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45" d="100"/>
          <a:sy n="45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0795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  <a:lvl2pPr marL="1099038" indent="-464038" algn="ctr">
              <a:spcBef>
                <a:spcPts val="0"/>
              </a:spcBef>
              <a:defRPr sz="3800" i="1"/>
            </a:lvl2pPr>
            <a:lvl3pPr marL="1734038" indent="-464038" algn="ctr">
              <a:spcBef>
                <a:spcPts val="0"/>
              </a:spcBef>
              <a:defRPr sz="3800" i="1"/>
            </a:lvl3pPr>
            <a:lvl4pPr marL="2369038" indent="-464038" algn="ctr">
              <a:spcBef>
                <a:spcPts val="0"/>
              </a:spcBef>
              <a:defRPr sz="3800" i="1"/>
            </a:lvl4pPr>
            <a:lvl5pPr marL="3004038" indent="-464038" algn="ctr">
              <a:spcBef>
                <a:spcPts val="0"/>
              </a:spcBef>
              <a:defRPr sz="38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 descr="Shape 94"/>
          <p:cNvSpPr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 descr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 descr="Shape 20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 descr="Shape 38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 descr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 descr="Shape 83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 descr="Shape 84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 descr="Shape 85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nsole.firebase.google.com/u/1/project/slu-capstone-f622b/overview" TargetMode="Externa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 descr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700">
                <a:latin typeface="Calibri"/>
                <a:ea typeface="Calibri"/>
                <a:cs typeface="Calibri"/>
                <a:sym typeface="Calibri"/>
              </a:defRPr>
            </a:pPr>
            <a:r>
              <a:t>Boozymeter</a:t>
            </a:r>
          </a:p>
          <a:p>
            <a:pPr>
              <a:defRPr sz="4300" i="1">
                <a:latin typeface="Calibri"/>
                <a:ea typeface="Calibri"/>
                <a:cs typeface="Calibri"/>
                <a:sym typeface="Calibri"/>
              </a:defRPr>
            </a:pPr>
            <a:r>
              <a:t>A Real-Time Mobile Survey of Alcohol Use and Sexual Consent in Social Research Participants</a:t>
            </a:r>
          </a:p>
        </p:txBody>
      </p:sp>
      <p:sp>
        <p:nvSpPr>
          <p:cNvPr id="120" name="Shape 120" descr="Shape 120"/>
          <p:cNvSpPr>
            <a:spLocks noGrp="1"/>
          </p:cNvSpPr>
          <p:nvPr>
            <p:ph type="subTitle" sz="quarter" idx="1"/>
          </p:nvPr>
        </p:nvSpPr>
        <p:spPr>
          <a:xfrm>
            <a:off x="1778000" y="7889512"/>
            <a:ext cx="20828000" cy="158750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Samiksha Mailarpwar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Alex Lambrecht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Web 1920 –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 descr="Shape 157"/>
          <p:cNvSpPr>
            <a:spLocks noGrp="1"/>
          </p:cNvSpPr>
          <p:nvPr>
            <p:ph type="ctrTitle"/>
          </p:nvPr>
        </p:nvSpPr>
        <p:spPr>
          <a:xfrm>
            <a:off x="1778000" y="5861688"/>
            <a:ext cx="20828002" cy="1992624"/>
          </a:xfrm>
          <a:prstGeom prst="rect">
            <a:avLst/>
          </a:prstGeom>
        </p:spPr>
        <p:txBody>
          <a:bodyPr/>
          <a:lstStyle>
            <a:lvl1pPr defTabSz="561340">
              <a:defRPr sz="8024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Hurdle 1: Steep Learning Curve, Time Crunch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 descr="Shape 157"/>
          <p:cNvSpPr>
            <a:spLocks noGrp="1"/>
          </p:cNvSpPr>
          <p:nvPr>
            <p:ph type="ctrTitle"/>
          </p:nvPr>
        </p:nvSpPr>
        <p:spPr>
          <a:xfrm>
            <a:off x="1778000" y="5861688"/>
            <a:ext cx="20828002" cy="1992624"/>
          </a:xfrm>
          <a:prstGeom prst="rect">
            <a:avLst/>
          </a:prstGeom>
        </p:spPr>
        <p:txBody>
          <a:bodyPr/>
          <a:lstStyle>
            <a:lvl1pPr defTabSz="742950">
              <a:defRPr sz="1062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Hurdle 2: Learning/Using Firebase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 descr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Firebase</a:t>
            </a:r>
          </a:p>
        </p:txBody>
      </p:sp>
      <p:sp>
        <p:nvSpPr>
          <p:cNvPr id="169" name="Shape 169" descr="Shape 160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3840078" cy="9296400"/>
          </a:xfrm>
          <a:prstGeom prst="rect">
            <a:avLst/>
          </a:prstGeom>
        </p:spPr>
        <p:txBody>
          <a:bodyPr/>
          <a:lstStyle/>
          <a:p>
            <a:pPr marL="553847" indent="-553847" defTabSz="720000">
              <a:spcBef>
                <a:spcPts val="5000"/>
              </a:spcBef>
              <a:defRPr sz="4508">
                <a:latin typeface="Calibri"/>
                <a:ea typeface="Calibri"/>
                <a:cs typeface="Calibri"/>
                <a:sym typeface="Calibri"/>
              </a:defRPr>
            </a:pPr>
            <a:r>
              <a:t>Google’s mobile/web platform</a:t>
            </a:r>
          </a:p>
          <a:p>
            <a:pPr marL="553847" indent="-553847" defTabSz="720000">
              <a:spcBef>
                <a:spcPts val="5000"/>
              </a:spcBef>
              <a:defRPr sz="4508">
                <a:latin typeface="Calibri"/>
                <a:ea typeface="Calibri"/>
                <a:cs typeface="Calibri"/>
                <a:sym typeface="Calibri"/>
              </a:defRPr>
            </a:pPr>
            <a:r>
              <a:t>assign each user a unique string of characters/numbers</a:t>
            </a:r>
          </a:p>
          <a:p>
            <a:pPr marL="553847" indent="-553847" defTabSz="720000">
              <a:spcBef>
                <a:spcPts val="5000"/>
              </a:spcBef>
              <a:defRPr sz="4508">
                <a:latin typeface="Calibri"/>
                <a:ea typeface="Calibri"/>
                <a:cs typeface="Calibri"/>
                <a:sym typeface="Calibri"/>
              </a:defRPr>
            </a:pPr>
            <a:r>
              <a:t>Login Activity: user only has to input the unique participant “code”</a:t>
            </a:r>
          </a:p>
          <a:p>
            <a:pPr marL="1107694" lvl="1" indent="-553847" defTabSz="720000">
              <a:spcBef>
                <a:spcPts val="5000"/>
              </a:spcBef>
              <a:defRPr sz="4508">
                <a:latin typeface="Calibri"/>
                <a:ea typeface="Calibri"/>
                <a:cs typeface="Calibri"/>
                <a:sym typeface="Calibri"/>
              </a:defRPr>
            </a:pPr>
            <a:r>
              <a:t>app authenticates by connecting to Firebase</a:t>
            </a:r>
          </a:p>
          <a:p>
            <a:pPr marL="1107694" lvl="1" indent="-553847" defTabSz="720000">
              <a:spcBef>
                <a:spcPts val="5000"/>
              </a:spcBef>
              <a:defRPr sz="4508">
                <a:latin typeface="Calibri"/>
                <a:ea typeface="Calibri"/>
                <a:cs typeface="Calibri"/>
                <a:sym typeface="Calibri"/>
              </a:defRPr>
            </a:pPr>
            <a:r>
              <a:t>app remembers user on that specific phone</a:t>
            </a:r>
          </a:p>
          <a:p>
            <a:pPr marL="1661541" lvl="2" indent="-553847" defTabSz="720000">
              <a:spcBef>
                <a:spcPts val="5000"/>
              </a:spcBef>
              <a:defRPr sz="4508">
                <a:latin typeface="Calibri"/>
                <a:ea typeface="Calibri"/>
                <a:cs typeface="Calibri"/>
                <a:sym typeface="Calibri"/>
              </a:defRPr>
            </a:pPr>
            <a:r>
              <a:t>will not prompt re-login unless “Sign out” button hit by user</a:t>
            </a:r>
          </a:p>
        </p:txBody>
      </p:sp>
      <p:pic>
        <p:nvPicPr>
          <p:cNvPr id="170" name="image3.png" descr="Screen Shot 2017-06-25 at 2.07.48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l="13671" t="7294" r="18108" b="4828"/>
          <a:stretch>
            <a:fillRect/>
          </a:stretch>
        </p:blipFill>
        <p:spPr>
          <a:xfrm>
            <a:off x="16792482" y="3184066"/>
            <a:ext cx="5648722" cy="7865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6" h="21591" extrusionOk="0">
                <a:moveTo>
                  <a:pt x="3731" y="1"/>
                </a:moveTo>
                <a:cubicBezTo>
                  <a:pt x="3672" y="-5"/>
                  <a:pt x="3639" y="20"/>
                  <a:pt x="3628" y="75"/>
                </a:cubicBezTo>
                <a:cubicBezTo>
                  <a:pt x="3584" y="291"/>
                  <a:pt x="2714" y="4272"/>
                  <a:pt x="1695" y="8920"/>
                </a:cubicBezTo>
                <a:cubicBezTo>
                  <a:pt x="675" y="13569"/>
                  <a:pt x="-84" y="17398"/>
                  <a:pt x="8" y="17429"/>
                </a:cubicBezTo>
                <a:cubicBezTo>
                  <a:pt x="100" y="17461"/>
                  <a:pt x="2439" y="18408"/>
                  <a:pt x="5205" y="19534"/>
                </a:cubicBezTo>
                <a:cubicBezTo>
                  <a:pt x="7971" y="20661"/>
                  <a:pt x="10350" y="21587"/>
                  <a:pt x="10491" y="21591"/>
                </a:cubicBezTo>
                <a:cubicBezTo>
                  <a:pt x="10633" y="21595"/>
                  <a:pt x="13172" y="20646"/>
                  <a:pt x="16133" y="19484"/>
                </a:cubicBezTo>
                <a:cubicBezTo>
                  <a:pt x="20620" y="17723"/>
                  <a:pt x="21515" y="17299"/>
                  <a:pt x="21516" y="16937"/>
                </a:cubicBezTo>
                <a:cubicBezTo>
                  <a:pt x="21516" y="16698"/>
                  <a:pt x="20845" y="13722"/>
                  <a:pt x="20022" y="10322"/>
                </a:cubicBezTo>
                <a:cubicBezTo>
                  <a:pt x="19200" y="6923"/>
                  <a:pt x="18526" y="4067"/>
                  <a:pt x="18526" y="3979"/>
                </a:cubicBezTo>
                <a:cubicBezTo>
                  <a:pt x="18526" y="3891"/>
                  <a:pt x="17695" y="4417"/>
                  <a:pt x="16679" y="5146"/>
                </a:cubicBezTo>
                <a:lnTo>
                  <a:pt x="14831" y="6470"/>
                </a:lnTo>
                <a:lnTo>
                  <a:pt x="14142" y="5927"/>
                </a:lnTo>
                <a:cubicBezTo>
                  <a:pt x="13762" y="5627"/>
                  <a:pt x="12862" y="4829"/>
                  <a:pt x="12142" y="4153"/>
                </a:cubicBezTo>
                <a:cubicBezTo>
                  <a:pt x="11422" y="3478"/>
                  <a:pt x="10796" y="2926"/>
                  <a:pt x="10750" y="2926"/>
                </a:cubicBezTo>
                <a:cubicBezTo>
                  <a:pt x="10703" y="2926"/>
                  <a:pt x="10344" y="3322"/>
                  <a:pt x="9949" y="3808"/>
                </a:cubicBezTo>
                <a:cubicBezTo>
                  <a:pt x="9555" y="4295"/>
                  <a:pt x="9131" y="4650"/>
                  <a:pt x="9010" y="4596"/>
                </a:cubicBezTo>
                <a:cubicBezTo>
                  <a:pt x="8888" y="4541"/>
                  <a:pt x="7647" y="3413"/>
                  <a:pt x="6250" y="2089"/>
                </a:cubicBezTo>
                <a:cubicBezTo>
                  <a:pt x="4725" y="643"/>
                  <a:pt x="3986" y="26"/>
                  <a:pt x="3731" y="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 descr="Shape 157"/>
          <p:cNvSpPr>
            <a:spLocks noGrp="1"/>
          </p:cNvSpPr>
          <p:nvPr>
            <p:ph type="ctrTitle"/>
          </p:nvPr>
        </p:nvSpPr>
        <p:spPr>
          <a:xfrm>
            <a:off x="1778000" y="5861688"/>
            <a:ext cx="20828002" cy="1992624"/>
          </a:xfrm>
          <a:prstGeom prst="rect">
            <a:avLst/>
          </a:prstGeom>
        </p:spPr>
        <p:txBody>
          <a:bodyPr/>
          <a:lstStyle/>
          <a:p>
            <a:pPr defTabSz="445770">
              <a:defRPr sz="6372">
                <a:latin typeface="Calibri"/>
                <a:ea typeface="Calibri"/>
                <a:cs typeface="Calibri"/>
                <a:sym typeface="Calibri"/>
              </a:defRPr>
            </a:pPr>
            <a:r>
              <a:t>Hurdle 3: App Lifecycle (Activities, Services, Receivers)</a:t>
            </a:r>
          </a:p>
          <a:p>
            <a:pPr defTabSz="445770">
              <a:defRPr sz="6372">
                <a:latin typeface="Calibri"/>
                <a:ea typeface="Calibri"/>
                <a:cs typeface="Calibri"/>
                <a:sym typeface="Calibri"/>
              </a:defRPr>
            </a:pPr>
            <a:r>
              <a:t>i.e. Countdown Timer and Location Service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 descr="Shape 163"/>
          <p:cNvSpPr>
            <a:spLocks noGrp="1"/>
          </p:cNvSpPr>
          <p:nvPr>
            <p:ph type="body" sz="quarter" idx="1"/>
          </p:nvPr>
        </p:nvSpPr>
        <p:spPr>
          <a:xfrm>
            <a:off x="782685" y="1482154"/>
            <a:ext cx="6000926" cy="10249690"/>
          </a:xfrm>
          <a:prstGeom prst="rect">
            <a:avLst/>
          </a:prstGeom>
        </p:spPr>
        <p:txBody>
          <a:bodyPr anchor="t"/>
          <a:lstStyle/>
          <a:p>
            <a:pPr marL="0" indent="0" algn="ctr" defTabSz="685165">
              <a:spcBef>
                <a:spcPts val="4800"/>
              </a:spcBef>
              <a:buSzTx/>
              <a:buNone/>
              <a:defRPr sz="6800" b="1" u="sng">
                <a:latin typeface="Calibri"/>
                <a:ea typeface="Calibri"/>
                <a:cs typeface="Calibri"/>
                <a:sym typeface="Calibri"/>
              </a:defRPr>
            </a:pPr>
            <a:r>
              <a:t>Activities</a:t>
            </a:r>
          </a:p>
          <a:p>
            <a:pPr marL="0" indent="0" algn="ctr" defTabSz="685165">
              <a:spcBef>
                <a:spcPts val="4800"/>
              </a:spcBef>
              <a:buSzTx/>
              <a:buNone/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LoginActivity</a:t>
            </a:r>
          </a:p>
          <a:p>
            <a:pPr marL="0" indent="0" algn="ctr" defTabSz="685165">
              <a:spcBef>
                <a:spcPts val="4800"/>
              </a:spcBef>
              <a:buSzTx/>
              <a:buNone/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StartActivity</a:t>
            </a:r>
          </a:p>
          <a:p>
            <a:pPr marL="0" indent="0" algn="ctr" defTabSz="685165">
              <a:spcBef>
                <a:spcPts val="4800"/>
              </a:spcBef>
              <a:buSzTx/>
              <a:buNone/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MainActivity</a:t>
            </a:r>
          </a:p>
          <a:p>
            <a:pPr marL="0" indent="0" algn="ctr" defTabSz="685165">
              <a:spcBef>
                <a:spcPts val="4800"/>
              </a:spcBef>
              <a:buSzTx/>
              <a:buNone/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Main2Activity</a:t>
            </a:r>
          </a:p>
          <a:p>
            <a:pPr marL="0" indent="0" algn="ctr" defTabSz="685165">
              <a:spcBef>
                <a:spcPts val="4800"/>
              </a:spcBef>
              <a:buSzTx/>
              <a:buNone/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MorningQS</a:t>
            </a:r>
          </a:p>
          <a:p>
            <a:pPr marL="0" indent="0" algn="ctr" defTabSz="685165">
              <a:spcBef>
                <a:spcPts val="4800"/>
              </a:spcBef>
              <a:buSzTx/>
              <a:buNone/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MorningReport</a:t>
            </a:r>
          </a:p>
          <a:p>
            <a:pPr marL="0" indent="0" algn="ctr" defTabSz="685165">
              <a:spcBef>
                <a:spcPts val="4800"/>
              </a:spcBef>
              <a:buSzTx/>
              <a:buNone/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*OfflineActivity</a:t>
            </a:r>
          </a:p>
        </p:txBody>
      </p:sp>
      <p:sp>
        <p:nvSpPr>
          <p:cNvPr id="175" name="Shape 175" descr="Shape 164"/>
          <p:cNvSpPr/>
          <p:nvPr/>
        </p:nvSpPr>
        <p:spPr>
          <a:xfrm>
            <a:off x="8611489" y="2209799"/>
            <a:ext cx="4990832" cy="9296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spcBef>
                <a:spcPts val="5900"/>
              </a:spcBef>
              <a:defRPr sz="62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Receivers</a:t>
            </a:r>
          </a:p>
          <a:p>
            <a:pPr>
              <a:spcBef>
                <a:spcPts val="5900"/>
              </a:spcBef>
              <a:defRPr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ButtonReceiver</a:t>
            </a:r>
          </a:p>
          <a:p>
            <a:pPr>
              <a:spcBef>
                <a:spcPts val="5900"/>
              </a:spcBef>
              <a:defRPr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TimerReceiver</a:t>
            </a:r>
          </a:p>
        </p:txBody>
      </p:sp>
      <p:sp>
        <p:nvSpPr>
          <p:cNvPr id="176" name="Shape 176" descr="Shape 165"/>
          <p:cNvSpPr/>
          <p:nvPr/>
        </p:nvSpPr>
        <p:spPr>
          <a:xfrm>
            <a:off x="14247536" y="1958799"/>
            <a:ext cx="9605152" cy="9296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spcBef>
                <a:spcPts val="5900"/>
              </a:spcBef>
              <a:defRPr sz="82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Services</a:t>
            </a:r>
          </a:p>
          <a:p>
            <a:pPr>
              <a:spcBef>
                <a:spcPts val="5900"/>
              </a:spcBef>
              <a:defRPr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BroadcastService</a:t>
            </a:r>
          </a:p>
          <a:p>
            <a:pPr>
              <a:spcBef>
                <a:spcPts val="5900"/>
              </a:spcBef>
              <a:defRPr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LocationUpdates</a:t>
            </a:r>
          </a:p>
          <a:p>
            <a:pPr>
              <a:spcBef>
                <a:spcPts val="5900"/>
              </a:spcBef>
              <a:defRPr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NotificationService</a:t>
            </a:r>
          </a:p>
          <a:p>
            <a:pPr>
              <a:spcBef>
                <a:spcPts val="5900"/>
              </a:spcBef>
              <a:defRPr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BackgroundLocationService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 descr="Shape 157"/>
          <p:cNvSpPr>
            <a:spLocks noGrp="1"/>
          </p:cNvSpPr>
          <p:nvPr>
            <p:ph type="ctrTitle"/>
          </p:nvPr>
        </p:nvSpPr>
        <p:spPr>
          <a:xfrm>
            <a:off x="1778000" y="5861688"/>
            <a:ext cx="20828002" cy="1992624"/>
          </a:xfrm>
          <a:prstGeom prst="rect">
            <a:avLst/>
          </a:prstGeom>
        </p:spPr>
        <p:txBody>
          <a:bodyPr/>
          <a:lstStyle>
            <a:lvl1pPr>
              <a:defRPr sz="1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 descr="Shape 168"/>
          <p:cNvSpPr>
            <a:spLocks noGrp="1"/>
          </p:cNvSpPr>
          <p:nvPr>
            <p:ph type="ctrTitle"/>
          </p:nvPr>
        </p:nvSpPr>
        <p:spPr>
          <a:xfrm>
            <a:off x="12783881" y="697424"/>
            <a:ext cx="10211019" cy="12321152"/>
          </a:xfrm>
          <a:prstGeom prst="rect">
            <a:avLst/>
          </a:prstGeom>
        </p:spPr>
        <p:txBody>
          <a:bodyPr/>
          <a:lstStyle/>
          <a:p>
            <a:pPr marL="731921" lvl="1" indent="-350921" algn="l" defTabSz="536575">
              <a:spcBef>
                <a:spcPts val="3800"/>
              </a:spcBef>
              <a:buSzPct val="100000"/>
              <a:buChar char="•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Android Developer Pages</a:t>
            </a:r>
          </a:p>
          <a:p>
            <a:pPr marL="1112921" lvl="2" indent="-350921" algn="l" defTabSz="536575">
              <a:spcBef>
                <a:spcPts val="3800"/>
              </a:spcBef>
              <a:buSzPct val="100000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basic skeleton code for:</a:t>
            </a:r>
          </a:p>
          <a:p>
            <a:pPr marL="1493921" lvl="3" indent="-350921" algn="l" defTabSz="536575">
              <a:spcBef>
                <a:spcPts val="3800"/>
              </a:spcBef>
              <a:buSzPct val="100000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alarm manager</a:t>
            </a:r>
          </a:p>
          <a:p>
            <a:pPr marL="1493921" lvl="3" indent="-350921" algn="l" defTabSz="536575">
              <a:spcBef>
                <a:spcPts val="3800"/>
              </a:spcBef>
              <a:buSzPct val="100000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notification builder</a:t>
            </a:r>
          </a:p>
          <a:p>
            <a:pPr marL="1493921" lvl="3" indent="-350921" algn="l" defTabSz="536575">
              <a:spcBef>
                <a:spcPts val="3800"/>
              </a:spcBef>
              <a:buSzPct val="100000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basic idea of services and receivers</a:t>
            </a:r>
          </a:p>
          <a:p>
            <a:pPr marL="1493921" lvl="3" indent="-350921" algn="l" defTabSz="536575">
              <a:spcBef>
                <a:spcPts val="3800"/>
              </a:spcBef>
              <a:buSzPct val="100000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basic login structure</a:t>
            </a:r>
          </a:p>
          <a:p>
            <a:pPr marL="731921" lvl="1" indent="-350921" algn="l" defTabSz="536575">
              <a:spcBef>
                <a:spcPts val="3800"/>
              </a:spcBef>
              <a:buSzPct val="100000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Google API</a:t>
            </a:r>
          </a:p>
          <a:p>
            <a:pPr marL="1112921" lvl="2" indent="-350921" algn="l" defTabSz="536575">
              <a:spcBef>
                <a:spcPts val="3800"/>
              </a:spcBef>
              <a:buSzPct val="100000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Read/Write/Filter data from Firebase</a:t>
            </a:r>
          </a:p>
          <a:p>
            <a:pPr marL="1112921" lvl="2" indent="-350921" algn="l" defTabSz="536575">
              <a:spcBef>
                <a:spcPts val="3800"/>
              </a:spcBef>
              <a:buSzPct val="100000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Location Services</a:t>
            </a:r>
          </a:p>
          <a:p>
            <a:pPr marL="731921" lvl="1" indent="-350921" algn="l" defTabSz="536575">
              <a:spcBef>
                <a:spcPts val="3800"/>
              </a:spcBef>
              <a:buSzPct val="100000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Other OpenSource Libraries </a:t>
            </a:r>
          </a:p>
          <a:p>
            <a:pPr marL="1112921" lvl="2" indent="-350921" algn="l" defTabSz="536575">
              <a:spcBef>
                <a:spcPts val="3800"/>
              </a:spcBef>
              <a:buSzPct val="100000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Pie Chart</a:t>
            </a:r>
          </a:p>
          <a:p>
            <a:pPr marL="1112921" lvl="2" indent="-350921" algn="l" defTabSz="536575">
              <a:spcBef>
                <a:spcPts val="3800"/>
              </a:spcBef>
              <a:buSzPct val="100000"/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Location Service</a:t>
            </a:r>
          </a:p>
        </p:txBody>
      </p:sp>
      <p:sp>
        <p:nvSpPr>
          <p:cNvPr id="181" name="Shape 181" descr="Shape 169"/>
          <p:cNvSpPr/>
          <p:nvPr/>
        </p:nvSpPr>
        <p:spPr>
          <a:xfrm>
            <a:off x="2063903" y="5498489"/>
            <a:ext cx="8722995" cy="228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APIs Used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 descr="Shape 151"/>
          <p:cNvSpPr>
            <a:spLocks noGrp="1"/>
          </p:cNvSpPr>
          <p:nvPr>
            <p:ph type="title"/>
          </p:nvPr>
        </p:nvSpPr>
        <p:spPr>
          <a:xfrm>
            <a:off x="-3982464" y="5715000"/>
            <a:ext cx="21005803" cy="2286000"/>
          </a:xfrm>
          <a:prstGeom prst="rect">
            <a:avLst/>
          </a:prstGeom>
        </p:spPr>
        <p:txBody>
          <a:bodyPr/>
          <a:lstStyle/>
          <a:p>
            <a:pPr defTabSz="718184">
              <a:defRPr sz="9700">
                <a:latin typeface="Calibri"/>
                <a:ea typeface="Calibri"/>
                <a:cs typeface="Calibri"/>
                <a:sym typeface="Calibri"/>
              </a:defRPr>
            </a:pPr>
            <a:r>
              <a:t>Deliverable 3</a:t>
            </a:r>
          </a:p>
          <a:p>
            <a:pPr defTabSz="718184"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Mid-term Spring 2018</a:t>
            </a:r>
          </a:p>
        </p:txBody>
      </p:sp>
      <p:sp>
        <p:nvSpPr>
          <p:cNvPr id="184" name="Shape 184" descr="Shape 152"/>
          <p:cNvSpPr>
            <a:spLocks noGrp="1"/>
          </p:cNvSpPr>
          <p:nvPr>
            <p:ph type="body" sz="half" idx="1"/>
          </p:nvPr>
        </p:nvSpPr>
        <p:spPr>
          <a:xfrm>
            <a:off x="12386184" y="1676916"/>
            <a:ext cx="10708018" cy="10362170"/>
          </a:xfrm>
          <a:prstGeom prst="rect">
            <a:avLst/>
          </a:prstGeom>
        </p:spPr>
        <p:txBody>
          <a:bodyPr/>
          <a:lstStyle/>
          <a:p>
            <a:pPr marL="1028700" lvl="1" indent="-514350" defTabSz="668655">
              <a:spcBef>
                <a:spcPts val="4700"/>
              </a:spcBef>
              <a:defRPr sz="4200">
                <a:latin typeface="Calibri"/>
                <a:ea typeface="Calibri"/>
                <a:cs typeface="Calibri"/>
                <a:sym typeface="Calibri"/>
              </a:defRPr>
            </a:pPr>
            <a:r>
              <a:t>Preliminary Analyses determined through meetings with researcher</a:t>
            </a:r>
          </a:p>
          <a:p>
            <a:pPr marL="1543050" lvl="2" indent="-514350" defTabSz="668655">
              <a:spcBef>
                <a:spcPts val="4700"/>
              </a:spcBef>
              <a:defRPr sz="4200">
                <a:latin typeface="Calibri"/>
                <a:ea typeface="Calibri"/>
                <a:cs typeface="Calibri"/>
                <a:sym typeface="Calibri"/>
              </a:defRPr>
            </a:pPr>
            <a:r>
              <a:t>Tie to demographics</a:t>
            </a:r>
          </a:p>
          <a:p>
            <a:pPr marL="2057400" lvl="3" indent="-514350" defTabSz="668655">
              <a:spcBef>
                <a:spcPts val="4700"/>
              </a:spcBef>
              <a:defRPr sz="4200">
                <a:latin typeface="Calibri"/>
                <a:ea typeface="Calibri"/>
                <a:cs typeface="Calibri"/>
                <a:sym typeface="Calibri"/>
              </a:defRPr>
            </a:pPr>
            <a:r>
              <a:t>collected by Dr. Shacham</a:t>
            </a:r>
          </a:p>
          <a:p>
            <a:pPr marL="1543050" lvl="2" indent="-514350" defTabSz="668655">
              <a:spcBef>
                <a:spcPts val="4700"/>
              </a:spcBef>
              <a:defRPr sz="4200">
                <a:latin typeface="Calibri"/>
                <a:ea typeface="Calibri"/>
                <a:cs typeface="Calibri"/>
                <a:sym typeface="Calibri"/>
              </a:defRPr>
            </a:pPr>
            <a:r>
              <a:t>Averages</a:t>
            </a:r>
          </a:p>
          <a:p>
            <a:pPr marL="1543050" lvl="2" indent="-514350" defTabSz="668655">
              <a:spcBef>
                <a:spcPts val="4700"/>
              </a:spcBef>
              <a:defRPr sz="4200">
                <a:latin typeface="Calibri"/>
                <a:ea typeface="Calibri"/>
                <a:cs typeface="Calibri"/>
                <a:sym typeface="Calibri"/>
              </a:defRPr>
            </a:pPr>
            <a:r>
              <a:t>Display number of Users</a:t>
            </a:r>
          </a:p>
          <a:p>
            <a:pPr marL="1028700" lvl="1" indent="-514350" defTabSz="668655">
              <a:spcBef>
                <a:spcPts val="4700"/>
              </a:spcBef>
              <a:defRPr sz="4200">
                <a:latin typeface="Calibri"/>
                <a:ea typeface="Calibri"/>
                <a:cs typeface="Calibri"/>
                <a:sym typeface="Calibri"/>
              </a:defRPr>
            </a:pPr>
            <a:r>
              <a:t>Figure and lay out method to get from Firebase data to Web Portal</a:t>
            </a:r>
          </a:p>
          <a:p>
            <a:pPr marL="1028700" lvl="1" indent="-514350" defTabSz="668655">
              <a:spcBef>
                <a:spcPts val="4700"/>
              </a:spcBef>
              <a:defRPr sz="4200">
                <a:latin typeface="Calibri"/>
                <a:ea typeface="Calibri"/>
                <a:cs typeface="Calibri"/>
                <a:sym typeface="Calibri"/>
              </a:defRPr>
            </a:pPr>
            <a:r>
              <a:t>Adding additional features/fixing bugs found in pilot app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 descr="Shape 154"/>
          <p:cNvSpPr>
            <a:spLocks noGrp="1"/>
          </p:cNvSpPr>
          <p:nvPr>
            <p:ph type="title"/>
          </p:nvPr>
        </p:nvSpPr>
        <p:spPr>
          <a:xfrm>
            <a:off x="-3982464" y="5715000"/>
            <a:ext cx="21005803" cy="2286000"/>
          </a:xfrm>
          <a:prstGeom prst="rect">
            <a:avLst/>
          </a:prstGeom>
        </p:spPr>
        <p:txBody>
          <a:bodyPr/>
          <a:lstStyle/>
          <a:p>
            <a:pPr defTabSz="718184">
              <a:defRPr sz="9700">
                <a:latin typeface="Calibri"/>
                <a:ea typeface="Calibri"/>
                <a:cs typeface="Calibri"/>
                <a:sym typeface="Calibri"/>
              </a:defRPr>
            </a:pPr>
            <a:r>
              <a:t>Deliverable 4</a:t>
            </a:r>
          </a:p>
          <a:p>
            <a:pPr defTabSz="718184"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End of term Spring 2018</a:t>
            </a:r>
          </a:p>
        </p:txBody>
      </p:sp>
      <p:sp>
        <p:nvSpPr>
          <p:cNvPr id="187" name="Shape 187" descr="Shape 155"/>
          <p:cNvSpPr>
            <a:spLocks noGrp="1"/>
          </p:cNvSpPr>
          <p:nvPr>
            <p:ph type="body" sz="half" idx="1"/>
          </p:nvPr>
        </p:nvSpPr>
        <p:spPr>
          <a:xfrm>
            <a:off x="11992440" y="2209800"/>
            <a:ext cx="10708019" cy="9296400"/>
          </a:xfrm>
          <a:prstGeom prst="rect">
            <a:avLst/>
          </a:prstGeom>
        </p:spPr>
        <p:txBody>
          <a:bodyPr/>
          <a:lstStyle/>
          <a:p>
            <a:pPr lvl="1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Completed Web Portal</a:t>
            </a:r>
          </a:p>
          <a:p>
            <a:pPr lvl="1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Fixed and updated Mobile App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 descr="Shape 144"/>
          <p:cNvSpPr>
            <a:spLocks noGrp="1"/>
          </p:cNvSpPr>
          <p:nvPr>
            <p:ph type="title"/>
          </p:nvPr>
        </p:nvSpPr>
        <p:spPr>
          <a:xfrm>
            <a:off x="-3982464" y="5715000"/>
            <a:ext cx="21005803" cy="2286000"/>
          </a:xfrm>
          <a:prstGeom prst="rect">
            <a:avLst/>
          </a:prstGeom>
        </p:spPr>
        <p:txBody>
          <a:bodyPr/>
          <a:lstStyle>
            <a:lvl1pPr defTabSz="718184">
              <a:defRPr sz="9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AGENDA</a:t>
            </a:r>
          </a:p>
        </p:txBody>
      </p:sp>
      <p:sp>
        <p:nvSpPr>
          <p:cNvPr id="123" name="Shape 123" descr="Shape 145"/>
          <p:cNvSpPr>
            <a:spLocks noGrp="1"/>
          </p:cNvSpPr>
          <p:nvPr>
            <p:ph type="body" idx="1"/>
          </p:nvPr>
        </p:nvSpPr>
        <p:spPr>
          <a:xfrm>
            <a:off x="11795568" y="854053"/>
            <a:ext cx="12028226" cy="12007895"/>
          </a:xfrm>
          <a:prstGeom prst="rect">
            <a:avLst/>
          </a:prstGeom>
        </p:spPr>
        <p:txBody>
          <a:bodyPr/>
          <a:lstStyle/>
          <a:p>
            <a:pPr marL="1082842" lvl="1" indent="-574842" defTabSz="693419">
              <a:spcBef>
                <a:spcPts val="4900"/>
              </a:spcBef>
              <a:buSzPct val="100000"/>
              <a:buAutoNum type="arabicPeriod"/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Brief Overview </a:t>
            </a:r>
          </a:p>
          <a:p>
            <a:pPr marL="1082842" lvl="1" indent="-574842" defTabSz="693419">
              <a:spcBef>
                <a:spcPts val="4900"/>
              </a:spcBef>
              <a:buSzPct val="100000"/>
              <a:buAutoNum type="arabicPeriod"/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App Layout/Basic Features</a:t>
            </a:r>
          </a:p>
          <a:p>
            <a:pPr marL="1082842" lvl="1" indent="-574842" defTabSz="693419">
              <a:spcBef>
                <a:spcPts val="4900"/>
              </a:spcBef>
              <a:buSzPct val="100000"/>
              <a:buAutoNum type="arabicPeriod"/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Timeline </a:t>
            </a:r>
          </a:p>
          <a:p>
            <a:pPr marL="1082842" lvl="1" indent="-574842" defTabSz="693419">
              <a:spcBef>
                <a:spcPts val="4900"/>
              </a:spcBef>
              <a:buSzPct val="100000"/>
              <a:buAutoNum type="arabicPeriod"/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Challenges</a:t>
            </a:r>
          </a:p>
          <a:p>
            <a:pPr marL="1082842" lvl="1" indent="-574842" defTabSz="693419">
              <a:spcBef>
                <a:spcPts val="4900"/>
              </a:spcBef>
              <a:buSzPct val="100000"/>
              <a:buAutoNum type="arabicPeriod"/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 descr="Shape 122"/>
          <p:cNvSpPr>
            <a:spLocks noGrp="1"/>
          </p:cNvSpPr>
          <p:nvPr>
            <p:ph type="title"/>
          </p:nvPr>
        </p:nvSpPr>
        <p:spPr>
          <a:xfrm>
            <a:off x="7836254" y="5714998"/>
            <a:ext cx="21005802" cy="228600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Overview</a:t>
            </a:r>
          </a:p>
        </p:txBody>
      </p:sp>
      <p:sp>
        <p:nvSpPr>
          <p:cNvPr id="126" name="Shape 126" descr="Shape 123"/>
          <p:cNvSpPr>
            <a:spLocks noGrp="1"/>
          </p:cNvSpPr>
          <p:nvPr>
            <p:ph type="body" idx="1"/>
          </p:nvPr>
        </p:nvSpPr>
        <p:spPr>
          <a:xfrm>
            <a:off x="692667" y="1027250"/>
            <a:ext cx="13600815" cy="11661499"/>
          </a:xfrm>
          <a:prstGeom prst="rect">
            <a:avLst/>
          </a:prstGeom>
        </p:spPr>
        <p:txBody>
          <a:bodyPr/>
          <a:lstStyle/>
          <a:p>
            <a:pPr marL="772340" indent="-772340" defTabSz="702830">
              <a:spcBef>
                <a:spcPts val="4900"/>
              </a:spcBef>
              <a:buChar char="-"/>
              <a:defRPr sz="4356">
                <a:latin typeface="Calibri"/>
                <a:ea typeface="Calibri"/>
                <a:cs typeface="Calibri"/>
                <a:sym typeface="Calibri"/>
              </a:defRPr>
            </a:pPr>
            <a:r>
              <a:t>School of Public Health and Social justice</a:t>
            </a:r>
          </a:p>
          <a:p>
            <a:pPr marL="772340" indent="-772340" defTabSz="702830">
              <a:spcBef>
                <a:spcPts val="4900"/>
              </a:spcBef>
              <a:buChar char="-"/>
              <a:defRPr sz="4356">
                <a:latin typeface="Calibri"/>
                <a:ea typeface="Calibri"/>
                <a:cs typeface="Calibri"/>
                <a:sym typeface="Calibri"/>
              </a:defRPr>
            </a:pPr>
            <a:r>
              <a:t>Purpose: view data slices to perform analyses regarding both alcohol consumption and sexual consent</a:t>
            </a:r>
          </a:p>
          <a:p>
            <a:pPr marL="772340" indent="-772340" defTabSz="702830">
              <a:spcBef>
                <a:spcPts val="4900"/>
              </a:spcBef>
              <a:buChar char="-"/>
              <a:defRPr sz="4356">
                <a:latin typeface="Calibri"/>
                <a:ea typeface="Calibri"/>
                <a:cs typeface="Calibri"/>
                <a:sym typeface="Calibri"/>
              </a:defRPr>
            </a:pPr>
            <a:r>
              <a:t>Create mobile app that tracks in real time alcohol consumption and sexual consent</a:t>
            </a:r>
          </a:p>
          <a:p>
            <a:pPr marL="772340" indent="-772340" defTabSz="702830">
              <a:spcBef>
                <a:spcPts val="4900"/>
              </a:spcBef>
              <a:buChar char="-"/>
              <a:defRPr sz="4356">
                <a:latin typeface="Calibri"/>
                <a:ea typeface="Calibri"/>
                <a:cs typeface="Calibri"/>
                <a:sym typeface="Calibri"/>
              </a:defRPr>
            </a:pPr>
            <a:r>
              <a:t>provide a web facing dashboard for researcher to provide preliminary analyses</a:t>
            </a:r>
          </a:p>
          <a:p>
            <a:pPr marL="772340" indent="-772340" defTabSz="702830">
              <a:spcBef>
                <a:spcPts val="4900"/>
              </a:spcBef>
              <a:buChar char="-"/>
              <a:defRPr sz="4356">
                <a:latin typeface="Calibri"/>
                <a:ea typeface="Calibri"/>
                <a:cs typeface="Calibri"/>
                <a:sym typeface="Calibri"/>
              </a:defRPr>
            </a:pPr>
            <a:r>
              <a:t>Participants answer questionnaires in the app that are logged into secure database</a:t>
            </a:r>
          </a:p>
          <a:p>
            <a:pPr marL="772340" indent="-772340" defTabSz="702830">
              <a:spcBef>
                <a:spcPts val="4900"/>
              </a:spcBef>
              <a:buChar char="-"/>
              <a:defRPr sz="4356">
                <a:latin typeface="Calibri"/>
                <a:ea typeface="Calibri"/>
                <a:cs typeface="Calibri"/>
                <a:sym typeface="Calibri"/>
              </a:defRPr>
            </a:pPr>
            <a:r>
              <a:t>Mobile App Survey (Android) - Capstone I</a:t>
            </a:r>
          </a:p>
          <a:p>
            <a:pPr marL="772340" indent="-772340" defTabSz="702830">
              <a:spcBef>
                <a:spcPts val="4900"/>
              </a:spcBef>
              <a:buChar char="-"/>
              <a:defRPr sz="4356">
                <a:latin typeface="Calibri"/>
                <a:ea typeface="Calibri"/>
                <a:cs typeface="Calibri"/>
                <a:sym typeface="Calibri"/>
              </a:defRPr>
            </a:pPr>
            <a:r>
              <a:t>Web-Facing Portal for Researcher - Capstone II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 descr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Timeline</a:t>
            </a:r>
          </a:p>
        </p:txBody>
      </p:sp>
      <p:sp>
        <p:nvSpPr>
          <p:cNvPr id="129" name="Shape 129" descr="Shape 130"/>
          <p:cNvSpPr/>
          <p:nvPr/>
        </p:nvSpPr>
        <p:spPr>
          <a:xfrm>
            <a:off x="1505728" y="6579248"/>
            <a:ext cx="21005802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 descr="Shape 131"/>
          <p:cNvSpPr/>
          <p:nvPr/>
        </p:nvSpPr>
        <p:spPr>
          <a:xfrm flipV="1">
            <a:off x="2464409" y="6159499"/>
            <a:ext cx="2" cy="83949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 descr="Shape 132"/>
          <p:cNvSpPr/>
          <p:nvPr/>
        </p:nvSpPr>
        <p:spPr>
          <a:xfrm flipV="1">
            <a:off x="6799375" y="6159499"/>
            <a:ext cx="2" cy="83949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 descr="Shape 133"/>
          <p:cNvSpPr/>
          <p:nvPr/>
        </p:nvSpPr>
        <p:spPr>
          <a:xfrm flipV="1">
            <a:off x="16758079" y="6159499"/>
            <a:ext cx="2" cy="83949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Shape 133" descr="Shape 134"/>
          <p:cNvSpPr/>
          <p:nvPr/>
        </p:nvSpPr>
        <p:spPr>
          <a:xfrm flipV="1">
            <a:off x="21694325" y="6153474"/>
            <a:ext cx="2" cy="83949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Shape 134" descr="Shape 135"/>
          <p:cNvSpPr/>
          <p:nvPr/>
        </p:nvSpPr>
        <p:spPr>
          <a:xfrm>
            <a:off x="421144" y="7110464"/>
            <a:ext cx="5113990" cy="374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Deliverable 1: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Location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Communication with cloud/server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Time Stamp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UI Sketches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June 30</a:t>
            </a:r>
          </a:p>
        </p:txBody>
      </p:sp>
      <p:sp>
        <p:nvSpPr>
          <p:cNvPr id="135" name="Shape 135" descr="Shape 136"/>
          <p:cNvSpPr/>
          <p:nvPr/>
        </p:nvSpPr>
        <p:spPr>
          <a:xfrm>
            <a:off x="4539749" y="2822233"/>
            <a:ext cx="529738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Deliverable 2: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Functioning App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Login Credentials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Morning Questionnaire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Morning Report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August 9</a:t>
            </a:r>
          </a:p>
        </p:txBody>
      </p:sp>
      <p:sp>
        <p:nvSpPr>
          <p:cNvPr id="136" name="Shape 136" descr="Shape 137"/>
          <p:cNvSpPr/>
          <p:nvPr/>
        </p:nvSpPr>
        <p:spPr>
          <a:xfrm>
            <a:off x="14766995" y="7405396"/>
            <a:ext cx="5113991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Deliverable 3: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User-facing layout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web element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1/2 through Spring 2018</a:t>
            </a:r>
          </a:p>
        </p:txBody>
      </p:sp>
      <p:sp>
        <p:nvSpPr>
          <p:cNvPr id="137" name="Shape 137" descr="Shape 138"/>
          <p:cNvSpPr/>
          <p:nvPr/>
        </p:nvSpPr>
        <p:spPr>
          <a:xfrm>
            <a:off x="19137330" y="3048000"/>
            <a:ext cx="51139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Deliverable 4: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Working version of updated app and web-facing portal</a:t>
            </a:r>
          </a:p>
          <a:p>
            <a:pPr marL="610576" indent="-610576" algn="l">
              <a:buSzPct val="75000"/>
              <a:buChar char="-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end of Spring 2018</a:t>
            </a:r>
          </a:p>
        </p:txBody>
      </p:sp>
      <p:sp>
        <p:nvSpPr>
          <p:cNvPr id="138" name="Shape 138"/>
          <p:cNvSpPr/>
          <p:nvPr/>
        </p:nvSpPr>
        <p:spPr>
          <a:xfrm>
            <a:off x="10433193" y="5718811"/>
            <a:ext cx="31508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FALL 2017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2.png" descr="Screen Shot 2017-08-07 at 11.25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7404" y="214544"/>
            <a:ext cx="20629192" cy="13261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 Shot 2017-08-08 at 6.01.2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6604" y="451241"/>
            <a:ext cx="3328549" cy="5893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 Shot 2017-08-08 at 6.01.3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0248" y="392321"/>
            <a:ext cx="3387868" cy="6011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17-08-08 at 6.01.44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796723" y="369169"/>
            <a:ext cx="3387869" cy="6058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creen Shot 2017-08-08 at 6.01.52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093199" y="369169"/>
            <a:ext cx="3430697" cy="6058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7-08-08 at 6.02.18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63325" y="6867244"/>
            <a:ext cx="3690604" cy="6553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17-08-08 at 6.02.28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802304" y="6867244"/>
            <a:ext cx="3682719" cy="6553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 descr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Basic Features of App</a:t>
            </a:r>
          </a:p>
        </p:txBody>
      </p:sp>
      <p:sp>
        <p:nvSpPr>
          <p:cNvPr id="149" name="Shape 149" descr="Shape 126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0969946" cy="92964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User can… (Active interactions)</a:t>
            </a:r>
          </a:p>
          <a:p>
            <a:pPr marL="1828800" lvl="1" indent="-914400">
              <a:buSzPct val="100000"/>
              <a:buAutoNum type="arabicPeriod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report type of drink</a:t>
            </a:r>
          </a:p>
          <a:p>
            <a:pPr marL="1828800" lvl="1" indent="-914400">
              <a:buSzPct val="100000"/>
              <a:buAutoNum type="arabicPeriod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number of drinks</a:t>
            </a:r>
          </a:p>
          <a:p>
            <a:pPr marL="1828800" lvl="1" indent="-914400">
              <a:buSzPct val="100000"/>
              <a:buAutoNum type="arabicPeriod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size of drink</a:t>
            </a:r>
          </a:p>
          <a:p>
            <a:pPr marL="1828800" lvl="1" indent="-914400">
              <a:buSzPct val="100000"/>
              <a:buAutoNum type="arabicPeriod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Other Questions proposed by Researcher</a:t>
            </a:r>
          </a:p>
        </p:txBody>
      </p:sp>
      <p:sp>
        <p:nvSpPr>
          <p:cNvPr id="150" name="Shape 150" descr="Shape 127"/>
          <p:cNvSpPr/>
          <p:nvPr/>
        </p:nvSpPr>
        <p:spPr>
          <a:xfrm>
            <a:off x="12763844" y="3149600"/>
            <a:ext cx="10969946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5900"/>
              </a:spcBef>
              <a:defRPr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App… (Passive interactions)</a:t>
            </a:r>
          </a:p>
          <a:p>
            <a:pPr marL="1828800" lvl="1" indent="-914400" algn="l">
              <a:spcBef>
                <a:spcPts val="5900"/>
              </a:spcBef>
              <a:buSzPct val="100000"/>
              <a:buAutoNum type="arabicPeriod"/>
              <a:defRPr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Tracks location/time</a:t>
            </a:r>
          </a:p>
          <a:p>
            <a:pPr marL="1828800" lvl="1" indent="-914400" algn="l">
              <a:spcBef>
                <a:spcPts val="5900"/>
              </a:spcBef>
              <a:buSzPct val="100000"/>
              <a:buAutoNum type="arabicPeriod"/>
              <a:defRPr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Logs Answers to questions</a:t>
            </a:r>
          </a:p>
          <a:p>
            <a:pPr marL="1828800" lvl="1" indent="-914400" algn="l">
              <a:spcBef>
                <a:spcPts val="5900"/>
              </a:spcBef>
              <a:buSzPct val="100000"/>
              <a:buAutoNum type="arabicPeriod"/>
              <a:defRPr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Prompts morning questionnaire</a:t>
            </a:r>
          </a:p>
          <a:p>
            <a:pPr marL="1828800" lvl="1" indent="-914400" algn="l">
              <a:spcBef>
                <a:spcPts val="5900"/>
              </a:spcBef>
              <a:buSzPct val="100000"/>
              <a:buAutoNum type="arabicPeriod"/>
              <a:defRPr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Prompts morning report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 descr="Shape 140"/>
          <p:cNvSpPr>
            <a:spLocks noGrp="1"/>
          </p:cNvSpPr>
          <p:nvPr>
            <p:ph type="title"/>
          </p:nvPr>
        </p:nvSpPr>
        <p:spPr>
          <a:xfrm>
            <a:off x="-3982464" y="1247964"/>
            <a:ext cx="21005803" cy="2286002"/>
          </a:xfrm>
          <a:prstGeom prst="rect">
            <a:avLst/>
          </a:prstGeom>
        </p:spPr>
        <p:txBody>
          <a:bodyPr/>
          <a:lstStyle/>
          <a:p>
            <a:pPr defTabSz="718184">
              <a:defRPr sz="9700">
                <a:latin typeface="Calibri"/>
                <a:ea typeface="Calibri"/>
                <a:cs typeface="Calibri"/>
                <a:sym typeface="Calibri"/>
              </a:defRPr>
            </a:pPr>
            <a:r>
              <a:t>Deliverable 1</a:t>
            </a:r>
          </a:p>
          <a:p>
            <a:pPr defTabSz="718184"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June 30, 2017</a:t>
            </a:r>
          </a:p>
        </p:txBody>
      </p:sp>
      <p:sp>
        <p:nvSpPr>
          <p:cNvPr id="153" name="Shape 153" descr="Shape 141"/>
          <p:cNvSpPr>
            <a:spLocks noGrp="1"/>
          </p:cNvSpPr>
          <p:nvPr>
            <p:ph type="body" sz="half" idx="1"/>
          </p:nvPr>
        </p:nvSpPr>
        <p:spPr>
          <a:xfrm>
            <a:off x="13339756" y="2209799"/>
            <a:ext cx="10708018" cy="9296401"/>
          </a:xfrm>
          <a:prstGeom prst="rect">
            <a:avLst/>
          </a:prstGeom>
        </p:spPr>
        <p:txBody>
          <a:bodyPr/>
          <a:lstStyle/>
          <a:p>
            <a:pPr marL="1182369" lvl="1" indent="-591184" defTabSz="768540">
              <a:spcBef>
                <a:spcPts val="5400"/>
              </a:spcBef>
              <a:defRPr sz="4802">
                <a:latin typeface="Calibri"/>
                <a:ea typeface="Calibri"/>
                <a:cs typeface="Calibri"/>
                <a:sym typeface="Calibri"/>
              </a:defRPr>
            </a:pPr>
            <a:r>
              <a:t>List of Requirements</a:t>
            </a:r>
          </a:p>
          <a:p>
            <a:pPr marL="1182369" lvl="1" indent="-591184" defTabSz="768540">
              <a:spcBef>
                <a:spcPts val="5400"/>
              </a:spcBef>
              <a:defRPr sz="4802">
                <a:latin typeface="Calibri"/>
                <a:ea typeface="Calibri"/>
                <a:cs typeface="Calibri"/>
                <a:sym typeface="Calibri"/>
              </a:defRPr>
            </a:pPr>
            <a:r>
              <a:t>Communication with Server</a:t>
            </a:r>
          </a:p>
          <a:p>
            <a:pPr marL="1182369" lvl="1" indent="-591184" defTabSz="768540">
              <a:spcBef>
                <a:spcPts val="5400"/>
              </a:spcBef>
              <a:defRPr sz="4802">
                <a:latin typeface="Calibri"/>
                <a:ea typeface="Calibri"/>
                <a:cs typeface="Calibri"/>
                <a:sym typeface="Calibri"/>
              </a:defRPr>
            </a:pPr>
            <a:r>
              <a:t>Location </a:t>
            </a:r>
          </a:p>
          <a:p>
            <a:pPr marL="1182369" lvl="1" indent="-591184" defTabSz="768540">
              <a:spcBef>
                <a:spcPts val="5400"/>
              </a:spcBef>
              <a:defRPr sz="4802">
                <a:latin typeface="Calibri"/>
                <a:ea typeface="Calibri"/>
                <a:cs typeface="Calibri"/>
                <a:sym typeface="Calibri"/>
              </a:defRPr>
            </a:pPr>
            <a:r>
              <a:t>Login code and Firebase set up</a:t>
            </a:r>
          </a:p>
          <a:p>
            <a:pPr marL="1182369" lvl="1" indent="-591184" defTabSz="768540">
              <a:spcBef>
                <a:spcPts val="5400"/>
              </a:spcBef>
              <a:defRPr sz="4802">
                <a:latin typeface="Calibri"/>
                <a:ea typeface="Calibri"/>
                <a:cs typeface="Calibri"/>
                <a:sym typeface="Calibri"/>
              </a:defRPr>
            </a:pPr>
            <a:r>
              <a:t>Keeping track of specific tasks (Microsoft Visual Studio)</a:t>
            </a:r>
          </a:p>
          <a:p>
            <a:pPr marL="1182369" lvl="1" indent="-591184" defTabSz="768540">
              <a:spcBef>
                <a:spcPts val="5400"/>
              </a:spcBef>
              <a:defRPr sz="4802">
                <a:latin typeface="Calibri"/>
                <a:ea typeface="Calibri"/>
                <a:cs typeface="Calibri"/>
                <a:sym typeface="Calibri"/>
              </a:defRPr>
            </a:pPr>
            <a:r>
              <a:t>Setting up and committing to GitHub</a:t>
            </a:r>
          </a:p>
        </p:txBody>
      </p:sp>
      <p:pic>
        <p:nvPicPr>
          <p:cNvPr id="154" name="image2.png" descr="Screen Shot 2017-08-07 at 11.25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2835" y="4007367"/>
            <a:ext cx="14221895" cy="9142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 descr="Shape 144"/>
          <p:cNvSpPr>
            <a:spLocks noGrp="1"/>
          </p:cNvSpPr>
          <p:nvPr>
            <p:ph type="title"/>
          </p:nvPr>
        </p:nvSpPr>
        <p:spPr>
          <a:xfrm>
            <a:off x="-3982464" y="5715000"/>
            <a:ext cx="21005803" cy="2286000"/>
          </a:xfrm>
          <a:prstGeom prst="rect">
            <a:avLst/>
          </a:prstGeom>
        </p:spPr>
        <p:txBody>
          <a:bodyPr/>
          <a:lstStyle/>
          <a:p>
            <a:pPr defTabSz="718184">
              <a:defRPr sz="9700">
                <a:latin typeface="Calibri"/>
                <a:ea typeface="Calibri"/>
                <a:cs typeface="Calibri"/>
                <a:sym typeface="Calibri"/>
              </a:defRPr>
            </a:pPr>
            <a:r>
              <a:t>Deliverable 2</a:t>
            </a:r>
          </a:p>
          <a:p>
            <a:pPr defTabSz="718184">
              <a:defRPr sz="4300">
                <a:latin typeface="Calibri"/>
                <a:ea typeface="Calibri"/>
                <a:cs typeface="Calibri"/>
                <a:sym typeface="Calibri"/>
              </a:defRPr>
            </a:pPr>
            <a:r>
              <a:t>August 9, 2017</a:t>
            </a:r>
          </a:p>
        </p:txBody>
      </p:sp>
      <p:sp>
        <p:nvSpPr>
          <p:cNvPr id="157" name="Shape 157" descr="Shape 145"/>
          <p:cNvSpPr>
            <a:spLocks noGrp="1"/>
          </p:cNvSpPr>
          <p:nvPr>
            <p:ph type="body" idx="1"/>
          </p:nvPr>
        </p:nvSpPr>
        <p:spPr>
          <a:xfrm>
            <a:off x="11795568" y="854053"/>
            <a:ext cx="12028226" cy="12007895"/>
          </a:xfrm>
          <a:prstGeom prst="rect">
            <a:avLst/>
          </a:prstGeom>
        </p:spPr>
        <p:txBody>
          <a:bodyPr/>
          <a:lstStyle/>
          <a:p>
            <a:pPr marL="1056132" lvl="1" indent="-528066" defTabSz="686484">
              <a:spcBef>
                <a:spcPts val="4800"/>
              </a:spcBef>
              <a:defRPr sz="4257">
                <a:latin typeface="Calibri"/>
                <a:ea typeface="Calibri"/>
                <a:cs typeface="Calibri"/>
                <a:sym typeface="Calibri"/>
              </a:defRPr>
            </a:pPr>
            <a:r>
              <a:t>Completed App:</a:t>
            </a:r>
          </a:p>
          <a:p>
            <a:pPr marL="1584197" lvl="2" indent="-528066" defTabSz="686484">
              <a:spcBef>
                <a:spcPts val="4800"/>
              </a:spcBef>
              <a:defRPr sz="4257">
                <a:latin typeface="Calibri"/>
                <a:ea typeface="Calibri"/>
                <a:cs typeface="Calibri"/>
                <a:sym typeface="Calibri"/>
              </a:defRPr>
            </a:pPr>
            <a:r>
              <a:t>Login, Timer, Location</a:t>
            </a:r>
          </a:p>
          <a:p>
            <a:pPr marL="1584197" lvl="2" indent="-528066" defTabSz="686484">
              <a:spcBef>
                <a:spcPts val="4800"/>
              </a:spcBef>
              <a:defRPr sz="4257">
                <a:latin typeface="Calibri"/>
                <a:ea typeface="Calibri"/>
                <a:cs typeface="Calibri"/>
                <a:sym typeface="Calibri"/>
              </a:defRPr>
            </a:pPr>
            <a:r>
              <a:t>During drinking questions</a:t>
            </a:r>
          </a:p>
          <a:p>
            <a:pPr marL="1584197" lvl="2" indent="-528066" defTabSz="686484">
              <a:spcBef>
                <a:spcPts val="4800"/>
              </a:spcBef>
              <a:defRPr sz="4257">
                <a:latin typeface="Calibri"/>
                <a:ea typeface="Calibri"/>
                <a:cs typeface="Calibri"/>
                <a:sym typeface="Calibri"/>
              </a:defRPr>
            </a:pPr>
            <a:r>
              <a:t>Morning questionnaire</a:t>
            </a:r>
          </a:p>
          <a:p>
            <a:pPr marL="1584197" lvl="2" indent="-528066" defTabSz="686484">
              <a:spcBef>
                <a:spcPts val="4800"/>
              </a:spcBef>
              <a:defRPr sz="4257">
                <a:latin typeface="Calibri"/>
                <a:ea typeface="Calibri"/>
                <a:cs typeface="Calibri"/>
                <a:sym typeface="Calibri"/>
              </a:defRPr>
            </a:pPr>
            <a:r>
              <a:t>Morning report (basic analyses conducted)</a:t>
            </a:r>
          </a:p>
          <a:p>
            <a:pPr marL="1056132" lvl="1" indent="-528066" defTabSz="686484">
              <a:spcBef>
                <a:spcPts val="4800"/>
              </a:spcBef>
              <a:defRPr sz="4257">
                <a:latin typeface="Calibri"/>
                <a:ea typeface="Calibri"/>
                <a:cs typeface="Calibri"/>
                <a:sym typeface="Calibri"/>
              </a:defRPr>
            </a:pPr>
            <a:r>
              <a:t>List of unique username strings (Excel)</a:t>
            </a:r>
          </a:p>
          <a:p>
            <a:pPr marL="1056132" lvl="1" indent="-528066" defTabSz="686484">
              <a:spcBef>
                <a:spcPts val="4800"/>
              </a:spcBef>
              <a:defRPr sz="4257">
                <a:latin typeface="Calibri"/>
                <a:ea typeface="Calibri"/>
                <a:cs typeface="Calibri"/>
                <a:sym typeface="Calibri"/>
              </a:defRPr>
            </a:pPr>
            <a:r>
              <a:t>Looking forward to Spring 2018 (Capstone II)</a:t>
            </a:r>
          </a:p>
          <a:p>
            <a:pPr marL="1584197" lvl="2" indent="-528066" defTabSz="686484">
              <a:spcBef>
                <a:spcPts val="4800"/>
              </a:spcBef>
              <a:defRPr sz="4257">
                <a:latin typeface="Calibri"/>
                <a:ea typeface="Calibri"/>
                <a:cs typeface="Calibri"/>
                <a:sym typeface="Calibri"/>
              </a:defRPr>
            </a:pPr>
            <a:r>
              <a:t>wireframe  for the Web Portal</a:t>
            </a:r>
          </a:p>
          <a:p>
            <a:pPr marL="1584197" lvl="2" indent="-528066" defTabSz="686484">
              <a:spcBef>
                <a:spcPts val="4800"/>
              </a:spcBef>
              <a:defRPr sz="4257">
                <a:latin typeface="Calibri"/>
                <a:ea typeface="Calibri"/>
                <a:cs typeface="Calibri"/>
                <a:sym typeface="Calibri"/>
              </a:defRPr>
            </a:pPr>
            <a:r>
              <a:t>figure out way of exporting dummy data from Firebase to Excel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 descr="Shape 171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2" cy="2286001"/>
          </a:xfrm>
          <a:prstGeom prst="rect">
            <a:avLst/>
          </a:prstGeom>
        </p:spPr>
        <p:txBody>
          <a:bodyPr/>
          <a:lstStyle>
            <a:lvl1pPr defTabSz="784225">
              <a:defRPr sz="10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Next Steps: Capstone 2 (aka Pt. 2)</a:t>
            </a:r>
          </a:p>
        </p:txBody>
      </p:sp>
      <p:sp>
        <p:nvSpPr>
          <p:cNvPr id="160" name="Shape 160" descr="Shape 172"/>
          <p:cNvSpPr>
            <a:spLocks noGrp="1"/>
          </p:cNvSpPr>
          <p:nvPr>
            <p:ph type="body" idx="1"/>
          </p:nvPr>
        </p:nvSpPr>
        <p:spPr>
          <a:xfrm>
            <a:off x="1081520" y="2891187"/>
            <a:ext cx="22220960" cy="9296402"/>
          </a:xfrm>
          <a:prstGeom prst="rect">
            <a:avLst/>
          </a:prstGeom>
        </p:spPr>
        <p:txBody>
          <a:bodyPr/>
          <a:lstStyle/>
          <a:p>
            <a:pPr marL="1181100" lvl="1" indent="-590550" defTabSz="767715">
              <a:spcBef>
                <a:spcPts val="5400"/>
              </a:spcBef>
              <a:defRPr sz="4836">
                <a:latin typeface="Calibri"/>
                <a:ea typeface="Calibri"/>
                <a:cs typeface="Calibri"/>
                <a:sym typeface="Calibri"/>
              </a:defRPr>
            </a:pPr>
            <a:r>
              <a:t>Figure out how to get app to participants (Fall 2017) - researcher’s decision</a:t>
            </a:r>
          </a:p>
          <a:p>
            <a:pPr marL="1771650" lvl="2" indent="-590550" defTabSz="767715">
              <a:spcBef>
                <a:spcPts val="5400"/>
              </a:spcBef>
              <a:defRPr sz="4836">
                <a:latin typeface="Calibri"/>
                <a:ea typeface="Calibri"/>
                <a:cs typeface="Calibri"/>
                <a:sym typeface="Calibri"/>
              </a:defRPr>
            </a:pPr>
            <a:r>
              <a:t>Manually download app on phones</a:t>
            </a:r>
          </a:p>
          <a:p>
            <a:pPr marL="1771650" lvl="2" indent="-590550" defTabSz="767715">
              <a:spcBef>
                <a:spcPts val="5400"/>
              </a:spcBef>
              <a:defRPr sz="4836">
                <a:latin typeface="Calibri"/>
                <a:ea typeface="Calibri"/>
                <a:cs typeface="Calibri"/>
                <a:sym typeface="Calibri"/>
              </a:defRPr>
            </a:pPr>
            <a:r>
              <a:t>Publish on App Store - relatively long process</a:t>
            </a:r>
          </a:p>
          <a:p>
            <a:pPr marL="1181100" lvl="1" indent="-590550" defTabSz="767715">
              <a:spcBef>
                <a:spcPts val="5400"/>
              </a:spcBef>
              <a:defRPr sz="4836">
                <a:latin typeface="Calibri"/>
                <a:ea typeface="Calibri"/>
                <a:cs typeface="Calibri"/>
                <a:sym typeface="Calibri"/>
              </a:defRPr>
            </a:pPr>
            <a:r>
              <a:t>Get data from Firebase JSON tree to Excel</a:t>
            </a:r>
          </a:p>
          <a:p>
            <a:pPr marL="1181100" lvl="1" indent="-590550" defTabSz="767715">
              <a:spcBef>
                <a:spcPts val="5400"/>
              </a:spcBef>
              <a:defRPr sz="4836">
                <a:latin typeface="Calibri"/>
                <a:ea typeface="Calibri"/>
                <a:cs typeface="Calibri"/>
                <a:sym typeface="Calibri"/>
              </a:defRPr>
            </a:pPr>
            <a:r>
              <a:t>Learn and research data tools in Excel to perform analysis on data (Power Query?)</a:t>
            </a:r>
          </a:p>
          <a:p>
            <a:pPr marL="1181100" lvl="1" indent="-590550" defTabSz="767715">
              <a:spcBef>
                <a:spcPts val="5400"/>
              </a:spcBef>
              <a:defRPr sz="4836">
                <a:latin typeface="Calibri"/>
                <a:ea typeface="Calibri"/>
                <a:cs typeface="Calibri"/>
                <a:sym typeface="Calibri"/>
              </a:defRPr>
            </a:pPr>
            <a:r>
              <a:t>Fix/Update App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Macintosh PowerPoint</Application>
  <PresentationFormat>Custom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Helvetica Light</vt:lpstr>
      <vt:lpstr>Helvetica Neue</vt:lpstr>
      <vt:lpstr>Black</vt:lpstr>
      <vt:lpstr>Boozymeter A Real-Time Mobile Survey of Alcohol Use and Sexual Consent in Social Research Participants</vt:lpstr>
      <vt:lpstr>AGENDA</vt:lpstr>
      <vt:lpstr>Overview</vt:lpstr>
      <vt:lpstr>Timeline</vt:lpstr>
      <vt:lpstr>PowerPoint Presentation</vt:lpstr>
      <vt:lpstr>Basic Features of App</vt:lpstr>
      <vt:lpstr>Deliverable 1 June 30, 2017</vt:lpstr>
      <vt:lpstr>Deliverable 2 August 9, 2017</vt:lpstr>
      <vt:lpstr>Next Steps: Capstone 2 (aka Pt. 2)</vt:lpstr>
      <vt:lpstr>PowerPoint Presentation</vt:lpstr>
      <vt:lpstr>Hurdle 1: Steep Learning Curve, Time Crunch</vt:lpstr>
      <vt:lpstr>Hurdle 2: Learning/Using Firebase</vt:lpstr>
      <vt:lpstr>Firebase</vt:lpstr>
      <vt:lpstr>Hurdle 3: App Lifecycle (Activities, Services, Receivers) i.e. Countdown Timer and Location Service</vt:lpstr>
      <vt:lpstr>PowerPoint Presentation</vt:lpstr>
      <vt:lpstr>DEMO</vt:lpstr>
      <vt:lpstr>Android Developer Pages basic skeleton code for: alarm manager notification builder basic idea of services and receivers basic login structure Google API Read/Write/Filter data from Firebase Location Services Other OpenSource Libraries  Pie Chart Location Service</vt:lpstr>
      <vt:lpstr>Deliverable 3 Mid-term Spring 2018</vt:lpstr>
      <vt:lpstr>Deliverable 4 End of term Spring 2018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Boozymeter A Real-Time Mobile Survey of Alcohol Use and Sexual Consent in Social Research Participants</dc:title>
  <cp:lastModifiedBy>Ksha Mail</cp:lastModifiedBy>
  <cp:revision>1</cp:revision>
  <dcterms:modified xsi:type="dcterms:W3CDTF">2017-08-09T16:31:54Z</dcterms:modified>
</cp:coreProperties>
</file>