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f" ContentType="image/tiff"/>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8404800" cy="38404800"/>
  <p:notesSz cx="6858000" cy="9144000"/>
  <p:defaultTex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p15:guide id="1" orient="horz" pos="12096">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F18"/>
    <a:srgbClr val="FC97C7"/>
    <a:srgbClr val="1FFF0E"/>
    <a:srgbClr val="FC98C8"/>
    <a:srgbClr val="84DDFD"/>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p:cViewPr>
        <p:scale>
          <a:sx n="25" d="100"/>
          <a:sy n="25" d="100"/>
        </p:scale>
        <p:origin x="372" y="-2862"/>
      </p:cViewPr>
      <p:guideLst>
        <p:guide orient="horz" pos="12096"/>
        <p:guide pos="120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714500" y="685800"/>
            <a:ext cx="342900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900" kern="1200">
        <a:solidFill>
          <a:schemeClr val="tx1"/>
        </a:solidFill>
        <a:latin typeface="Times" pitchFamily="-109" charset="0"/>
        <a:ea typeface="ＭＳ Ｐゴシック" pitchFamily="-106" charset="-128"/>
        <a:cs typeface="ＭＳ Ｐゴシック" pitchFamily="-106" charset="-128"/>
      </a:defRPr>
    </a:lvl1pPr>
    <a:lvl2pPr marL="425224"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2pPr>
    <a:lvl3pPr marL="851928"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3pPr>
    <a:lvl4pPr marL="1278633"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4pPr>
    <a:lvl5pPr marL="1705338"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5pPr>
    <a:lvl6pPr marL="2133010" algn="l" defTabSz="426604" rtl="0" eaLnBrk="1" latinLnBrk="0" hangingPunct="1">
      <a:defRPr sz="900" kern="1200">
        <a:solidFill>
          <a:schemeClr val="tx1"/>
        </a:solidFill>
        <a:latin typeface="+mn-lt"/>
        <a:ea typeface="+mn-ea"/>
        <a:cs typeface="+mn-cs"/>
      </a:defRPr>
    </a:lvl6pPr>
    <a:lvl7pPr marL="2559614" algn="l" defTabSz="426604" rtl="0" eaLnBrk="1" latinLnBrk="0" hangingPunct="1">
      <a:defRPr sz="900" kern="1200">
        <a:solidFill>
          <a:schemeClr val="tx1"/>
        </a:solidFill>
        <a:latin typeface="+mn-lt"/>
        <a:ea typeface="+mn-ea"/>
        <a:cs typeface="+mn-cs"/>
      </a:defRPr>
    </a:lvl7pPr>
    <a:lvl8pPr marL="2986218" algn="l" defTabSz="426604" rtl="0" eaLnBrk="1" latinLnBrk="0" hangingPunct="1">
      <a:defRPr sz="900" kern="1200">
        <a:solidFill>
          <a:schemeClr val="tx1"/>
        </a:solidFill>
        <a:latin typeface="+mn-lt"/>
        <a:ea typeface="+mn-ea"/>
        <a:cs typeface="+mn-cs"/>
      </a:defRPr>
    </a:lvl8pPr>
    <a:lvl9pPr marL="3412818" algn="l" defTabSz="42660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p:cNvSpPr>
          <p:nvPr>
            <p:ph type="body" idx="1"/>
          </p:nvPr>
        </p:nvSpPr>
        <p:spPr>
          <a:noFill/>
          <a:ln w="9525"/>
        </p:spPr>
        <p:txBody>
          <a:bodyPr/>
          <a:lstStyle/>
          <a:p>
            <a:pPr eaLnBrk="1" hangingPunct="1"/>
            <a:endParaRPr lang="en-US">
              <a:latin typeface="Times" pitchFamily="-108" charset="0"/>
              <a:ea typeface="ＭＳ Ｐゴシック" pitchFamily="-108" charset="-128"/>
              <a:cs typeface="ＭＳ Ｐゴシック" pitchFamily="-108"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21" y="11930066"/>
            <a:ext cx="32642967" cy="8232773"/>
          </a:xfrm>
        </p:spPr>
        <p:txBody>
          <a:bodyPr/>
          <a:lstStyle/>
          <a:p>
            <a:r>
              <a:rPr lang="en-US"/>
              <a:t>Click to edit Master title style</a:t>
            </a:r>
          </a:p>
        </p:txBody>
      </p:sp>
      <p:sp>
        <p:nvSpPr>
          <p:cNvPr id="3" name="Subtitle 2"/>
          <p:cNvSpPr>
            <a:spLocks noGrp="1"/>
          </p:cNvSpPr>
          <p:nvPr>
            <p:ph type="subTitle" idx="1"/>
          </p:nvPr>
        </p:nvSpPr>
        <p:spPr>
          <a:xfrm>
            <a:off x="5760443" y="21763042"/>
            <a:ext cx="26883914" cy="9813927"/>
          </a:xfrm>
        </p:spPr>
        <p:txBody>
          <a:bodyPr/>
          <a:lstStyle>
            <a:lvl1pPr marL="0" indent="0" algn="ctr">
              <a:buNone/>
              <a:defRPr/>
            </a:lvl1pPr>
            <a:lvl2pPr marL="426604" indent="0" algn="ctr">
              <a:buNone/>
              <a:defRPr/>
            </a:lvl2pPr>
            <a:lvl3pPr marL="853203" indent="0" algn="ctr">
              <a:buNone/>
              <a:defRPr/>
            </a:lvl3pPr>
            <a:lvl4pPr marL="1279807" indent="0" algn="ctr">
              <a:buNone/>
              <a:defRPr/>
            </a:lvl4pPr>
            <a:lvl5pPr marL="1706411" indent="0" algn="ctr">
              <a:buNone/>
              <a:defRPr/>
            </a:lvl5pPr>
            <a:lvl6pPr marL="2133010" indent="0" algn="ctr">
              <a:buNone/>
              <a:defRPr/>
            </a:lvl6pPr>
            <a:lvl7pPr marL="2559614" indent="0" algn="ctr">
              <a:buNone/>
              <a:defRPr/>
            </a:lvl7pPr>
            <a:lvl8pPr marL="2986218" indent="0" algn="ctr">
              <a:buNone/>
              <a:defRPr/>
            </a:lvl8pPr>
            <a:lvl9pPr marL="3412818"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364534" y="2135190"/>
            <a:ext cx="8160743" cy="3626961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879530" y="2135190"/>
            <a:ext cx="24351654" cy="362696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6" y="24679278"/>
            <a:ext cx="32644357" cy="7626349"/>
          </a:xfrm>
        </p:spPr>
        <p:txBody>
          <a:bodyPr anchor="t"/>
          <a:lstStyle>
            <a:lvl1pPr algn="l">
              <a:defRPr sz="3800" b="1" cap="all"/>
            </a:lvl1pPr>
          </a:lstStyle>
          <a:p>
            <a:r>
              <a:rPr lang="en-US"/>
              <a:t>Click to edit Master title style</a:t>
            </a:r>
          </a:p>
        </p:txBody>
      </p:sp>
      <p:sp>
        <p:nvSpPr>
          <p:cNvPr id="3" name="Text Placeholder 2"/>
          <p:cNvSpPr>
            <a:spLocks noGrp="1"/>
          </p:cNvSpPr>
          <p:nvPr>
            <p:ph type="body" idx="1"/>
          </p:nvPr>
        </p:nvSpPr>
        <p:spPr>
          <a:xfrm>
            <a:off x="3033716" y="16278226"/>
            <a:ext cx="32644357" cy="8401053"/>
          </a:xfrm>
        </p:spPr>
        <p:txBody>
          <a:bodyPr anchor="b"/>
          <a:lstStyle>
            <a:lvl1pPr marL="0" indent="0">
              <a:buNone/>
              <a:defRPr sz="2000"/>
            </a:lvl1pPr>
            <a:lvl2pPr marL="426604" indent="0">
              <a:buNone/>
              <a:defRPr sz="1400"/>
            </a:lvl2pPr>
            <a:lvl3pPr marL="853203" indent="0">
              <a:buNone/>
              <a:defRPr sz="1400"/>
            </a:lvl3pPr>
            <a:lvl4pPr marL="1279807" indent="0">
              <a:buNone/>
              <a:defRPr sz="1400"/>
            </a:lvl4pPr>
            <a:lvl5pPr marL="1706411" indent="0">
              <a:buNone/>
              <a:defRPr sz="1400"/>
            </a:lvl5pPr>
            <a:lvl6pPr marL="2133010" indent="0">
              <a:buNone/>
              <a:defRPr sz="1400"/>
            </a:lvl6pPr>
            <a:lvl7pPr marL="2559614" indent="0">
              <a:buNone/>
              <a:defRPr sz="1400"/>
            </a:lvl7pPr>
            <a:lvl8pPr marL="2986218" indent="0">
              <a:buNone/>
              <a:defRPr sz="1400"/>
            </a:lvl8pPr>
            <a:lvl9pPr marL="3412818" indent="0">
              <a:buNone/>
              <a:defRPr sz="140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879531" y="11095043"/>
            <a:ext cx="16256196" cy="27309761"/>
          </a:xfrm>
        </p:spPr>
        <p:txBody>
          <a:bodyPr/>
          <a:lstStyle>
            <a:lvl1pPr>
              <a:defRPr sz="2400"/>
            </a:lvl1pPr>
            <a:lvl2pPr>
              <a:defRPr sz="2400"/>
            </a:lvl2pPr>
            <a:lvl3pPr>
              <a:defRPr sz="20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269075" y="11095043"/>
            <a:ext cx="16256201" cy="27309761"/>
          </a:xfrm>
        </p:spPr>
        <p:txBody>
          <a:bodyPr/>
          <a:lstStyle>
            <a:lvl1pPr>
              <a:defRPr sz="2400"/>
            </a:lvl1pPr>
            <a:lvl2pPr>
              <a:defRPr sz="2400"/>
            </a:lvl2pPr>
            <a:lvl3pPr>
              <a:defRPr sz="20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688" y="1538286"/>
            <a:ext cx="34565433" cy="6400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919682" y="8596317"/>
            <a:ext cx="16968790" cy="3582986"/>
          </a:xfrm>
        </p:spPr>
        <p:txBody>
          <a:bodyPr anchor="b"/>
          <a:lstStyle>
            <a:lvl1pPr marL="0" indent="0">
              <a:buNone/>
              <a:defRPr sz="2400" b="1"/>
            </a:lvl1pPr>
            <a:lvl2pPr marL="426604" indent="0">
              <a:buNone/>
              <a:defRPr sz="2000" b="1"/>
            </a:lvl2pPr>
            <a:lvl3pPr marL="853203" indent="0">
              <a:buNone/>
              <a:defRPr sz="1400" b="1"/>
            </a:lvl3pPr>
            <a:lvl4pPr marL="1279807" indent="0">
              <a:buNone/>
              <a:defRPr sz="1400" b="1"/>
            </a:lvl4pPr>
            <a:lvl5pPr marL="1706411" indent="0">
              <a:buNone/>
              <a:defRPr sz="1400" b="1"/>
            </a:lvl5pPr>
            <a:lvl6pPr marL="2133010" indent="0">
              <a:buNone/>
              <a:defRPr sz="1400" b="1"/>
            </a:lvl6pPr>
            <a:lvl7pPr marL="2559614" indent="0">
              <a:buNone/>
              <a:defRPr sz="1400" b="1"/>
            </a:lvl7pPr>
            <a:lvl8pPr marL="2986218" indent="0">
              <a:buNone/>
              <a:defRPr sz="1400" b="1"/>
            </a:lvl8pPr>
            <a:lvl9pPr marL="3412818" indent="0">
              <a:buNone/>
              <a:defRPr sz="1400" b="1"/>
            </a:lvl9pPr>
          </a:lstStyle>
          <a:p>
            <a:pPr lvl="0"/>
            <a:r>
              <a:rPr lang="en-US"/>
              <a:t>Click to edit Master text styles</a:t>
            </a:r>
          </a:p>
        </p:txBody>
      </p:sp>
      <p:sp>
        <p:nvSpPr>
          <p:cNvPr id="4" name="Content Placeholder 3"/>
          <p:cNvSpPr>
            <a:spLocks noGrp="1"/>
          </p:cNvSpPr>
          <p:nvPr>
            <p:ph sz="half" idx="2"/>
          </p:nvPr>
        </p:nvSpPr>
        <p:spPr>
          <a:xfrm>
            <a:off x="1919682" y="12179300"/>
            <a:ext cx="16968790" cy="22126574"/>
          </a:xfrm>
        </p:spPr>
        <p:txBody>
          <a:bodyPr/>
          <a:lstStyle>
            <a:lvl1pPr>
              <a:defRPr sz="2400"/>
            </a:lvl1pPr>
            <a:lvl2pPr>
              <a:defRPr sz="20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09385" y="8596317"/>
            <a:ext cx="16975733" cy="3582986"/>
          </a:xfrm>
        </p:spPr>
        <p:txBody>
          <a:bodyPr anchor="b"/>
          <a:lstStyle>
            <a:lvl1pPr marL="0" indent="0">
              <a:buNone/>
              <a:defRPr sz="2400" b="1"/>
            </a:lvl1pPr>
            <a:lvl2pPr marL="426604" indent="0">
              <a:buNone/>
              <a:defRPr sz="2000" b="1"/>
            </a:lvl2pPr>
            <a:lvl3pPr marL="853203" indent="0">
              <a:buNone/>
              <a:defRPr sz="1400" b="1"/>
            </a:lvl3pPr>
            <a:lvl4pPr marL="1279807" indent="0">
              <a:buNone/>
              <a:defRPr sz="1400" b="1"/>
            </a:lvl4pPr>
            <a:lvl5pPr marL="1706411" indent="0">
              <a:buNone/>
              <a:defRPr sz="1400" b="1"/>
            </a:lvl5pPr>
            <a:lvl6pPr marL="2133010" indent="0">
              <a:buNone/>
              <a:defRPr sz="1400" b="1"/>
            </a:lvl6pPr>
            <a:lvl7pPr marL="2559614" indent="0">
              <a:buNone/>
              <a:defRPr sz="1400" b="1"/>
            </a:lvl7pPr>
            <a:lvl8pPr marL="2986218" indent="0">
              <a:buNone/>
              <a:defRPr sz="1400" b="1"/>
            </a:lvl8pPr>
            <a:lvl9pPr marL="3412818" indent="0">
              <a:buNone/>
              <a:defRPr sz="1400" b="1"/>
            </a:lvl9pPr>
          </a:lstStyle>
          <a:p>
            <a:pPr lvl="0"/>
            <a:r>
              <a:rPr lang="en-US"/>
              <a:t>Click to edit Master text styles</a:t>
            </a:r>
          </a:p>
        </p:txBody>
      </p:sp>
      <p:sp>
        <p:nvSpPr>
          <p:cNvPr id="6" name="Content Placeholder 5"/>
          <p:cNvSpPr>
            <a:spLocks noGrp="1"/>
          </p:cNvSpPr>
          <p:nvPr>
            <p:ph sz="quarter" idx="4"/>
          </p:nvPr>
        </p:nvSpPr>
        <p:spPr>
          <a:xfrm>
            <a:off x="19509385" y="12179300"/>
            <a:ext cx="16975733" cy="22126574"/>
          </a:xfrm>
        </p:spPr>
        <p:txBody>
          <a:bodyPr/>
          <a:lstStyle>
            <a:lvl1pPr>
              <a:defRPr sz="2400"/>
            </a:lvl1pPr>
            <a:lvl2pPr>
              <a:defRPr sz="20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4" y="1528769"/>
            <a:ext cx="12634914" cy="650716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5015765" y="1528761"/>
            <a:ext cx="21469350" cy="32777114"/>
          </a:xfrm>
        </p:spPr>
        <p:txBody>
          <a:bodyPr/>
          <a:lstStyle>
            <a:lvl1pPr>
              <a:defRPr sz="2900"/>
            </a:lvl1pPr>
            <a:lvl2pPr>
              <a:defRPr sz="24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19684" y="8035924"/>
            <a:ext cx="12634914" cy="26269953"/>
          </a:xfrm>
        </p:spPr>
        <p:txBody>
          <a:bodyPr/>
          <a:lstStyle>
            <a:lvl1pPr marL="0" indent="0">
              <a:buNone/>
              <a:defRPr sz="1400"/>
            </a:lvl1pPr>
            <a:lvl2pPr marL="426604" indent="0">
              <a:buNone/>
              <a:defRPr sz="900"/>
            </a:lvl2pPr>
            <a:lvl3pPr marL="853203" indent="0">
              <a:buNone/>
              <a:defRPr sz="900"/>
            </a:lvl3pPr>
            <a:lvl4pPr marL="1279807" indent="0">
              <a:buNone/>
              <a:defRPr sz="900"/>
            </a:lvl4pPr>
            <a:lvl5pPr marL="1706411" indent="0">
              <a:buNone/>
              <a:defRPr sz="900"/>
            </a:lvl5pPr>
            <a:lvl6pPr marL="2133010" indent="0">
              <a:buNone/>
              <a:defRPr sz="900"/>
            </a:lvl6pPr>
            <a:lvl7pPr marL="2559614" indent="0">
              <a:buNone/>
              <a:defRPr sz="900"/>
            </a:lvl7pPr>
            <a:lvl8pPr marL="2986218" indent="0">
              <a:buNone/>
              <a:defRPr sz="900"/>
            </a:lvl8pPr>
            <a:lvl9pPr marL="3412818"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4" y="26882727"/>
            <a:ext cx="23043157" cy="317499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7527334" y="3432181"/>
            <a:ext cx="23043157" cy="23042561"/>
          </a:xfrm>
        </p:spPr>
        <p:txBody>
          <a:bodyPr/>
          <a:lstStyle>
            <a:lvl1pPr marL="0" indent="0">
              <a:buNone/>
              <a:defRPr sz="2900"/>
            </a:lvl1pPr>
            <a:lvl2pPr marL="426604" indent="0">
              <a:buNone/>
              <a:defRPr sz="2400"/>
            </a:lvl2pPr>
            <a:lvl3pPr marL="853203" indent="0">
              <a:buNone/>
              <a:defRPr sz="2400"/>
            </a:lvl3pPr>
            <a:lvl4pPr marL="1279807" indent="0">
              <a:buNone/>
              <a:defRPr sz="2000"/>
            </a:lvl4pPr>
            <a:lvl5pPr marL="1706411" indent="0">
              <a:buNone/>
              <a:defRPr sz="2000"/>
            </a:lvl5pPr>
            <a:lvl6pPr marL="2133010" indent="0">
              <a:buNone/>
              <a:defRPr sz="2000"/>
            </a:lvl6pPr>
            <a:lvl7pPr marL="2559614" indent="0">
              <a:buNone/>
              <a:defRPr sz="2000"/>
            </a:lvl7pPr>
            <a:lvl8pPr marL="2986218" indent="0">
              <a:buNone/>
              <a:defRPr sz="2000"/>
            </a:lvl8pPr>
            <a:lvl9pPr marL="3412818" indent="0">
              <a:buNone/>
              <a:defRPr sz="2000"/>
            </a:lvl9pPr>
          </a:lstStyle>
          <a:p>
            <a:pPr lvl="0"/>
            <a:endParaRPr lang="en-US" noProof="0">
              <a:sym typeface="Times" pitchFamily="-109" charset="0"/>
            </a:endParaRPr>
          </a:p>
        </p:txBody>
      </p:sp>
      <p:sp>
        <p:nvSpPr>
          <p:cNvPr id="4" name="Text Placeholder 3"/>
          <p:cNvSpPr>
            <a:spLocks noGrp="1"/>
          </p:cNvSpPr>
          <p:nvPr>
            <p:ph type="body" sz="half" idx="2"/>
          </p:nvPr>
        </p:nvSpPr>
        <p:spPr>
          <a:xfrm>
            <a:off x="7527334" y="30057725"/>
            <a:ext cx="23043157" cy="4506914"/>
          </a:xfrm>
        </p:spPr>
        <p:txBody>
          <a:bodyPr/>
          <a:lstStyle>
            <a:lvl1pPr marL="0" indent="0">
              <a:buNone/>
              <a:defRPr sz="1400"/>
            </a:lvl1pPr>
            <a:lvl2pPr marL="426604" indent="0">
              <a:buNone/>
              <a:defRPr sz="900"/>
            </a:lvl2pPr>
            <a:lvl3pPr marL="853203" indent="0">
              <a:buNone/>
              <a:defRPr sz="900"/>
            </a:lvl3pPr>
            <a:lvl4pPr marL="1279807" indent="0">
              <a:buNone/>
              <a:defRPr sz="900"/>
            </a:lvl4pPr>
            <a:lvl5pPr marL="1706411" indent="0">
              <a:buNone/>
              <a:defRPr sz="900"/>
            </a:lvl5pPr>
            <a:lvl6pPr marL="2133010" indent="0">
              <a:buNone/>
              <a:defRPr sz="900"/>
            </a:lvl6pPr>
            <a:lvl7pPr marL="2559614" indent="0">
              <a:buNone/>
              <a:defRPr sz="900"/>
            </a:lvl7pPr>
            <a:lvl8pPr marL="2986218" indent="0">
              <a:buNone/>
              <a:defRPr sz="900"/>
            </a:lvl8pPr>
            <a:lvl9pPr marL="3412818"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878879" y="2135082"/>
            <a:ext cx="32647043" cy="8959638"/>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878879" y="11094720"/>
            <a:ext cx="32647043" cy="27310080"/>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30824594" y="34989559"/>
            <a:ext cx="1400175" cy="1804670"/>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7700">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7409" indent="-7409" algn="ctr" rtl="0" eaLnBrk="0" fontAlgn="base" hangingPunct="0">
        <a:spcBef>
          <a:spcPct val="0"/>
        </a:spcBef>
        <a:spcAft>
          <a:spcPct val="0"/>
        </a:spcAft>
        <a:defRPr sz="24500">
          <a:solidFill>
            <a:schemeClr val="tx1"/>
          </a:solidFill>
          <a:latin typeface="+mj-lt"/>
          <a:ea typeface="+mj-ea"/>
          <a:cs typeface="+mj-cs"/>
          <a:sym typeface="Times" pitchFamily="-108" charset="0"/>
        </a:defRPr>
      </a:lvl1pPr>
      <a:lvl2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435488"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862092"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1288697"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1715295"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1909801" indent="-1900911" algn="l" rtl="0" eaLnBrk="0" fontAlgn="base" hangingPunct="0">
        <a:spcBef>
          <a:spcPts val="4293"/>
        </a:spcBef>
        <a:spcAft>
          <a:spcPct val="0"/>
        </a:spcAft>
        <a:buSzPct val="100000"/>
        <a:buFont typeface="Times" pitchFamily="-108" charset="0"/>
        <a:buChar char="•"/>
        <a:defRPr sz="17700">
          <a:solidFill>
            <a:schemeClr val="tx1"/>
          </a:solidFill>
          <a:latin typeface="+mn-lt"/>
          <a:ea typeface="+mn-ea"/>
          <a:cs typeface="+mn-cs"/>
          <a:sym typeface="Times" pitchFamily="-108" charset="0"/>
        </a:defRPr>
      </a:lvl1pPr>
      <a:lvl2pPr marL="4127776" indent="-1582363" algn="l" rtl="0" eaLnBrk="0" fontAlgn="base" hangingPunct="0">
        <a:spcBef>
          <a:spcPts val="3733"/>
        </a:spcBef>
        <a:spcAft>
          <a:spcPct val="0"/>
        </a:spcAft>
        <a:buSzPct val="100000"/>
        <a:buFont typeface="Times" pitchFamily="-108" charset="0"/>
        <a:buChar char="–"/>
        <a:defRPr sz="15400">
          <a:solidFill>
            <a:schemeClr val="tx1"/>
          </a:solidFill>
          <a:latin typeface="+mn-lt"/>
          <a:ea typeface="+mn-ea"/>
          <a:cs typeface="+mn-cs"/>
          <a:sym typeface="Times" pitchFamily="-108" charset="0"/>
        </a:defRPr>
      </a:lvl2pPr>
      <a:lvl3pPr marL="6345752" indent="-1266780" algn="l" rtl="0" eaLnBrk="0" fontAlgn="base" hangingPunct="0">
        <a:spcBef>
          <a:spcPts val="3173"/>
        </a:spcBef>
        <a:spcAft>
          <a:spcPct val="0"/>
        </a:spcAft>
        <a:buSzPct val="100000"/>
        <a:buFont typeface="Times" pitchFamily="-108" charset="0"/>
        <a:buChar char="•"/>
        <a:defRPr sz="13400">
          <a:solidFill>
            <a:schemeClr val="tx1"/>
          </a:solidFill>
          <a:latin typeface="+mn-lt"/>
          <a:ea typeface="+mn-ea"/>
          <a:cs typeface="+mn-cs"/>
          <a:sym typeface="Times" pitchFamily="-108" charset="0"/>
        </a:defRPr>
      </a:lvl3pPr>
      <a:lvl4pPr marL="8880793" indent="-1265298" algn="l" rtl="0" eaLnBrk="0" fontAlgn="base" hangingPunct="0">
        <a:spcBef>
          <a:spcPts val="2707"/>
        </a:spcBef>
        <a:spcAft>
          <a:spcPct val="0"/>
        </a:spcAft>
        <a:buSzPct val="100000"/>
        <a:buFont typeface="Times" pitchFamily="-108" charset="0"/>
        <a:buChar char="–"/>
        <a:defRPr sz="11000">
          <a:solidFill>
            <a:schemeClr val="tx1"/>
          </a:solidFill>
          <a:latin typeface="+mn-lt"/>
          <a:ea typeface="+mn-ea"/>
          <a:cs typeface="+mn-cs"/>
          <a:sym typeface="Times" pitchFamily="-108" charset="0"/>
        </a:defRPr>
      </a:lvl4pPr>
      <a:lvl5pPr marL="11417316" indent="-1266780" algn="l" rtl="0" eaLnBrk="0" fontAlgn="base" hangingPunct="0">
        <a:spcBef>
          <a:spcPts val="2707"/>
        </a:spcBef>
        <a:spcAft>
          <a:spcPct val="0"/>
        </a:spcAft>
        <a:buSzPct val="100000"/>
        <a:buFont typeface="Times" pitchFamily="-108" charset="0"/>
        <a:buChar char="»"/>
        <a:defRPr sz="11000">
          <a:solidFill>
            <a:schemeClr val="tx1"/>
          </a:solidFill>
          <a:latin typeface="+mn-lt"/>
          <a:ea typeface="+mn-ea"/>
          <a:cs typeface="+mn-cs"/>
          <a:sym typeface="Times" pitchFamily="-108" charset="0"/>
        </a:defRPr>
      </a:lvl5pPr>
      <a:lvl6pPr marL="11844146"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6pPr>
      <a:lvl7pPr marL="12270746"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7pPr>
      <a:lvl8pPr marL="12697350"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8pPr>
      <a:lvl9pPr marL="13123954"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9pPr>
    </p:bodyStyle>
    <p:otherStyle>
      <a:defPPr>
        <a:defRPr lang="en-US"/>
      </a:defPPr>
      <a:lvl1pPr marL="0" algn="l" defTabSz="426604" rtl="0" eaLnBrk="1" latinLnBrk="0" hangingPunct="1">
        <a:defRPr sz="1400" kern="1200">
          <a:solidFill>
            <a:schemeClr val="tx1"/>
          </a:solidFill>
          <a:latin typeface="+mn-lt"/>
          <a:ea typeface="+mn-ea"/>
          <a:cs typeface="+mn-cs"/>
        </a:defRPr>
      </a:lvl1pPr>
      <a:lvl2pPr marL="426604" algn="l" defTabSz="426604" rtl="0" eaLnBrk="1" latinLnBrk="0" hangingPunct="1">
        <a:defRPr sz="1400" kern="1200">
          <a:solidFill>
            <a:schemeClr val="tx1"/>
          </a:solidFill>
          <a:latin typeface="+mn-lt"/>
          <a:ea typeface="+mn-ea"/>
          <a:cs typeface="+mn-cs"/>
        </a:defRPr>
      </a:lvl2pPr>
      <a:lvl3pPr marL="853203" algn="l" defTabSz="426604" rtl="0" eaLnBrk="1" latinLnBrk="0" hangingPunct="1">
        <a:defRPr sz="1400" kern="1200">
          <a:solidFill>
            <a:schemeClr val="tx1"/>
          </a:solidFill>
          <a:latin typeface="+mn-lt"/>
          <a:ea typeface="+mn-ea"/>
          <a:cs typeface="+mn-cs"/>
        </a:defRPr>
      </a:lvl3pPr>
      <a:lvl4pPr marL="1279807" algn="l" defTabSz="426604" rtl="0" eaLnBrk="1" latinLnBrk="0" hangingPunct="1">
        <a:defRPr sz="1400" kern="1200">
          <a:solidFill>
            <a:schemeClr val="tx1"/>
          </a:solidFill>
          <a:latin typeface="+mn-lt"/>
          <a:ea typeface="+mn-ea"/>
          <a:cs typeface="+mn-cs"/>
        </a:defRPr>
      </a:lvl4pPr>
      <a:lvl5pPr marL="1706411" algn="l" defTabSz="426604" rtl="0" eaLnBrk="1" latinLnBrk="0" hangingPunct="1">
        <a:defRPr sz="1400" kern="1200">
          <a:solidFill>
            <a:schemeClr val="tx1"/>
          </a:solidFill>
          <a:latin typeface="+mn-lt"/>
          <a:ea typeface="+mn-ea"/>
          <a:cs typeface="+mn-cs"/>
        </a:defRPr>
      </a:lvl5pPr>
      <a:lvl6pPr marL="2133010" algn="l" defTabSz="426604" rtl="0" eaLnBrk="1" latinLnBrk="0" hangingPunct="1">
        <a:defRPr sz="1400" kern="1200">
          <a:solidFill>
            <a:schemeClr val="tx1"/>
          </a:solidFill>
          <a:latin typeface="+mn-lt"/>
          <a:ea typeface="+mn-ea"/>
          <a:cs typeface="+mn-cs"/>
        </a:defRPr>
      </a:lvl6pPr>
      <a:lvl7pPr marL="2559614" algn="l" defTabSz="426604" rtl="0" eaLnBrk="1" latinLnBrk="0" hangingPunct="1">
        <a:defRPr sz="1400" kern="1200">
          <a:solidFill>
            <a:schemeClr val="tx1"/>
          </a:solidFill>
          <a:latin typeface="+mn-lt"/>
          <a:ea typeface="+mn-ea"/>
          <a:cs typeface="+mn-cs"/>
        </a:defRPr>
      </a:lvl7pPr>
      <a:lvl8pPr marL="2986218" algn="l" defTabSz="426604" rtl="0" eaLnBrk="1" latinLnBrk="0" hangingPunct="1">
        <a:defRPr sz="1400" kern="1200">
          <a:solidFill>
            <a:schemeClr val="tx1"/>
          </a:solidFill>
          <a:latin typeface="+mn-lt"/>
          <a:ea typeface="+mn-ea"/>
          <a:cs typeface="+mn-cs"/>
        </a:defRPr>
      </a:lvl8pPr>
      <a:lvl9pPr marL="3412818" algn="l" defTabSz="42660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3" Type="http://schemas.openxmlformats.org/officeDocument/2006/relationships/image" Target="../media/image1.png"/><Relationship Id="rId7" Type="http://schemas.openxmlformats.org/officeDocument/2006/relationships/image" Target="../media/image5.tmp"/><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tiff"/><Relationship Id="rId15" Type="http://schemas.openxmlformats.org/officeDocument/2006/relationships/image" Target="../media/image13.tmp"/><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p:cNvSpPr>
          <p:nvPr/>
        </p:nvSpPr>
        <p:spPr bwMode="auto">
          <a:xfrm>
            <a:off x="7556584" y="817230"/>
            <a:ext cx="24371525" cy="2542449"/>
          </a:xfrm>
          <a:prstGeom prst="rect">
            <a:avLst/>
          </a:prstGeom>
          <a:noFill/>
          <a:ln w="12700">
            <a:noFill/>
            <a:miter lim="800000"/>
            <a:headEnd/>
            <a:tailEnd/>
          </a:ln>
        </p:spPr>
        <p:txBody>
          <a:bodyPr lIns="0" tIns="0" rIns="37918" bIns="0">
            <a:prstTxWarp prst="textNoShape">
              <a:avLst/>
            </a:prstTxWarp>
          </a:bodyPr>
          <a:lstStyle/>
          <a:p>
            <a:pPr marL="35559" algn="ctr">
              <a:spcBef>
                <a:spcPts val="1353"/>
              </a:spcBef>
            </a:pPr>
            <a:r>
              <a:rPr lang="en-US" sz="6600" b="1" dirty="0">
                <a:solidFill>
                  <a:schemeClr val="accent2"/>
                </a:solidFill>
                <a:latin typeface="Verdana" pitchFamily="-108" charset="0"/>
                <a:ea typeface="Verdana" pitchFamily="-108" charset="0"/>
                <a:cs typeface="Verdana" pitchFamily="-108" charset="0"/>
              </a:rPr>
              <a:t>What we can do to protect air quality and ourselves and how</a:t>
            </a:r>
            <a:endParaRPr lang="en-US" sz="3200" dirty="0">
              <a:solidFill>
                <a:srgbClr val="333399"/>
              </a:solidFill>
              <a:latin typeface="Arial Black" pitchFamily="-108" charset="0"/>
              <a:ea typeface="Arial Black" pitchFamily="-108" charset="0"/>
              <a:cs typeface="Arial Black" pitchFamily="-108" charset="0"/>
              <a:sym typeface="Arial Black" pitchFamily="-108" charset="0"/>
            </a:endParaRPr>
          </a:p>
          <a:p>
            <a:pPr marL="35559" algn="r">
              <a:spcBef>
                <a:spcPts val="1353"/>
              </a:spcBef>
            </a:pPr>
            <a:r>
              <a:rPr lang="en-US" sz="3400" dirty="0">
                <a:solidFill>
                  <a:srgbClr val="333399"/>
                </a:solidFill>
                <a:latin typeface="Arial Black" pitchFamily="-108" charset="0"/>
                <a:ea typeface="Arial Black" pitchFamily="-108" charset="0"/>
                <a:cs typeface="Arial Black" pitchFamily="-108" charset="0"/>
                <a:sym typeface="Arial Black" pitchFamily="-108" charset="0"/>
              </a:rPr>
              <a:t>Yihui Yang</a:t>
            </a:r>
            <a:r>
              <a:rPr lang="en-US" sz="3400" baseline="30000" dirty="0">
                <a:solidFill>
                  <a:srgbClr val="333399"/>
                </a:solidFill>
                <a:latin typeface="Arial Black" pitchFamily="-108" charset="0"/>
                <a:ea typeface="Arial Black" pitchFamily="-108" charset="0"/>
                <a:cs typeface="Arial Black" pitchFamily="-108" charset="0"/>
                <a:sym typeface="Arial Black" pitchFamily="-108" charset="0"/>
              </a:rPr>
              <a:t>1 </a:t>
            </a:r>
            <a:r>
              <a:rPr lang="en-US" sz="3800" baseline="30000" dirty="0">
                <a:solidFill>
                  <a:srgbClr val="333399"/>
                </a:solidFill>
                <a:latin typeface="Arial Black" pitchFamily="-108" charset="0"/>
                <a:ea typeface="Arial Black" pitchFamily="-108" charset="0"/>
                <a:cs typeface="Arial Black" pitchFamily="-108" charset="0"/>
                <a:sym typeface="Arial Black" pitchFamily="-108" charset="0"/>
              </a:rPr>
              <a:t>(</a:t>
            </a:r>
            <a:r>
              <a:rPr lang="en-US" sz="3800" u="sng" baseline="30000" dirty="0">
                <a:solidFill>
                  <a:srgbClr val="333399"/>
                </a:solidFill>
                <a:latin typeface="Arial Black" pitchFamily="-108" charset="0"/>
                <a:ea typeface="Arial Black" pitchFamily="-108" charset="0"/>
                <a:cs typeface="Arial Black" pitchFamily="-108" charset="0"/>
                <a:sym typeface="Arial Black" pitchFamily="-108" charset="0"/>
              </a:rPr>
              <a:t>yangy34@rpi.edu</a:t>
            </a:r>
            <a:r>
              <a:rPr lang="en-US" sz="3800" baseline="30000" dirty="0">
                <a:solidFill>
                  <a:srgbClr val="333399"/>
                </a:solidFill>
                <a:latin typeface="Arial Black" pitchFamily="-108" charset="0"/>
                <a:ea typeface="Arial Black" pitchFamily="-108" charset="0"/>
                <a:cs typeface="Arial Black" pitchFamily="-108" charset="0"/>
                <a:sym typeface="Arial Black" pitchFamily="-108" charset="0"/>
              </a:rPr>
              <a:t>)</a:t>
            </a:r>
            <a:r>
              <a:rPr lang="en-US" sz="3400" dirty="0">
                <a:solidFill>
                  <a:srgbClr val="333399"/>
                </a:solidFill>
                <a:latin typeface="Arial Black" pitchFamily="-108" charset="0"/>
                <a:ea typeface="Arial Black" pitchFamily="-108" charset="0"/>
                <a:cs typeface="Arial Black" pitchFamily="-108" charset="0"/>
                <a:sym typeface="Arial Black" pitchFamily="-108" charset="0"/>
              </a:rPr>
              <a:t>, </a:t>
            </a:r>
            <a:r>
              <a:rPr lang="en-US" dirty="0">
                <a:solidFill>
                  <a:srgbClr val="333399"/>
                </a:solidFill>
                <a:latin typeface="Arial Black" pitchFamily="-108" charset="0"/>
                <a:ea typeface="Arial Black" pitchFamily="-108" charset="0"/>
                <a:cs typeface="Arial Black" pitchFamily="-108" charset="0"/>
                <a:sym typeface="Arial Black" pitchFamily="-108" charset="0"/>
              </a:rPr>
              <a:t>(</a:t>
            </a:r>
            <a:r>
              <a:rPr lang="en-US" baseline="30000" dirty="0">
                <a:solidFill>
                  <a:srgbClr val="333399"/>
                </a:solidFill>
                <a:latin typeface="Arial Black" pitchFamily="-108" charset="0"/>
                <a:ea typeface="Arial Black" pitchFamily="-108" charset="0"/>
                <a:cs typeface="Arial Black" pitchFamily="-108" charset="0"/>
                <a:sym typeface="Arial Black" pitchFamily="-108" charset="0"/>
              </a:rPr>
              <a:t>1</a:t>
            </a:r>
            <a:r>
              <a:rPr lang="en-US" dirty="0">
                <a:solidFill>
                  <a:srgbClr val="333399"/>
                </a:solidFill>
                <a:latin typeface="Arial Black" pitchFamily="-108" charset="0"/>
                <a:ea typeface="Arial Black" pitchFamily="-108" charset="0"/>
                <a:cs typeface="Arial Black" pitchFamily="-108" charset="0"/>
                <a:sym typeface="Arial Black" pitchFamily="-108" charset="0"/>
              </a:rPr>
              <a:t>Rensselaer Polytechnic Institute 110 8</a:t>
            </a:r>
            <a:r>
              <a:rPr lang="en-US" baseline="30000" dirty="0">
                <a:solidFill>
                  <a:srgbClr val="333399"/>
                </a:solidFill>
                <a:latin typeface="Arial Black" pitchFamily="-108" charset="0"/>
                <a:ea typeface="Arial Black" pitchFamily="-108" charset="0"/>
                <a:cs typeface="Arial Black" pitchFamily="-108" charset="0"/>
                <a:sym typeface="Arial Black" pitchFamily="-108" charset="0"/>
              </a:rPr>
              <a:t>th</a:t>
            </a:r>
            <a:r>
              <a:rPr lang="en-US" dirty="0">
                <a:solidFill>
                  <a:srgbClr val="333399"/>
                </a:solidFill>
                <a:latin typeface="Arial Black" pitchFamily="-108" charset="0"/>
                <a:ea typeface="Arial Black" pitchFamily="-108" charset="0"/>
                <a:cs typeface="Arial Black" pitchFamily="-108" charset="0"/>
                <a:sym typeface="Arial Black" pitchFamily="-108" charset="0"/>
              </a:rPr>
              <a:t> St., Troy, NY, 12180 United States)</a:t>
            </a:r>
          </a:p>
        </p:txBody>
      </p:sp>
      <p:sp>
        <p:nvSpPr>
          <p:cNvPr id="15364" name="Rectangle 4"/>
          <p:cNvSpPr>
            <a:spLocks/>
          </p:cNvSpPr>
          <p:nvPr/>
        </p:nvSpPr>
        <p:spPr bwMode="auto">
          <a:xfrm>
            <a:off x="0" y="0"/>
            <a:ext cx="400050" cy="38404800"/>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sp>
        <p:nvSpPr>
          <p:cNvPr id="15365" name="Rectangle 5"/>
          <p:cNvSpPr>
            <a:spLocks/>
          </p:cNvSpPr>
          <p:nvPr/>
        </p:nvSpPr>
        <p:spPr bwMode="auto">
          <a:xfrm>
            <a:off x="38004750" y="0"/>
            <a:ext cx="400050" cy="38404800"/>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sp>
        <p:nvSpPr>
          <p:cNvPr id="15366" name="Rectangle 6"/>
          <p:cNvSpPr>
            <a:spLocks/>
          </p:cNvSpPr>
          <p:nvPr/>
        </p:nvSpPr>
        <p:spPr bwMode="auto">
          <a:xfrm>
            <a:off x="0" y="0"/>
            <a:ext cx="38404800" cy="228177"/>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sp>
        <p:nvSpPr>
          <p:cNvPr id="15367" name="Rectangle 7"/>
          <p:cNvSpPr>
            <a:spLocks/>
          </p:cNvSpPr>
          <p:nvPr/>
        </p:nvSpPr>
        <p:spPr bwMode="auto">
          <a:xfrm>
            <a:off x="0" y="38176624"/>
            <a:ext cx="38404800" cy="228177"/>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sp>
        <p:nvSpPr>
          <p:cNvPr id="15382" name="Rectangle 98"/>
          <p:cNvSpPr>
            <a:spLocks/>
          </p:cNvSpPr>
          <p:nvPr/>
        </p:nvSpPr>
        <p:spPr bwMode="auto">
          <a:xfrm>
            <a:off x="640080" y="36327503"/>
            <a:ext cx="12868275" cy="1600200"/>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sz="2900" b="1" dirty="0">
                <a:solidFill>
                  <a:schemeClr val="tx1"/>
                </a:solidFill>
                <a:latin typeface="Verdana" pitchFamily="-108" charset="0"/>
                <a:ea typeface="Verdana" pitchFamily="-108" charset="0"/>
                <a:cs typeface="Verdana" pitchFamily="-108" charset="0"/>
                <a:sym typeface="Verdana" pitchFamily="-108" charset="0"/>
              </a:rPr>
              <a:t>Acknowledgments:</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dirty="0">
                <a:solidFill>
                  <a:schemeClr val="tx1"/>
                </a:solidFill>
                <a:latin typeface="Verdana" pitchFamily="-108" charset="0"/>
                <a:ea typeface="Verdana" pitchFamily="-108" charset="0"/>
                <a:cs typeface="Verdana" pitchFamily="-108" charset="0"/>
                <a:sym typeface="Verdana" pitchFamily="-108" charset="0"/>
              </a:rPr>
              <a:t>Yihui Yang is a graduate student from Rensselaer Polytechnic Institute, </a:t>
            </a:r>
            <a:r>
              <a:rPr lang="en-US" dirty="0" err="1">
                <a:solidFill>
                  <a:schemeClr val="tx1"/>
                </a:solidFill>
                <a:latin typeface="Verdana" pitchFamily="-108" charset="0"/>
                <a:ea typeface="Verdana" pitchFamily="-108" charset="0"/>
                <a:cs typeface="Verdana" pitchFamily="-108" charset="0"/>
                <a:sym typeface="Verdana" pitchFamily="-108" charset="0"/>
              </a:rPr>
              <a:t>Lally</a:t>
            </a:r>
            <a:r>
              <a:rPr lang="en-US" dirty="0">
                <a:solidFill>
                  <a:schemeClr val="tx1"/>
                </a:solidFill>
                <a:latin typeface="Verdana" pitchFamily="-108" charset="0"/>
                <a:ea typeface="Verdana" pitchFamily="-108" charset="0"/>
                <a:cs typeface="Verdana" pitchFamily="-108" charset="0"/>
                <a:sym typeface="Verdana" pitchFamily="-108" charset="0"/>
              </a:rPr>
              <a:t> School of Business.</a:t>
            </a:r>
          </a:p>
        </p:txBody>
      </p:sp>
      <p:pic>
        <p:nvPicPr>
          <p:cNvPr id="18" name="Picture 17" descr="RPI_red_header.png"/>
          <p:cNvPicPr>
            <a:picLocks noChangeAspect="1"/>
          </p:cNvPicPr>
          <p:nvPr/>
        </p:nvPicPr>
        <p:blipFill>
          <a:blip r:embed="rId3"/>
          <a:stretch>
            <a:fillRect/>
          </a:stretch>
        </p:blipFill>
        <p:spPr>
          <a:xfrm>
            <a:off x="1288755" y="817230"/>
            <a:ext cx="5283200" cy="990600"/>
          </a:xfrm>
          <a:prstGeom prst="rect">
            <a:avLst/>
          </a:prstGeom>
        </p:spPr>
      </p:pic>
      <p:pic>
        <p:nvPicPr>
          <p:cNvPr id="3" name="Picture 2">
            <a:extLst>
              <a:ext uri="{FF2B5EF4-FFF2-40B4-BE49-F238E27FC236}">
                <a16:creationId xmlns:a16="http://schemas.microsoft.com/office/drawing/2014/main" id="{A913F1AA-F296-944C-B30D-FBF71334A755}"/>
              </a:ext>
            </a:extLst>
          </p:cNvPr>
          <p:cNvPicPr>
            <a:picLocks noChangeAspect="1"/>
          </p:cNvPicPr>
          <p:nvPr/>
        </p:nvPicPr>
        <p:blipFill>
          <a:blip r:embed="rId4"/>
          <a:stretch>
            <a:fillRect/>
          </a:stretch>
        </p:blipFill>
        <p:spPr>
          <a:xfrm>
            <a:off x="34055345" y="3056362"/>
            <a:ext cx="3060700" cy="990600"/>
          </a:xfrm>
          <a:prstGeom prst="rect">
            <a:avLst/>
          </a:prstGeom>
        </p:spPr>
      </p:pic>
      <p:pic>
        <p:nvPicPr>
          <p:cNvPr id="4" name="Picture 3">
            <a:extLst>
              <a:ext uri="{FF2B5EF4-FFF2-40B4-BE49-F238E27FC236}">
                <a16:creationId xmlns:a16="http://schemas.microsoft.com/office/drawing/2014/main" id="{4FFEB779-2148-474E-9EC3-CD866B53B924}"/>
              </a:ext>
            </a:extLst>
          </p:cNvPr>
          <p:cNvPicPr>
            <a:picLocks noChangeAspect="1"/>
          </p:cNvPicPr>
          <p:nvPr/>
        </p:nvPicPr>
        <p:blipFill>
          <a:blip r:embed="rId5"/>
          <a:stretch>
            <a:fillRect/>
          </a:stretch>
        </p:blipFill>
        <p:spPr>
          <a:xfrm>
            <a:off x="1384679" y="2801969"/>
            <a:ext cx="3597233" cy="1021941"/>
          </a:xfrm>
          <a:prstGeom prst="rect">
            <a:avLst/>
          </a:prstGeom>
        </p:spPr>
      </p:pic>
      <p:pic>
        <p:nvPicPr>
          <p:cNvPr id="6" name="Picture 5" descr="A close up of a logo&#10;&#10;Description automatically generated">
            <a:extLst>
              <a:ext uri="{FF2B5EF4-FFF2-40B4-BE49-F238E27FC236}">
                <a16:creationId xmlns:a16="http://schemas.microsoft.com/office/drawing/2014/main" id="{C5B7EE24-3829-A54C-AC66-6F6E59821FCB}"/>
              </a:ext>
            </a:extLst>
          </p:cNvPr>
          <p:cNvPicPr>
            <a:picLocks noChangeAspect="1"/>
          </p:cNvPicPr>
          <p:nvPr/>
        </p:nvPicPr>
        <p:blipFill>
          <a:blip r:embed="rId6"/>
          <a:stretch>
            <a:fillRect/>
          </a:stretch>
        </p:blipFill>
        <p:spPr>
          <a:xfrm>
            <a:off x="33518152" y="437492"/>
            <a:ext cx="4366583" cy="2193261"/>
          </a:xfrm>
          <a:prstGeom prst="rect">
            <a:avLst/>
          </a:prstGeom>
        </p:spPr>
      </p:pic>
      <p:sp>
        <p:nvSpPr>
          <p:cNvPr id="16" name="Rectangle 15">
            <a:extLst>
              <a:ext uri="{FF2B5EF4-FFF2-40B4-BE49-F238E27FC236}">
                <a16:creationId xmlns:a16="http://schemas.microsoft.com/office/drawing/2014/main" id="{CF7DE618-A168-49EF-8AC8-CB18CC9A24C6}"/>
              </a:ext>
            </a:extLst>
          </p:cNvPr>
          <p:cNvSpPr>
            <a:spLocks/>
          </p:cNvSpPr>
          <p:nvPr/>
        </p:nvSpPr>
        <p:spPr bwMode="auto">
          <a:xfrm>
            <a:off x="1678172" y="5007684"/>
            <a:ext cx="9597038"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Abstract</a:t>
            </a:r>
          </a:p>
        </p:txBody>
      </p:sp>
      <p:sp>
        <p:nvSpPr>
          <p:cNvPr id="5" name="TextBox 4">
            <a:extLst>
              <a:ext uri="{FF2B5EF4-FFF2-40B4-BE49-F238E27FC236}">
                <a16:creationId xmlns:a16="http://schemas.microsoft.com/office/drawing/2014/main" id="{11105582-CC21-4447-86E1-9ACD785A05D8}"/>
              </a:ext>
            </a:extLst>
          </p:cNvPr>
          <p:cNvSpPr txBox="1"/>
          <p:nvPr/>
        </p:nvSpPr>
        <p:spPr>
          <a:xfrm>
            <a:off x="1678172" y="6189674"/>
            <a:ext cx="9597038" cy="5245731"/>
          </a:xfrm>
          <a:prstGeom prst="rect">
            <a:avLst/>
          </a:prstGeom>
          <a:noFill/>
        </p:spPr>
        <p:txBody>
          <a:bodyPr wrap="square" rtlCol="0">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DengXian" panose="02010600030101010101" pitchFamily="2" charset="-122"/>
                <a:cs typeface="Times New Roman" panose="02020603050405020304" pitchFamily="18" charset="0"/>
              </a:rPr>
              <a:t>Air quality has a strong correlation with people’s health. If people live in a place with bad air quality, he or she might suffer from breathing system damage, lung problems, even cancer. To help ordinary people to prevent these tragedies from happening, both government and third-party organizations have established a series of policies to regulate the related industries and set up metrics to monitor the air quality.</a:t>
            </a:r>
          </a:p>
          <a:p>
            <a:pPr marL="0" marR="0">
              <a:lnSpc>
                <a:spcPct val="107000"/>
              </a:lnSpc>
              <a:spcBef>
                <a:spcPts val="0"/>
              </a:spcBef>
              <a:spcAft>
                <a:spcPts val="800"/>
              </a:spcAft>
            </a:pPr>
            <a:r>
              <a:rPr lang="en-US" sz="2800" dirty="0">
                <a:effectLst/>
                <a:latin typeface="Times New Roman" panose="02020603050405020304" pitchFamily="18" charset="0"/>
                <a:ea typeface="DengXian" panose="02010600030101010101" pitchFamily="2" charset="-122"/>
                <a:cs typeface="Times New Roman" panose="02020603050405020304" pitchFamily="18" charset="0"/>
              </a:rPr>
              <a:t>Here is the website provided by EPA and partners to show the current air quality data. The raw data as indicated at the right-bottom of the graph below is due to the courtesy of the New York Dept. of Environmental Conservation. </a:t>
            </a:r>
          </a:p>
        </p:txBody>
      </p:sp>
      <p:sp>
        <p:nvSpPr>
          <p:cNvPr id="7" name="TextBox 6">
            <a:extLst>
              <a:ext uri="{FF2B5EF4-FFF2-40B4-BE49-F238E27FC236}">
                <a16:creationId xmlns:a16="http://schemas.microsoft.com/office/drawing/2014/main" id="{8E4A0474-533D-4F19-A29A-078A5D26EB9F}"/>
              </a:ext>
            </a:extLst>
          </p:cNvPr>
          <p:cNvSpPr txBox="1"/>
          <p:nvPr/>
        </p:nvSpPr>
        <p:spPr>
          <a:xfrm>
            <a:off x="1773352" y="17140879"/>
            <a:ext cx="9597038" cy="2827377"/>
          </a:xfrm>
          <a:prstGeom prst="rect">
            <a:avLst/>
          </a:prstGeom>
          <a:noFill/>
        </p:spPr>
        <p:txBody>
          <a:bodyPr wrap="square" rtlCol="0">
            <a:spAutoFit/>
          </a:bodyPr>
          <a:lstStyle/>
          <a:p>
            <a:pPr>
              <a:lnSpc>
                <a:spcPct val="107000"/>
              </a:lnSpc>
              <a:spcBef>
                <a:spcPts val="0"/>
              </a:spcBef>
              <a:spcAft>
                <a:spcPts val="800"/>
              </a:spcAft>
            </a:pPr>
            <a:r>
              <a:rPr lang="en-US" sz="2800" dirty="0">
                <a:latin typeface="Times New Roman" panose="02020603050405020304" pitchFamily="18" charset="0"/>
                <a:ea typeface="DengXian" panose="02010600030101010101" pitchFamily="2" charset="-122"/>
                <a:cs typeface="Times New Roman" panose="02020603050405020304" pitchFamily="18" charset="0"/>
              </a:rPr>
              <a:t>A widely-used indicator is AQI – Air Quality Index. AQI is based on the five main pollutants -- ground-level ozone(O3), particle pollution (PM2.5 and PM10), carbon monoxide(CO), sulfur dioxide(CO2) and nitrogen dioxide(NO2). When calculating the AQI, scientists will calculate the IAQI number of each pollutant, and set the AQI with the highest AQI data. </a:t>
            </a:r>
          </a:p>
        </p:txBody>
      </p:sp>
      <p:pic>
        <p:nvPicPr>
          <p:cNvPr id="20" name="Picture 19" descr="Chart, line chart&#10;&#10;Description automatically generated">
            <a:extLst>
              <a:ext uri="{FF2B5EF4-FFF2-40B4-BE49-F238E27FC236}">
                <a16:creationId xmlns:a16="http://schemas.microsoft.com/office/drawing/2014/main" id="{0175DAC6-2B46-4B98-8E9D-993F3C8D087E}"/>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3290082" y="20217177"/>
            <a:ext cx="5568168" cy="3748065"/>
          </a:xfrm>
          <a:prstGeom prst="rect">
            <a:avLst/>
          </a:prstGeom>
        </p:spPr>
      </p:pic>
      <p:sp>
        <p:nvSpPr>
          <p:cNvPr id="21" name="Rectangle 20">
            <a:extLst>
              <a:ext uri="{FF2B5EF4-FFF2-40B4-BE49-F238E27FC236}">
                <a16:creationId xmlns:a16="http://schemas.microsoft.com/office/drawing/2014/main" id="{BB69DF97-8298-49A0-B932-8E650D9973AB}"/>
              </a:ext>
            </a:extLst>
          </p:cNvPr>
          <p:cNvSpPr>
            <a:spLocks/>
          </p:cNvSpPr>
          <p:nvPr/>
        </p:nvSpPr>
        <p:spPr bwMode="auto">
          <a:xfrm>
            <a:off x="1568987" y="26955628"/>
            <a:ext cx="9597038"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Data cleaning and overview</a:t>
            </a:r>
          </a:p>
        </p:txBody>
      </p:sp>
      <p:pic>
        <p:nvPicPr>
          <p:cNvPr id="22" name="Picture 21">
            <a:extLst>
              <a:ext uri="{FF2B5EF4-FFF2-40B4-BE49-F238E27FC236}">
                <a16:creationId xmlns:a16="http://schemas.microsoft.com/office/drawing/2014/main" id="{C92431CE-79AC-46FF-AE3D-A12F7CF439E1}"/>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2578800" y="29628632"/>
            <a:ext cx="7617159" cy="1758924"/>
          </a:xfrm>
          <a:prstGeom prst="rect">
            <a:avLst/>
          </a:prstGeom>
          <a:noFill/>
          <a:ln>
            <a:noFill/>
          </a:ln>
        </p:spPr>
      </p:pic>
      <p:pic>
        <p:nvPicPr>
          <p:cNvPr id="24" name="Picture 23">
            <a:extLst>
              <a:ext uri="{FF2B5EF4-FFF2-40B4-BE49-F238E27FC236}">
                <a16:creationId xmlns:a16="http://schemas.microsoft.com/office/drawing/2014/main" id="{EE9AF880-1914-4BD6-AE68-6CB4CF9FD221}"/>
              </a:ext>
            </a:extLst>
          </p:cNvPr>
          <p:cNvPicPr/>
          <p:nvPr/>
        </p:nvPicPr>
        <p:blipFill>
          <a:blip r:embed="rId9"/>
          <a:stretch>
            <a:fillRect/>
          </a:stretch>
        </p:blipFill>
        <p:spPr>
          <a:xfrm>
            <a:off x="14609934" y="4376494"/>
            <a:ext cx="5943600" cy="2816860"/>
          </a:xfrm>
          <a:prstGeom prst="rect">
            <a:avLst/>
          </a:prstGeom>
        </p:spPr>
      </p:pic>
      <p:pic>
        <p:nvPicPr>
          <p:cNvPr id="25" name="Picture 24">
            <a:extLst>
              <a:ext uri="{FF2B5EF4-FFF2-40B4-BE49-F238E27FC236}">
                <a16:creationId xmlns:a16="http://schemas.microsoft.com/office/drawing/2014/main" id="{1265E853-69AA-43AA-9EB0-201735E504D0}"/>
              </a:ext>
            </a:extLst>
          </p:cNvPr>
          <p:cNvPicPr/>
          <p:nvPr/>
        </p:nvPicPr>
        <p:blipFill>
          <a:blip r:embed="rId10"/>
          <a:stretch>
            <a:fillRect/>
          </a:stretch>
        </p:blipFill>
        <p:spPr>
          <a:xfrm>
            <a:off x="12981924" y="14425945"/>
            <a:ext cx="10189674" cy="4829209"/>
          </a:xfrm>
          <a:prstGeom prst="rect">
            <a:avLst/>
          </a:prstGeom>
        </p:spPr>
      </p:pic>
      <p:pic>
        <p:nvPicPr>
          <p:cNvPr id="26" name="Picture 25">
            <a:extLst>
              <a:ext uri="{FF2B5EF4-FFF2-40B4-BE49-F238E27FC236}">
                <a16:creationId xmlns:a16="http://schemas.microsoft.com/office/drawing/2014/main" id="{B4C9C403-F142-4C73-A633-3BCD65D31BA9}"/>
              </a:ext>
            </a:extLst>
          </p:cNvPr>
          <p:cNvPicPr/>
          <p:nvPr/>
        </p:nvPicPr>
        <p:blipFill>
          <a:blip r:embed="rId11"/>
          <a:stretch>
            <a:fillRect/>
          </a:stretch>
        </p:blipFill>
        <p:spPr>
          <a:xfrm>
            <a:off x="12914916" y="23850600"/>
            <a:ext cx="9708217" cy="4601031"/>
          </a:xfrm>
          <a:prstGeom prst="rect">
            <a:avLst/>
          </a:prstGeom>
        </p:spPr>
      </p:pic>
      <p:pic>
        <p:nvPicPr>
          <p:cNvPr id="27" name="Picture 26">
            <a:extLst>
              <a:ext uri="{FF2B5EF4-FFF2-40B4-BE49-F238E27FC236}">
                <a16:creationId xmlns:a16="http://schemas.microsoft.com/office/drawing/2014/main" id="{0A6B2F48-6229-4290-A327-4637BB2DB464}"/>
              </a:ext>
            </a:extLst>
          </p:cNvPr>
          <p:cNvPicPr/>
          <p:nvPr/>
        </p:nvPicPr>
        <p:blipFill>
          <a:blip r:embed="rId12"/>
          <a:stretch>
            <a:fillRect/>
          </a:stretch>
        </p:blipFill>
        <p:spPr>
          <a:xfrm>
            <a:off x="24854987" y="5011205"/>
            <a:ext cx="11466374" cy="5839765"/>
          </a:xfrm>
          <a:prstGeom prst="rect">
            <a:avLst/>
          </a:prstGeom>
        </p:spPr>
      </p:pic>
      <p:pic>
        <p:nvPicPr>
          <p:cNvPr id="28" name="Picture 27">
            <a:extLst>
              <a:ext uri="{FF2B5EF4-FFF2-40B4-BE49-F238E27FC236}">
                <a16:creationId xmlns:a16="http://schemas.microsoft.com/office/drawing/2014/main" id="{802B897C-72CB-4853-84F4-01ACA3053933}"/>
              </a:ext>
            </a:extLst>
          </p:cNvPr>
          <p:cNvPicPr/>
          <p:nvPr/>
        </p:nvPicPr>
        <p:blipFill>
          <a:blip r:embed="rId13">
            <a:extLst>
              <a:ext uri="{28A0092B-C50C-407E-A947-70E740481C1C}">
                <a14:useLocalDpi xmlns:a14="http://schemas.microsoft.com/office/drawing/2010/main" val="0"/>
              </a:ext>
            </a:extLst>
          </a:blip>
          <a:srcRect/>
          <a:stretch>
            <a:fillRect/>
          </a:stretch>
        </p:blipFill>
        <p:spPr bwMode="auto">
          <a:xfrm>
            <a:off x="25096301" y="12678682"/>
            <a:ext cx="11353331" cy="2231291"/>
          </a:xfrm>
          <a:prstGeom prst="rect">
            <a:avLst/>
          </a:prstGeom>
          <a:noFill/>
          <a:ln>
            <a:noFill/>
          </a:ln>
        </p:spPr>
      </p:pic>
      <p:pic>
        <p:nvPicPr>
          <p:cNvPr id="29" name="Picture 28">
            <a:extLst>
              <a:ext uri="{FF2B5EF4-FFF2-40B4-BE49-F238E27FC236}">
                <a16:creationId xmlns:a16="http://schemas.microsoft.com/office/drawing/2014/main" id="{DFA9C2E4-4683-42E2-8543-9AC72E970682}"/>
              </a:ext>
            </a:extLst>
          </p:cNvPr>
          <p:cNvPicPr/>
          <p:nvPr/>
        </p:nvPicPr>
        <p:blipFill>
          <a:blip r:embed="rId14"/>
          <a:stretch>
            <a:fillRect/>
          </a:stretch>
        </p:blipFill>
        <p:spPr>
          <a:xfrm>
            <a:off x="25887974" y="22247477"/>
            <a:ext cx="9150592" cy="5413123"/>
          </a:xfrm>
          <a:prstGeom prst="rect">
            <a:avLst/>
          </a:prstGeom>
        </p:spPr>
      </p:pic>
      <p:sp>
        <p:nvSpPr>
          <p:cNvPr id="30" name="Rectangle 29">
            <a:extLst>
              <a:ext uri="{FF2B5EF4-FFF2-40B4-BE49-F238E27FC236}">
                <a16:creationId xmlns:a16="http://schemas.microsoft.com/office/drawing/2014/main" id="{F20A38FF-999F-4D4C-B614-8BCF4427D80E}"/>
              </a:ext>
            </a:extLst>
          </p:cNvPr>
          <p:cNvSpPr>
            <a:spLocks/>
          </p:cNvSpPr>
          <p:nvPr/>
        </p:nvSpPr>
        <p:spPr bwMode="auto">
          <a:xfrm>
            <a:off x="20027072" y="31150560"/>
            <a:ext cx="9597038"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Conclusion</a:t>
            </a:r>
          </a:p>
        </p:txBody>
      </p:sp>
      <p:sp>
        <p:nvSpPr>
          <p:cNvPr id="31" name="Rectangle 30">
            <a:extLst>
              <a:ext uri="{FF2B5EF4-FFF2-40B4-BE49-F238E27FC236}">
                <a16:creationId xmlns:a16="http://schemas.microsoft.com/office/drawing/2014/main" id="{4B095672-98B5-41ED-AC46-B685CFFC0A32}"/>
              </a:ext>
            </a:extLst>
          </p:cNvPr>
          <p:cNvSpPr>
            <a:spLocks/>
          </p:cNvSpPr>
          <p:nvPr/>
        </p:nvSpPr>
        <p:spPr bwMode="auto">
          <a:xfrm>
            <a:off x="13026095" y="11205141"/>
            <a:ext cx="9597038"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Models</a:t>
            </a:r>
          </a:p>
        </p:txBody>
      </p:sp>
      <p:pic>
        <p:nvPicPr>
          <p:cNvPr id="32" name="Picture 31" descr="Graphical user interface&#10;&#10;Description automatically generated">
            <a:extLst>
              <a:ext uri="{FF2B5EF4-FFF2-40B4-BE49-F238E27FC236}">
                <a16:creationId xmlns:a16="http://schemas.microsoft.com/office/drawing/2014/main" id="{9084A7FC-14F6-4045-B7A3-954036E50112}"/>
              </a:ext>
            </a:extLst>
          </p:cNvPr>
          <p:cNvPicPr/>
          <p:nvPr/>
        </p:nvPicPr>
        <p:blipFill>
          <a:blip r:embed="rId15">
            <a:extLst>
              <a:ext uri="{28A0092B-C50C-407E-A947-70E740481C1C}">
                <a14:useLocalDpi xmlns:a14="http://schemas.microsoft.com/office/drawing/2010/main" val="0"/>
              </a:ext>
            </a:extLst>
          </a:blip>
          <a:stretch>
            <a:fillRect/>
          </a:stretch>
        </p:blipFill>
        <p:spPr>
          <a:xfrm>
            <a:off x="1787357" y="12184199"/>
            <a:ext cx="9378668" cy="4354668"/>
          </a:xfrm>
          <a:prstGeom prst="rect">
            <a:avLst/>
          </a:prstGeom>
        </p:spPr>
      </p:pic>
      <p:sp>
        <p:nvSpPr>
          <p:cNvPr id="8" name="TextBox 7">
            <a:extLst>
              <a:ext uri="{FF2B5EF4-FFF2-40B4-BE49-F238E27FC236}">
                <a16:creationId xmlns:a16="http://schemas.microsoft.com/office/drawing/2014/main" id="{04EEDA8E-7919-4C4B-B2C3-F2FA6A8D8943}"/>
              </a:ext>
            </a:extLst>
          </p:cNvPr>
          <p:cNvSpPr txBox="1"/>
          <p:nvPr/>
        </p:nvSpPr>
        <p:spPr>
          <a:xfrm>
            <a:off x="1568987" y="24473945"/>
            <a:ext cx="9327613" cy="2369880"/>
          </a:xfrm>
          <a:prstGeom prst="rect">
            <a:avLst/>
          </a:prstGeom>
          <a:noFill/>
        </p:spPr>
        <p:txBody>
          <a:bodyPr wrap="square" rtlCol="0">
            <a:spAutoFit/>
          </a:bodyPr>
          <a:lstStyle/>
          <a:p>
            <a:r>
              <a:rPr lang="en-US" sz="2800" dirty="0">
                <a:effectLst/>
                <a:latin typeface="Times New Roman" panose="02020603050405020304" pitchFamily="18" charset="0"/>
                <a:ea typeface="DengXian" panose="02010600030101010101" pitchFamily="2" charset="-122"/>
                <a:cs typeface="Times New Roman" panose="02020603050405020304" pitchFamily="18" charset="0"/>
              </a:rPr>
              <a:t>Covid-19 is undoubtedly a worldwide issue this year. Meanwhile, due to the lockdown, the air quality of some cities getting better after March.  I want to find the data and use a hypothesis test to make sure that the drop in AQI is significant. </a:t>
            </a:r>
          </a:p>
          <a:p>
            <a:endParaRPr lang="en-US" sz="3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43C83A1-67B9-4EC3-B599-5BA3A129B3BD}"/>
              </a:ext>
            </a:extLst>
          </p:cNvPr>
          <p:cNvSpPr txBox="1"/>
          <p:nvPr/>
        </p:nvSpPr>
        <p:spPr>
          <a:xfrm>
            <a:off x="1787357" y="28201559"/>
            <a:ext cx="9256271" cy="1938992"/>
          </a:xfrm>
          <a:prstGeom prst="rect">
            <a:avLst/>
          </a:prstGeom>
          <a:noFill/>
        </p:spPr>
        <p:txBody>
          <a:bodyPr wrap="square" rtlCol="0">
            <a:spAutoFit/>
          </a:bodyPr>
          <a:lstStyle/>
          <a:p>
            <a:r>
              <a:rPr lang="en-US" sz="2800" dirty="0">
                <a:effectLst/>
                <a:latin typeface="Times New Roman" panose="02020603050405020304" pitchFamily="18" charset="0"/>
                <a:ea typeface="DengXian" panose="02010600030101010101" pitchFamily="2" charset="-122"/>
                <a:cs typeface="Times New Roman" panose="02020603050405020304" pitchFamily="18" charset="0"/>
              </a:rPr>
              <a:t>To accomplish the goals above, I pick the data from aqistudy.cn. The timeframe I picked is from 10/01/2015 to 10/10/2020. </a:t>
            </a:r>
          </a:p>
          <a:p>
            <a:endParaRPr lang="en-US" sz="3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6C23280-2D76-4E67-899F-80C43913D13A}"/>
              </a:ext>
            </a:extLst>
          </p:cNvPr>
          <p:cNvSpPr txBox="1"/>
          <p:nvPr/>
        </p:nvSpPr>
        <p:spPr>
          <a:xfrm>
            <a:off x="2071456" y="31636477"/>
            <a:ext cx="8278998" cy="5155257"/>
          </a:xfrm>
          <a:prstGeom prst="rect">
            <a:avLst/>
          </a:prstGeom>
          <a:noFill/>
        </p:spPr>
        <p:txBody>
          <a:bodyPr wrap="none" rtlCol="0">
            <a:spAutoFit/>
          </a:bodyPr>
          <a:lstStyle/>
          <a:p>
            <a:pPr marL="0" marR="0">
              <a:lnSpc>
                <a:spcPct val="107000"/>
              </a:lnSpc>
              <a:spcBef>
                <a:spcPts val="0"/>
              </a:spcBef>
              <a:spcAft>
                <a:spcPts val="800"/>
              </a:spcAft>
            </a:pPr>
            <a:r>
              <a:rPr lang="en-US" sz="2800" dirty="0">
                <a:effectLst/>
                <a:latin typeface="Calibri" panose="020F0502020204030204" pitchFamily="34" charset="0"/>
                <a:ea typeface="DengXian" panose="02010600030101010101" pitchFamily="2" charset="-122"/>
                <a:cs typeface="Times New Roman" panose="02020603050405020304" pitchFamily="18" charset="0"/>
              </a:rPr>
              <a:t>The first column is the </a:t>
            </a:r>
            <a:r>
              <a:rPr lang="en-US" sz="2800" dirty="0" err="1">
                <a:effectLst/>
                <a:latin typeface="Calibri" panose="020F0502020204030204" pitchFamily="34" charset="0"/>
                <a:ea typeface="DengXian" panose="02010600030101010101" pitchFamily="2" charset="-122"/>
                <a:cs typeface="Times New Roman" panose="02020603050405020304" pitchFamily="18" charset="0"/>
              </a:rPr>
              <a:t>DateTime</a:t>
            </a:r>
            <a:r>
              <a:rPr lang="en-US" sz="2800" dirty="0">
                <a:effectLst/>
                <a:latin typeface="Calibri" panose="020F0502020204030204" pitchFamily="34" charset="0"/>
                <a:ea typeface="DengXian" panose="02010600030101010101" pitchFamily="2" charset="-122"/>
                <a:cs typeface="Times New Roman" panose="02020603050405020304" pitchFamily="18" charset="0"/>
              </a:rPr>
              <a:t>.</a:t>
            </a:r>
          </a:p>
          <a:p>
            <a:pPr marL="0" marR="0">
              <a:lnSpc>
                <a:spcPct val="107000"/>
              </a:lnSpc>
              <a:spcBef>
                <a:spcPts val="0"/>
              </a:spcBef>
              <a:spcAft>
                <a:spcPts val="800"/>
              </a:spcAft>
            </a:pPr>
            <a:r>
              <a:rPr lang="en-US" sz="2800" dirty="0">
                <a:effectLst/>
                <a:latin typeface="Calibri" panose="020F0502020204030204" pitchFamily="34" charset="0"/>
                <a:ea typeface="DengXian" panose="02010600030101010101" pitchFamily="2" charset="-122"/>
                <a:cs typeface="Times New Roman" panose="02020603050405020304" pitchFamily="18" charset="0"/>
              </a:rPr>
              <a:t>API: official Air Quality Index of that day</a:t>
            </a:r>
          </a:p>
          <a:p>
            <a:pPr marL="0" marR="0">
              <a:lnSpc>
                <a:spcPct val="107000"/>
              </a:lnSpc>
              <a:spcBef>
                <a:spcPts val="0"/>
              </a:spcBef>
              <a:spcAft>
                <a:spcPts val="800"/>
              </a:spcAft>
            </a:pPr>
            <a:r>
              <a:rPr lang="en-US" sz="2800" dirty="0">
                <a:effectLst/>
                <a:latin typeface="Calibri" panose="020F0502020204030204" pitchFamily="34" charset="0"/>
                <a:ea typeface="DengXian" panose="02010600030101010101" pitchFamily="2" charset="-122"/>
                <a:cs typeface="Times New Roman" panose="02020603050405020304" pitchFamily="18" charset="0"/>
              </a:rPr>
              <a:t>PM2.5: official PM2.5 concentration(</a:t>
            </a:r>
            <a:r>
              <a:rPr lang="en-US" sz="2800" dirty="0" err="1">
                <a:effectLst/>
                <a:latin typeface="Calibri" panose="020F0502020204030204" pitchFamily="34" charset="0"/>
                <a:ea typeface="DengXian" panose="02010600030101010101" pitchFamily="2" charset="-122"/>
                <a:cs typeface="Times New Roman" panose="02020603050405020304" pitchFamily="18" charset="0"/>
              </a:rPr>
              <a:t>μg</a:t>
            </a:r>
            <a:r>
              <a:rPr lang="en-US" sz="2800" dirty="0">
                <a:effectLst/>
                <a:latin typeface="Calibri" panose="020F0502020204030204" pitchFamily="34" charset="0"/>
                <a:ea typeface="DengXian" panose="02010600030101010101" pitchFamily="2" charset="-122"/>
                <a:cs typeface="Times New Roman" panose="02020603050405020304" pitchFamily="18" charset="0"/>
              </a:rPr>
              <a:t>/m3). </a:t>
            </a:r>
          </a:p>
          <a:p>
            <a:pPr marL="0" marR="0">
              <a:lnSpc>
                <a:spcPct val="107000"/>
              </a:lnSpc>
              <a:spcBef>
                <a:spcPts val="0"/>
              </a:spcBef>
              <a:spcAft>
                <a:spcPts val="800"/>
              </a:spcAft>
            </a:pPr>
            <a:r>
              <a:rPr lang="en-US" sz="2800" dirty="0">
                <a:effectLst/>
                <a:latin typeface="Calibri" panose="020F0502020204030204" pitchFamily="34" charset="0"/>
                <a:ea typeface="DengXian" panose="02010600030101010101" pitchFamily="2" charset="-122"/>
                <a:cs typeface="Times New Roman" panose="02020603050405020304" pitchFamily="18" charset="0"/>
              </a:rPr>
              <a:t>PM10: official PM10 concentration(</a:t>
            </a:r>
            <a:r>
              <a:rPr lang="en-US" sz="2800" dirty="0" err="1">
                <a:effectLst/>
                <a:latin typeface="Calibri" panose="020F0502020204030204" pitchFamily="34" charset="0"/>
                <a:ea typeface="DengXian" panose="02010600030101010101" pitchFamily="2" charset="-122"/>
                <a:cs typeface="Times New Roman" panose="02020603050405020304" pitchFamily="18" charset="0"/>
              </a:rPr>
              <a:t>μg</a:t>
            </a:r>
            <a:r>
              <a:rPr lang="en-US" sz="2800" dirty="0">
                <a:effectLst/>
                <a:latin typeface="Calibri" panose="020F0502020204030204" pitchFamily="34" charset="0"/>
                <a:ea typeface="DengXian" panose="02010600030101010101" pitchFamily="2" charset="-122"/>
                <a:cs typeface="Times New Roman" panose="02020603050405020304" pitchFamily="18" charset="0"/>
              </a:rPr>
              <a:t>/m3). </a:t>
            </a:r>
          </a:p>
          <a:p>
            <a:pPr marL="0" marR="0">
              <a:lnSpc>
                <a:spcPct val="107000"/>
              </a:lnSpc>
              <a:spcBef>
                <a:spcPts val="0"/>
              </a:spcBef>
              <a:spcAft>
                <a:spcPts val="800"/>
              </a:spcAft>
            </a:pPr>
            <a:r>
              <a:rPr lang="en-US" sz="2800" dirty="0">
                <a:effectLst/>
                <a:latin typeface="Calibri" panose="020F0502020204030204" pitchFamily="34" charset="0"/>
                <a:ea typeface="DengXian" panose="02010600030101010101" pitchFamily="2" charset="-122"/>
                <a:cs typeface="Times New Roman" panose="02020603050405020304" pitchFamily="18" charset="0"/>
              </a:rPr>
              <a:t>SO2: official SO2 concentration(</a:t>
            </a:r>
            <a:r>
              <a:rPr lang="en-US" sz="2800" dirty="0" err="1">
                <a:effectLst/>
                <a:latin typeface="Calibri" panose="020F0502020204030204" pitchFamily="34" charset="0"/>
                <a:ea typeface="DengXian" panose="02010600030101010101" pitchFamily="2" charset="-122"/>
                <a:cs typeface="Times New Roman" panose="02020603050405020304" pitchFamily="18" charset="0"/>
              </a:rPr>
              <a:t>μg</a:t>
            </a:r>
            <a:r>
              <a:rPr lang="en-US" sz="2800" dirty="0">
                <a:effectLst/>
                <a:latin typeface="Calibri" panose="020F0502020204030204" pitchFamily="34" charset="0"/>
                <a:ea typeface="DengXian" panose="02010600030101010101" pitchFamily="2" charset="-122"/>
                <a:cs typeface="Times New Roman" panose="02020603050405020304" pitchFamily="18" charset="0"/>
              </a:rPr>
              <a:t>/m3). </a:t>
            </a:r>
          </a:p>
          <a:p>
            <a:pPr marL="0" marR="0">
              <a:lnSpc>
                <a:spcPct val="107000"/>
              </a:lnSpc>
              <a:spcBef>
                <a:spcPts val="0"/>
              </a:spcBef>
              <a:spcAft>
                <a:spcPts val="800"/>
              </a:spcAft>
            </a:pPr>
            <a:r>
              <a:rPr lang="en-US" sz="2800" dirty="0">
                <a:effectLst/>
                <a:latin typeface="Calibri" panose="020F0502020204030204" pitchFamily="34" charset="0"/>
                <a:ea typeface="DengXian" panose="02010600030101010101" pitchFamily="2" charset="-122"/>
                <a:cs typeface="Times New Roman" panose="02020603050405020304" pitchFamily="18" charset="0"/>
              </a:rPr>
              <a:t>CO: official CO concentration(mg/m3). </a:t>
            </a:r>
          </a:p>
          <a:p>
            <a:pPr marL="0" marR="0">
              <a:lnSpc>
                <a:spcPct val="107000"/>
              </a:lnSpc>
              <a:spcBef>
                <a:spcPts val="0"/>
              </a:spcBef>
              <a:spcAft>
                <a:spcPts val="800"/>
              </a:spcAft>
            </a:pPr>
            <a:r>
              <a:rPr lang="en-US" sz="2800" dirty="0">
                <a:effectLst/>
                <a:latin typeface="Calibri" panose="020F0502020204030204" pitchFamily="34" charset="0"/>
                <a:ea typeface="DengXian" panose="02010600030101010101" pitchFamily="2" charset="-122"/>
                <a:cs typeface="Times New Roman" panose="02020603050405020304" pitchFamily="18" charset="0"/>
              </a:rPr>
              <a:t>NO2: official NO2 concentration(</a:t>
            </a:r>
            <a:r>
              <a:rPr lang="en-US" sz="2800" dirty="0" err="1">
                <a:effectLst/>
                <a:latin typeface="Calibri" panose="020F0502020204030204" pitchFamily="34" charset="0"/>
                <a:ea typeface="DengXian" panose="02010600030101010101" pitchFamily="2" charset="-122"/>
                <a:cs typeface="Times New Roman" panose="02020603050405020304" pitchFamily="18" charset="0"/>
              </a:rPr>
              <a:t>μg</a:t>
            </a:r>
            <a:r>
              <a:rPr lang="en-US" sz="2800" dirty="0">
                <a:effectLst/>
                <a:latin typeface="Calibri" panose="020F0502020204030204" pitchFamily="34" charset="0"/>
                <a:ea typeface="DengXian" panose="02010600030101010101" pitchFamily="2" charset="-122"/>
                <a:cs typeface="Times New Roman" panose="02020603050405020304" pitchFamily="18" charset="0"/>
              </a:rPr>
              <a:t>/m3). </a:t>
            </a:r>
          </a:p>
          <a:p>
            <a:pPr marL="0" marR="0">
              <a:lnSpc>
                <a:spcPct val="107000"/>
              </a:lnSpc>
              <a:spcBef>
                <a:spcPts val="0"/>
              </a:spcBef>
              <a:spcAft>
                <a:spcPts val="800"/>
              </a:spcAft>
            </a:pPr>
            <a:r>
              <a:rPr lang="en-US" sz="2800" dirty="0">
                <a:effectLst/>
                <a:latin typeface="Calibri" panose="020F0502020204030204" pitchFamily="34" charset="0"/>
                <a:ea typeface="DengXian" panose="02010600030101010101" pitchFamily="2" charset="-122"/>
                <a:cs typeface="Times New Roman" panose="02020603050405020304" pitchFamily="18" charset="0"/>
              </a:rPr>
              <a:t>O3_8h: official ozone concentration(</a:t>
            </a:r>
            <a:r>
              <a:rPr lang="en-US" sz="2800" dirty="0" err="1">
                <a:effectLst/>
                <a:latin typeface="Calibri" panose="020F0502020204030204" pitchFamily="34" charset="0"/>
                <a:ea typeface="DengXian" panose="02010600030101010101" pitchFamily="2" charset="-122"/>
                <a:cs typeface="Times New Roman" panose="02020603050405020304" pitchFamily="18" charset="0"/>
              </a:rPr>
              <a:t>μg</a:t>
            </a:r>
            <a:r>
              <a:rPr lang="en-US" sz="2800" dirty="0">
                <a:effectLst/>
                <a:latin typeface="Calibri" panose="020F0502020204030204" pitchFamily="34" charset="0"/>
                <a:ea typeface="DengXian" panose="02010600030101010101" pitchFamily="2" charset="-122"/>
                <a:cs typeface="Times New Roman" panose="02020603050405020304" pitchFamily="18" charset="0"/>
              </a:rPr>
              <a:t>/m3) in 8 hours. </a:t>
            </a:r>
          </a:p>
          <a:p>
            <a:endParaRPr lang="en-US" sz="3600" dirty="0"/>
          </a:p>
        </p:txBody>
      </p:sp>
      <p:sp>
        <p:nvSpPr>
          <p:cNvPr id="11" name="TextBox 10">
            <a:extLst>
              <a:ext uri="{FF2B5EF4-FFF2-40B4-BE49-F238E27FC236}">
                <a16:creationId xmlns:a16="http://schemas.microsoft.com/office/drawing/2014/main" id="{65088F86-D1B3-447F-82B6-EF30AB06086E}"/>
              </a:ext>
            </a:extLst>
          </p:cNvPr>
          <p:cNvSpPr txBox="1"/>
          <p:nvPr/>
        </p:nvSpPr>
        <p:spPr>
          <a:xfrm>
            <a:off x="13299599" y="7630977"/>
            <a:ext cx="9050030" cy="3231654"/>
          </a:xfrm>
          <a:prstGeom prst="rect">
            <a:avLst/>
          </a:prstGeom>
          <a:noFill/>
        </p:spPr>
        <p:txBody>
          <a:bodyPr wrap="square" rtlCol="0">
            <a:spAutoFit/>
          </a:bodyPr>
          <a:lstStyle/>
          <a:p>
            <a:r>
              <a:rPr lang="en-US" sz="2800" dirty="0">
                <a:effectLst/>
                <a:latin typeface="Calibri" panose="020F0502020204030204" pitchFamily="34" charset="0"/>
                <a:ea typeface="DengXian" panose="02010600030101010101" pitchFamily="2" charset="-122"/>
                <a:cs typeface="Times New Roman" panose="02020603050405020304" pitchFamily="18" charset="0"/>
              </a:rPr>
              <a:t>From the trend above, I can draw some brief conclusions. For example, AQI is a seasonal index. The peaks usually happened at the end of each year and the beginning of the next year. It also seems that AQI is getting low, which means the air quality is getting better recently. However, it still needs several hypothesis tests to confirm it. </a:t>
            </a:r>
          </a:p>
          <a:p>
            <a:endParaRPr lang="en-US" sz="3600" dirty="0"/>
          </a:p>
        </p:txBody>
      </p:sp>
      <p:sp>
        <p:nvSpPr>
          <p:cNvPr id="12" name="TextBox 11">
            <a:extLst>
              <a:ext uri="{FF2B5EF4-FFF2-40B4-BE49-F238E27FC236}">
                <a16:creationId xmlns:a16="http://schemas.microsoft.com/office/drawing/2014/main" id="{2440215F-69D7-4346-B26C-3CB99AED54F3}"/>
              </a:ext>
            </a:extLst>
          </p:cNvPr>
          <p:cNvSpPr txBox="1"/>
          <p:nvPr/>
        </p:nvSpPr>
        <p:spPr>
          <a:xfrm>
            <a:off x="13417786" y="12544918"/>
            <a:ext cx="8935866" cy="1508105"/>
          </a:xfrm>
          <a:prstGeom prst="rect">
            <a:avLst/>
          </a:prstGeom>
          <a:noFill/>
        </p:spPr>
        <p:txBody>
          <a:bodyPr wrap="square" rtlCol="0">
            <a:spAutoFit/>
          </a:bodyPr>
          <a:lstStyle/>
          <a:p>
            <a:r>
              <a:rPr lang="en-US" sz="2800" dirty="0">
                <a:effectLst/>
                <a:latin typeface="Calibri" panose="020F0502020204030204" pitchFamily="34" charset="0"/>
                <a:ea typeface="DengXian" panose="02010600030101010101" pitchFamily="2" charset="-122"/>
                <a:cs typeface="Times New Roman" panose="02020603050405020304" pitchFamily="18" charset="0"/>
              </a:rPr>
              <a:t>Heatmap can visualize the correlation within the data. After filtering out the </a:t>
            </a:r>
            <a:r>
              <a:rPr lang="en-US" sz="2800" dirty="0" err="1">
                <a:effectLst/>
                <a:latin typeface="Calibri" panose="020F0502020204030204" pitchFamily="34" charset="0"/>
                <a:ea typeface="DengXian" panose="02010600030101010101" pitchFamily="2" charset="-122"/>
                <a:cs typeface="Times New Roman" panose="02020603050405020304" pitchFamily="18" charset="0"/>
              </a:rPr>
              <a:t>DateTime</a:t>
            </a:r>
            <a:r>
              <a:rPr lang="en-US" sz="2800" dirty="0">
                <a:effectLst/>
                <a:latin typeface="Calibri" panose="020F0502020204030204" pitchFamily="34" charset="0"/>
                <a:ea typeface="DengXian" panose="02010600030101010101" pitchFamily="2" charset="-122"/>
                <a:cs typeface="Times New Roman" panose="02020603050405020304" pitchFamily="18" charset="0"/>
              </a:rPr>
              <a:t> column, here is the heatmap. </a:t>
            </a:r>
          </a:p>
          <a:p>
            <a:endParaRPr lang="en-US" sz="3600" dirty="0"/>
          </a:p>
        </p:txBody>
      </p:sp>
      <p:sp>
        <p:nvSpPr>
          <p:cNvPr id="13" name="TextBox 12">
            <a:extLst>
              <a:ext uri="{FF2B5EF4-FFF2-40B4-BE49-F238E27FC236}">
                <a16:creationId xmlns:a16="http://schemas.microsoft.com/office/drawing/2014/main" id="{4183EC1A-3456-4648-B1AE-AEF3AB995C25}"/>
              </a:ext>
            </a:extLst>
          </p:cNvPr>
          <p:cNvSpPr txBox="1"/>
          <p:nvPr/>
        </p:nvSpPr>
        <p:spPr>
          <a:xfrm>
            <a:off x="13508355" y="20041876"/>
            <a:ext cx="8841274" cy="4419158"/>
          </a:xfrm>
          <a:prstGeom prst="rect">
            <a:avLst/>
          </a:prstGeom>
          <a:noFill/>
        </p:spPr>
        <p:txBody>
          <a:bodyPr wrap="square" rtlCol="0">
            <a:spAutoFit/>
          </a:bodyPr>
          <a:lstStyle/>
          <a:p>
            <a:r>
              <a:rPr lang="en-US" sz="2800" dirty="0">
                <a:effectLst/>
                <a:latin typeface="Calibri" panose="020F0502020204030204" pitchFamily="34" charset="0"/>
                <a:ea typeface="DengXian" panose="02010600030101010101" pitchFamily="2" charset="-122"/>
                <a:cs typeface="Times New Roman" panose="02020603050405020304" pitchFamily="18" charset="0"/>
              </a:rPr>
              <a:t>Surprisingly, ground-level ozone has a strong correlation with AQI. The second strongest indicator is PM2.5. PM2.5 and PM10 are strongly correlated with each other. </a:t>
            </a:r>
          </a:p>
          <a:p>
            <a:pPr marL="0" marR="0">
              <a:lnSpc>
                <a:spcPct val="107000"/>
              </a:lnSpc>
              <a:spcBef>
                <a:spcPts val="0"/>
              </a:spcBef>
              <a:spcAft>
                <a:spcPts val="800"/>
              </a:spcAft>
            </a:pPr>
            <a:r>
              <a:rPr lang="en-US" sz="2800" dirty="0">
                <a:effectLst/>
                <a:latin typeface="Calibri" panose="020F0502020204030204" pitchFamily="34" charset="0"/>
                <a:ea typeface="DengXian" panose="02010600030101010101" pitchFamily="2" charset="-122"/>
                <a:cs typeface="Times New Roman" panose="02020603050405020304" pitchFamily="18" charset="0"/>
              </a:rPr>
              <a:t>Since the majority of the data are numeric,  I can use </a:t>
            </a:r>
            <a:r>
              <a:rPr lang="en-US" sz="2800" dirty="0" err="1">
                <a:effectLst/>
                <a:latin typeface="Calibri" panose="020F0502020204030204" pitchFamily="34" charset="0"/>
                <a:ea typeface="DengXian" panose="02010600030101010101" pitchFamily="2" charset="-122"/>
                <a:cs typeface="Times New Roman" panose="02020603050405020304" pitchFamily="18" charset="0"/>
              </a:rPr>
              <a:t>kmean</a:t>
            </a:r>
            <a:r>
              <a:rPr lang="en-US" sz="2800" dirty="0">
                <a:effectLst/>
                <a:latin typeface="Calibri" panose="020F0502020204030204" pitchFamily="34" charset="0"/>
                <a:ea typeface="DengXian" panose="02010600030101010101" pitchFamily="2" charset="-122"/>
                <a:cs typeface="Times New Roman" panose="02020603050405020304" pitchFamily="18" charset="0"/>
              </a:rPr>
              <a:t> to classify the data and find the pattern accordingly. </a:t>
            </a:r>
          </a:p>
          <a:p>
            <a:pPr marL="0" marR="0">
              <a:lnSpc>
                <a:spcPct val="107000"/>
              </a:lnSpc>
              <a:spcBef>
                <a:spcPts val="0"/>
              </a:spcBef>
              <a:spcAft>
                <a:spcPts val="800"/>
              </a:spcAft>
            </a:pPr>
            <a:r>
              <a:rPr lang="en-US" sz="2800" dirty="0">
                <a:effectLst/>
                <a:latin typeface="Calibri" panose="020F0502020204030204" pitchFamily="34" charset="0"/>
                <a:ea typeface="DengXian" panose="02010600030101010101" pitchFamily="2" charset="-122"/>
                <a:cs typeface="Times New Roman" panose="02020603050405020304" pitchFamily="18" charset="0"/>
              </a:rPr>
              <a:t>Firstly, I used the elbow method to find the optimal number of clusters.</a:t>
            </a:r>
          </a:p>
          <a:p>
            <a:endParaRPr lang="en-US" sz="2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sz="3600" dirty="0"/>
          </a:p>
        </p:txBody>
      </p:sp>
      <p:sp>
        <p:nvSpPr>
          <p:cNvPr id="14" name="TextBox 13">
            <a:extLst>
              <a:ext uri="{FF2B5EF4-FFF2-40B4-BE49-F238E27FC236}">
                <a16:creationId xmlns:a16="http://schemas.microsoft.com/office/drawing/2014/main" id="{ECAB99A6-17F2-4D62-AF0E-E46508FA3E61}"/>
              </a:ext>
            </a:extLst>
          </p:cNvPr>
          <p:cNvSpPr txBox="1"/>
          <p:nvPr/>
        </p:nvSpPr>
        <p:spPr>
          <a:xfrm>
            <a:off x="13299599" y="28803600"/>
            <a:ext cx="9323534" cy="2695610"/>
          </a:xfrm>
          <a:prstGeom prst="rect">
            <a:avLst/>
          </a:prstGeom>
          <a:noFill/>
        </p:spPr>
        <p:txBody>
          <a:bodyPr wrap="square" rtlCol="0">
            <a:spAutoFit/>
          </a:bodyPr>
          <a:lstStyle/>
          <a:p>
            <a:pPr marL="0" marR="0">
              <a:lnSpc>
                <a:spcPct val="107000"/>
              </a:lnSpc>
              <a:spcBef>
                <a:spcPts val="0"/>
              </a:spcBef>
              <a:spcAft>
                <a:spcPts val="800"/>
              </a:spcAft>
            </a:pPr>
            <a:r>
              <a:rPr lang="en-US" sz="2800" dirty="0">
                <a:effectLst/>
                <a:latin typeface="Calibri" panose="020F0502020204030204" pitchFamily="34" charset="0"/>
                <a:ea typeface="DengXian" panose="02010600030101010101" pitchFamily="2" charset="-122"/>
                <a:cs typeface="Times New Roman" panose="02020603050405020304" pitchFamily="18" charset="0"/>
              </a:rPr>
              <a:t>So, the number of clusters is 4.</a:t>
            </a:r>
          </a:p>
          <a:p>
            <a:pPr marL="0" marR="0">
              <a:lnSpc>
                <a:spcPct val="107000"/>
              </a:lnSpc>
              <a:spcBef>
                <a:spcPts val="0"/>
              </a:spcBef>
              <a:spcAft>
                <a:spcPts val="800"/>
              </a:spcAft>
            </a:pPr>
            <a:r>
              <a:rPr lang="en-US" sz="2800" dirty="0">
                <a:effectLst/>
                <a:latin typeface="Calibri" panose="020F0502020204030204" pitchFamily="34" charset="0"/>
                <a:ea typeface="DengXian" panose="02010600030101010101" pitchFamily="2" charset="-122"/>
                <a:cs typeface="Times New Roman" panose="02020603050405020304" pitchFamily="18" charset="0"/>
              </a:rPr>
              <a:t>Then, choose 4 as the k number, I conduct </a:t>
            </a:r>
            <a:r>
              <a:rPr lang="en-US" sz="2800" dirty="0" err="1">
                <a:effectLst/>
                <a:latin typeface="Calibri" panose="020F0502020204030204" pitchFamily="34" charset="0"/>
                <a:ea typeface="DengXian" panose="02010600030101010101" pitchFamily="2" charset="-122"/>
                <a:cs typeface="Times New Roman" panose="02020603050405020304" pitchFamily="18" charset="0"/>
              </a:rPr>
              <a:t>kmean</a:t>
            </a:r>
            <a:r>
              <a:rPr lang="en-US" sz="2800" dirty="0">
                <a:effectLst/>
                <a:latin typeface="Calibri" panose="020F0502020204030204" pitchFamily="34" charset="0"/>
                <a:ea typeface="DengXian" panose="02010600030101010101" pitchFamily="2" charset="-122"/>
                <a:cs typeface="Times New Roman" panose="02020603050405020304" pitchFamily="18" charset="0"/>
              </a:rPr>
              <a:t> function in R. I plotted the results with </a:t>
            </a:r>
            <a:r>
              <a:rPr lang="en-US" sz="2800" dirty="0" err="1">
                <a:effectLst/>
                <a:latin typeface="Calibri" panose="020F0502020204030204" pitchFamily="34" charset="0"/>
                <a:ea typeface="DengXian" panose="02010600030101010101" pitchFamily="2" charset="-122"/>
                <a:cs typeface="Times New Roman" panose="02020603050405020304" pitchFamily="18" charset="0"/>
              </a:rPr>
              <a:t>ggplot</a:t>
            </a:r>
            <a:r>
              <a:rPr lang="en-US" sz="2800" dirty="0">
                <a:effectLst/>
                <a:latin typeface="Calibri" panose="020F0502020204030204" pitchFamily="34" charset="0"/>
                <a:ea typeface="DengXian" panose="02010600030101010101" pitchFamily="2" charset="-122"/>
                <a:cs typeface="Times New Roman" panose="02020603050405020304" pitchFamily="18" charset="0"/>
              </a:rPr>
              <a:t>. The graph below clearly indicates that there are some patterns regarding </a:t>
            </a:r>
            <a:r>
              <a:rPr lang="en-US" sz="2800" dirty="0" err="1">
                <a:effectLst/>
                <a:latin typeface="Calibri" panose="020F0502020204030204" pitchFamily="34" charset="0"/>
                <a:ea typeface="DengXian" panose="02010600030101010101" pitchFamily="2" charset="-122"/>
                <a:cs typeface="Times New Roman" panose="02020603050405020304" pitchFamily="18" charset="0"/>
              </a:rPr>
              <a:t>DateTime</a:t>
            </a:r>
            <a:r>
              <a:rPr lang="en-US" sz="2800" dirty="0">
                <a:effectLst/>
                <a:latin typeface="Calibri" panose="020F0502020204030204" pitchFamily="34" charset="0"/>
                <a:ea typeface="DengXian" panose="02010600030101010101" pitchFamily="2" charset="-122"/>
                <a:cs typeface="Times New Roman" panose="02020603050405020304" pitchFamily="18" charset="0"/>
              </a:rPr>
              <a:t>. </a:t>
            </a:r>
          </a:p>
          <a:p>
            <a:endParaRPr lang="en-US" sz="3600" dirty="0"/>
          </a:p>
        </p:txBody>
      </p:sp>
      <p:sp>
        <p:nvSpPr>
          <p:cNvPr id="17" name="TextBox 16">
            <a:extLst>
              <a:ext uri="{FF2B5EF4-FFF2-40B4-BE49-F238E27FC236}">
                <a16:creationId xmlns:a16="http://schemas.microsoft.com/office/drawing/2014/main" id="{28C9490F-DEA3-4DA7-B97C-09261689850B}"/>
              </a:ext>
            </a:extLst>
          </p:cNvPr>
          <p:cNvSpPr txBox="1"/>
          <p:nvPr/>
        </p:nvSpPr>
        <p:spPr>
          <a:xfrm>
            <a:off x="24177503" y="11234675"/>
            <a:ext cx="12938542" cy="1077218"/>
          </a:xfrm>
          <a:prstGeom prst="rect">
            <a:avLst/>
          </a:prstGeom>
          <a:noFill/>
        </p:spPr>
        <p:txBody>
          <a:bodyPr wrap="none" rtlCol="0">
            <a:spAutoFit/>
          </a:bodyPr>
          <a:lstStyle/>
          <a:p>
            <a:r>
              <a:rPr lang="en-US" sz="2800" dirty="0">
                <a:effectLst/>
                <a:latin typeface="Calibri" panose="020F0502020204030204" pitchFamily="34" charset="0"/>
                <a:ea typeface="DengXian" panose="02010600030101010101" pitchFamily="2" charset="-122"/>
                <a:cs typeface="Times New Roman" panose="02020603050405020304" pitchFamily="18" charset="0"/>
              </a:rPr>
              <a:t>It will provide a better look when aggregating the data by pollutants within each group. </a:t>
            </a:r>
          </a:p>
          <a:p>
            <a:endParaRPr lang="en-US" sz="3600" dirty="0"/>
          </a:p>
        </p:txBody>
      </p:sp>
      <p:sp>
        <p:nvSpPr>
          <p:cNvPr id="33" name="TextBox 32">
            <a:extLst>
              <a:ext uri="{FF2B5EF4-FFF2-40B4-BE49-F238E27FC236}">
                <a16:creationId xmlns:a16="http://schemas.microsoft.com/office/drawing/2014/main" id="{458DB06A-3B1C-46F2-9FD9-1DDE16319CC2}"/>
              </a:ext>
            </a:extLst>
          </p:cNvPr>
          <p:cNvSpPr txBox="1"/>
          <p:nvPr/>
        </p:nvSpPr>
        <p:spPr>
          <a:xfrm>
            <a:off x="24095301" y="15667520"/>
            <a:ext cx="12868275" cy="7552067"/>
          </a:xfrm>
          <a:prstGeom prst="rect">
            <a:avLst/>
          </a:prstGeom>
          <a:noFill/>
        </p:spPr>
        <p:txBody>
          <a:bodyPr wrap="square" rtlCol="0">
            <a:spAutoFit/>
          </a:bodyPr>
          <a:lstStyle/>
          <a:p>
            <a:pPr marL="0" marR="0">
              <a:lnSpc>
                <a:spcPct val="107000"/>
              </a:lnSpc>
              <a:spcBef>
                <a:spcPts val="0"/>
              </a:spcBef>
              <a:spcAft>
                <a:spcPts val="800"/>
              </a:spcAft>
            </a:pPr>
            <a:r>
              <a:rPr lang="en-US" sz="2800" dirty="0">
                <a:effectLst/>
                <a:latin typeface="Calibri" panose="020F0502020204030204" pitchFamily="34" charset="0"/>
                <a:ea typeface="DengXian" panose="02010600030101010101" pitchFamily="2" charset="-122"/>
                <a:cs typeface="Times New Roman" panose="02020603050405020304" pitchFamily="18" charset="0"/>
              </a:rPr>
              <a:t>For group 1, from the graph, it seems that this phenomenon usually happens in the mid of the year. Commonly, during those days, ozone is quite high compared with the rest of the year. </a:t>
            </a:r>
          </a:p>
          <a:p>
            <a:pPr marL="0" marR="0">
              <a:lnSpc>
                <a:spcPct val="107000"/>
              </a:lnSpc>
              <a:spcBef>
                <a:spcPts val="0"/>
              </a:spcBef>
              <a:spcAft>
                <a:spcPts val="800"/>
              </a:spcAft>
            </a:pPr>
            <a:r>
              <a:rPr lang="en-US" sz="2800" dirty="0">
                <a:effectLst/>
                <a:latin typeface="Calibri" panose="020F0502020204030204" pitchFamily="34" charset="0"/>
                <a:ea typeface="DengXian" panose="02010600030101010101" pitchFamily="2" charset="-122"/>
                <a:cs typeface="Times New Roman" panose="02020603050405020304" pitchFamily="18" charset="0"/>
              </a:rPr>
              <a:t>For group 2, in terms of AQI data, the green dots which are located below the 100-line indicate that people can enjoy really good air quality during those days. </a:t>
            </a:r>
          </a:p>
          <a:p>
            <a:pPr marL="0" marR="0">
              <a:lnSpc>
                <a:spcPct val="107000"/>
              </a:lnSpc>
              <a:spcBef>
                <a:spcPts val="0"/>
              </a:spcBef>
              <a:spcAft>
                <a:spcPts val="800"/>
              </a:spcAft>
            </a:pPr>
            <a:r>
              <a:rPr lang="en-US" sz="2800" dirty="0">
                <a:effectLst/>
                <a:latin typeface="Calibri" panose="020F0502020204030204" pitchFamily="34" charset="0"/>
                <a:ea typeface="DengXian" panose="02010600030101010101" pitchFamily="2" charset="-122"/>
                <a:cs typeface="Times New Roman" panose="02020603050405020304" pitchFamily="18" charset="0"/>
              </a:rPr>
              <a:t>For group 3, the days are heavily polluted. AQI, PM2.5, PM10, SO2, CO, and NO2 are all high. These dots usually appear from the end of a year to the beginning of the next year. </a:t>
            </a:r>
          </a:p>
          <a:p>
            <a:pPr marL="0" marR="0">
              <a:lnSpc>
                <a:spcPct val="107000"/>
              </a:lnSpc>
              <a:spcBef>
                <a:spcPts val="0"/>
              </a:spcBef>
              <a:spcAft>
                <a:spcPts val="800"/>
              </a:spcAft>
            </a:pPr>
            <a:r>
              <a:rPr lang="en-US" sz="2800" dirty="0">
                <a:effectLst/>
                <a:latin typeface="Calibri" panose="020F0502020204030204" pitchFamily="34" charset="0"/>
                <a:ea typeface="DengXian" panose="02010600030101010101" pitchFamily="2" charset="-122"/>
                <a:cs typeface="Times New Roman" panose="02020603050405020304" pitchFamily="18" charset="0"/>
              </a:rPr>
              <a:t>For group 4, these days are not too bad, but people still need to take care of themselves when going out. </a:t>
            </a:r>
          </a:p>
          <a:p>
            <a:pPr marL="0" marR="0">
              <a:lnSpc>
                <a:spcPct val="107000"/>
              </a:lnSpc>
              <a:spcBef>
                <a:spcPts val="0"/>
              </a:spcBef>
              <a:spcAft>
                <a:spcPts val="800"/>
              </a:spcAft>
            </a:pPr>
            <a:r>
              <a:rPr lang="en-US" sz="2800" dirty="0">
                <a:effectLst/>
                <a:latin typeface="Calibri" panose="020F0502020204030204" pitchFamily="34" charset="0"/>
                <a:ea typeface="DengXian" panose="02010600030101010101" pitchFamily="2" charset="-122"/>
                <a:cs typeface="Times New Roman" panose="02020603050405020304" pitchFamily="18" charset="0"/>
              </a:rPr>
              <a:t>Overall, the green dots are becoming more and more frequent these years. The relevant parties, on the other hand, can spend more time to figure out what leads to group 1 caused by ground-level ozone and group 3 caused by AQI, PM2.5, PM10, SO2, CO, and NO2.</a:t>
            </a:r>
          </a:p>
          <a:p>
            <a:endParaRPr lang="en-US" sz="3600" dirty="0"/>
          </a:p>
        </p:txBody>
      </p:sp>
      <p:sp>
        <p:nvSpPr>
          <p:cNvPr id="34" name="TextBox 33">
            <a:extLst>
              <a:ext uri="{FF2B5EF4-FFF2-40B4-BE49-F238E27FC236}">
                <a16:creationId xmlns:a16="http://schemas.microsoft.com/office/drawing/2014/main" id="{52B99834-D2C8-45E8-A8EA-8E6B10849985}"/>
              </a:ext>
            </a:extLst>
          </p:cNvPr>
          <p:cNvSpPr txBox="1"/>
          <p:nvPr/>
        </p:nvSpPr>
        <p:spPr>
          <a:xfrm>
            <a:off x="24144583" y="28013270"/>
            <a:ext cx="12818993" cy="2369880"/>
          </a:xfrm>
          <a:prstGeom prst="rect">
            <a:avLst/>
          </a:prstGeom>
          <a:noFill/>
        </p:spPr>
        <p:txBody>
          <a:bodyPr wrap="square" rtlCol="0">
            <a:spAutoFit/>
          </a:bodyPr>
          <a:lstStyle/>
          <a:p>
            <a:r>
              <a:rPr lang="en-US" sz="2800" dirty="0">
                <a:effectLst/>
                <a:latin typeface="Calibri" panose="020F0502020204030204" pitchFamily="34" charset="0"/>
                <a:ea typeface="DengXian" panose="02010600030101010101" pitchFamily="2" charset="-122"/>
                <a:cs typeface="Times New Roman" panose="02020603050405020304" pitchFamily="18" charset="0"/>
              </a:rPr>
              <a:t>Blackline is the actual data. The Red and dash line is the train forecasts and the blue line is the validation forecasts. Apparently, the prediction results have some overlap with the actual data. Even if sometimes, there is a huge gap between the prediction and the actual results, the model can still predict the trend. </a:t>
            </a:r>
          </a:p>
          <a:p>
            <a:endParaRPr lang="en-US" sz="3600" dirty="0"/>
          </a:p>
        </p:txBody>
      </p:sp>
      <p:sp>
        <p:nvSpPr>
          <p:cNvPr id="35" name="TextBox 34">
            <a:extLst>
              <a:ext uri="{FF2B5EF4-FFF2-40B4-BE49-F238E27FC236}">
                <a16:creationId xmlns:a16="http://schemas.microsoft.com/office/drawing/2014/main" id="{17EE59E5-CAAE-45D3-B15B-9AC8B1086105}"/>
              </a:ext>
            </a:extLst>
          </p:cNvPr>
          <p:cNvSpPr txBox="1"/>
          <p:nvPr/>
        </p:nvSpPr>
        <p:spPr>
          <a:xfrm>
            <a:off x="14183247" y="32083154"/>
            <a:ext cx="22663477" cy="5844549"/>
          </a:xfrm>
          <a:prstGeom prst="rect">
            <a:avLst/>
          </a:prstGeom>
          <a:noFill/>
        </p:spPr>
        <p:txBody>
          <a:bodyPr wrap="square" rtlCol="0">
            <a:spAutoFit/>
          </a:bodyPr>
          <a:lstStyle/>
          <a:p>
            <a:pPr marL="0" marR="0">
              <a:lnSpc>
                <a:spcPct val="107000"/>
              </a:lnSpc>
              <a:spcBef>
                <a:spcPts val="0"/>
              </a:spcBef>
              <a:spcAft>
                <a:spcPts val="800"/>
              </a:spcAft>
            </a:pPr>
            <a:r>
              <a:rPr lang="en-US" sz="2800" dirty="0">
                <a:effectLst/>
                <a:latin typeface="Calibri" panose="020F0502020204030204" pitchFamily="34" charset="0"/>
                <a:ea typeface="DengXian" panose="02010600030101010101" pitchFamily="2" charset="-122"/>
                <a:cs typeface="Times New Roman" panose="02020603050405020304" pitchFamily="18" charset="0"/>
              </a:rPr>
              <a:t>Respectively, the average AQI in 2016 is 80.82. The average AQI in 2017 is 83.63. The average AQI in 2018 is 70.13. The average AQI in 2019 is 72.62. From the model and analysis above, the air quality is not going worse at least. From 2017 to 2018, air quality actually improved significantly.</a:t>
            </a:r>
          </a:p>
          <a:p>
            <a:pPr marL="0" marR="0">
              <a:lnSpc>
                <a:spcPct val="107000"/>
              </a:lnSpc>
              <a:spcBef>
                <a:spcPts val="0"/>
              </a:spcBef>
              <a:spcAft>
                <a:spcPts val="800"/>
              </a:spcAft>
            </a:pPr>
            <a:r>
              <a:rPr lang="en-US" sz="2800" dirty="0">
                <a:effectLst/>
                <a:latin typeface="Calibri" panose="020F0502020204030204" pitchFamily="34" charset="0"/>
                <a:ea typeface="DengXian" panose="02010600030101010101" pitchFamily="2" charset="-122"/>
                <a:cs typeface="Times New Roman" panose="02020603050405020304" pitchFamily="18" charset="0"/>
              </a:rPr>
              <a:t>Ground-level ozone has a strong statistical relationship with AQI data, and the PM2.5 is the second strongest factor. </a:t>
            </a:r>
          </a:p>
          <a:p>
            <a:pPr marL="0" marR="0">
              <a:lnSpc>
                <a:spcPct val="107000"/>
              </a:lnSpc>
              <a:spcBef>
                <a:spcPts val="0"/>
              </a:spcBef>
              <a:spcAft>
                <a:spcPts val="800"/>
              </a:spcAft>
            </a:pPr>
            <a:r>
              <a:rPr lang="en-US" sz="2800" dirty="0">
                <a:effectLst/>
                <a:latin typeface="Calibri" panose="020F0502020204030204" pitchFamily="34" charset="0"/>
                <a:ea typeface="DengXian" panose="02010600030101010101" pitchFamily="2" charset="-122"/>
                <a:cs typeface="Times New Roman" panose="02020603050405020304" pitchFamily="18" charset="0"/>
              </a:rPr>
              <a:t>Comparing with the same time in 2019, the limitation of human moving contributes to air quality improvement. Last year, from January to April, the average AQI was 74, but this year the number is down to 67.5. Meanwhile, the difference is significant statistically. </a:t>
            </a:r>
          </a:p>
          <a:p>
            <a:r>
              <a:rPr lang="en-US" sz="2800" dirty="0">
                <a:effectLst/>
                <a:latin typeface="Calibri" panose="020F0502020204030204" pitchFamily="34" charset="0"/>
                <a:ea typeface="DengXian" panose="02010600030101010101" pitchFamily="2" charset="-122"/>
                <a:cs typeface="Times New Roman" panose="02020603050405020304" pitchFamily="18" charset="0"/>
              </a:rPr>
              <a:t>The air pollution during summertime(red dots) is usually caused by ground-level ozone. Ground-level ozone is created by NOX and VOC[5]. This process happens much easier and faster in a hot atmosphere, which explains why red dots appear more frequently during the mid of the year. In water, however, the weather is cold. The transmission of pollutants is slower than usual, so the majority of heavily polluted days are caused by particles and gas emitted by vehicles. </a:t>
            </a:r>
          </a:p>
          <a:p>
            <a:r>
              <a:rPr lang="en-US" sz="2800" dirty="0">
                <a:effectLst/>
                <a:latin typeface="Calibri" panose="020F0502020204030204" pitchFamily="34" charset="0"/>
                <a:ea typeface="DengXian" panose="02010600030101010101" pitchFamily="2" charset="-122"/>
                <a:cs typeface="Times New Roman" panose="02020603050405020304" pitchFamily="18" charset="0"/>
              </a:rPr>
              <a:t>The model I choose is based on a linear model which considers seasonal and trend effect. The R2 is more than 0.4. When it comes to models with real-life problems, R2 around 0.4 is acceptable.  </a:t>
            </a:r>
          </a:p>
          <a:p>
            <a:endParaRPr lang="en-US" sz="3600" dirty="0"/>
          </a:p>
        </p:txBody>
      </p:sp>
      <p:pic>
        <p:nvPicPr>
          <p:cNvPr id="44" name="Picture 48" descr="twlogo.png">
            <a:extLst>
              <a:ext uri="{FF2B5EF4-FFF2-40B4-BE49-F238E27FC236}">
                <a16:creationId xmlns:a16="http://schemas.microsoft.com/office/drawing/2014/main" id="{3CB09CD1-075E-4A24-B253-B79CFCC582E0}"/>
              </a:ext>
            </a:extLst>
          </p:cNvPr>
          <p:cNvPicPr>
            <a:picLocks noChangeAspect="1"/>
          </p:cNvPicPr>
          <p:nvPr/>
        </p:nvPicPr>
        <p:blipFill>
          <a:blip r:embed="rId16"/>
          <a:srcRect/>
          <a:stretch>
            <a:fillRect/>
          </a:stretch>
        </p:blipFill>
        <p:spPr bwMode="auto">
          <a:xfrm>
            <a:off x="6112768" y="1984800"/>
            <a:ext cx="4435641" cy="2223713"/>
          </a:xfrm>
          <a:prstGeom prst="rect">
            <a:avLst/>
          </a:prstGeom>
          <a:noFill/>
          <a:ln w="9525">
            <a:noFill/>
            <a:miter lim="800000"/>
            <a:headEnd/>
            <a:tailEnd/>
          </a:ln>
        </p:spPr>
      </p:pic>
    </p:spTree>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17708</TotalTime>
  <Pages>0</Pages>
  <Words>1146</Words>
  <Characters>0</Characters>
  <Application>Microsoft Office PowerPoint</Application>
  <PresentationFormat>Custom</PresentationFormat>
  <Lines>0</Lines>
  <Paragraphs>41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 Black</vt:lpstr>
      <vt:lpstr>Calibri</vt:lpstr>
      <vt:lpstr>Times</vt:lpstr>
      <vt:lpstr>Times New Roman</vt:lpstr>
      <vt:lpstr>Verdana</vt:lpstr>
      <vt:lpstr>Title &amp; Bullets</vt:lpstr>
      <vt:lpstr>PowerPoint Presentation</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yang yihui</cp:lastModifiedBy>
  <cp:revision>119</cp:revision>
  <cp:lastPrinted>2010-02-18T20:20:14Z</cp:lastPrinted>
  <dcterms:created xsi:type="dcterms:W3CDTF">2010-03-16T21:47:29Z</dcterms:created>
  <dcterms:modified xsi:type="dcterms:W3CDTF">2020-11-28T04:12:01Z</dcterms:modified>
  <cp:category/>
</cp:coreProperties>
</file>