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7" autoAdjust="0"/>
    <p:restoredTop sz="94660"/>
  </p:normalViewPr>
  <p:slideViewPr>
    <p:cSldViewPr>
      <p:cViewPr varScale="1">
        <p:scale>
          <a:sx n="102" d="100"/>
          <a:sy n="102" d="100"/>
        </p:scale>
        <p:origin x="208" y="32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6/7/20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6/7/20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6/7/20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6/7/20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6/7/20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6/7/20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6/7/20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6/7/20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6/7/20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6/7/20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6/7/20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6/7/20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6/7/20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6/7/20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9000">
              <a:schemeClr val="bg1"/>
            </a:gs>
            <a:gs pos="40000">
              <a:schemeClr val="bg2"/>
            </a:gs>
            <a:gs pos="0">
              <a:schemeClr val="bg1">
                <a:lumMod val="0"/>
                <a:lumOff val="100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327126" y="2780928"/>
            <a:ext cx="7534571" cy="871736"/>
          </a:xfrm>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The Battle of Neighbourhoods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Metin kutusu 1">
            <a:extLst>
              <a:ext uri="{FF2B5EF4-FFF2-40B4-BE49-F238E27FC236}">
                <a16:creationId xmlns:a16="http://schemas.microsoft.com/office/drawing/2014/main" id="{ACCD8B31-D598-C84D-847B-EE3FC2896F48}"/>
              </a:ext>
            </a:extLst>
          </p:cNvPr>
          <p:cNvSpPr txBox="1"/>
          <p:nvPr/>
        </p:nvSpPr>
        <p:spPr>
          <a:xfrm>
            <a:off x="2398643" y="1046922"/>
            <a:ext cx="184731" cy="424732"/>
          </a:xfrm>
          <a:prstGeom prst="rect">
            <a:avLst/>
          </a:prstGeom>
          <a:noFill/>
          <a:ln>
            <a:solidFill>
              <a:schemeClr val="bg2"/>
            </a:solidFill>
          </a:ln>
        </p:spPr>
        <p:txBody>
          <a:bodyPr wrap="none" rtlCol="0">
            <a:spAutoFit/>
          </a:bodyPr>
          <a:lstStyle/>
          <a:p>
            <a:pPr>
              <a:lnSpc>
                <a:spcPct val="90000"/>
              </a:lnSpc>
            </a:pPr>
            <a:endParaRPr lang="en-GB" sz="2400" dirty="0" err="1"/>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77788" y="1196752"/>
            <a:ext cx="11305256" cy="4853136"/>
          </a:xfrm>
        </p:spPr>
        <p:txBody>
          <a:bodyPr>
            <a:normAutofit fontScale="850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latin typeface="Times New Roman" panose="02020603050405020304" pitchFamily="18" charset="0"/>
                <a:cs typeface="Times New Roman" panose="02020603050405020304" pitchFamily="18" charset="0"/>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latin typeface="Times New Roman" panose="02020603050405020304" pitchFamily="18" charset="0"/>
                <a:cs typeface="Times New Roman" panose="02020603050405020304" pitchFamily="18" charset="0"/>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Problem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sz="half" idx="1"/>
          </p:nvPr>
        </p:nvSpPr>
        <p:spPr>
          <a:xfrm>
            <a:off x="621804" y="1628800"/>
            <a:ext cx="10729192" cy="4343400"/>
          </a:xfrm>
        </p:spPr>
        <p:txBody>
          <a:bodyPr>
            <a:normAutofit/>
          </a:bodyPr>
          <a:lstStyle/>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To find the answers to the following questions: </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Q1) List and visualize all major parts of New York City that has great Indian restaurants.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Q2) What is best location in New York City for Indian Cuisine?</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Q3) Which areas have potential Indian Restaurant Market?</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Q4) Which all areas lack Indian Restaurants?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Data Section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latin typeface="Times New Roman" panose="02020603050405020304" pitchFamily="18" charset="0"/>
                <a:cs typeface="Times New Roman" panose="02020603050405020304" pitchFamily="18" charset="0"/>
              </a:rPr>
              <a:t>For this project we need the following data:</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New York City data that contains list Boroughs, Neighbourhoods along with their latitude and longitude.</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a:t>
            </a:r>
            <a:r>
              <a:rPr lang="en-IN" sz="1800" dirty="0">
                <a:latin typeface="Times New Roman" panose="02020603050405020304" pitchFamily="18" charset="0"/>
                <a:cs typeface="Times New Roman" panose="02020603050405020304" pitchFamily="18" charset="0"/>
                <a:hlinkClick r:id="rId3"/>
              </a:rPr>
              <a:t>https://cocl.us/new_york_dataset</a:t>
            </a:r>
            <a:endParaRPr lang="en-IN" sz="1800" dirty="0">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This data set contains the required information. And we will use this data set to explore various neighbourhoods of New York City</a:t>
            </a:r>
            <a:r>
              <a:rPr lang="en-IN" dirty="0">
                <a:latin typeface="Times New Roman" panose="02020603050405020304" pitchFamily="18" charset="0"/>
                <a:cs typeface="Times New Roman" panose="02020603050405020304" pitchFamily="18" charset="0"/>
              </a:rPr>
              <a:t>.</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Indian restaurants in each neighbourhood of New York City.</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Foursquare API</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By using this API we will get all the venues in each neighbourhood. We can filter these venues to get only Indian restaurants.</a:t>
            </a:r>
          </a:p>
          <a:p>
            <a:pPr marL="502920" indent="-457200" algn="just">
              <a:buFont typeface="+mj-lt"/>
              <a:buAutoNum type="arabicPeriod"/>
            </a:pPr>
            <a:r>
              <a:rPr lang="en-IN" sz="2000" dirty="0">
                <a:latin typeface="Times New Roman" panose="02020603050405020304" pitchFamily="18" charset="0"/>
                <a:cs typeface="Times New Roman" panose="02020603050405020304" pitchFamily="18" charset="0"/>
              </a:rPr>
              <a:t>GeoSpace data</a:t>
            </a: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Data source : </a:t>
            </a:r>
            <a:r>
              <a:rPr lang="en-IN" sz="1800" u="sng" dirty="0">
                <a:latin typeface="Times New Roman" panose="02020603050405020304" pitchFamily="18" charset="0"/>
                <a:cs typeface="Times New Roman" panose="02020603050405020304" pitchFamily="18" charset="0"/>
                <a:hlinkClick r:id="rId4"/>
              </a:rPr>
              <a:t>https://data.cityofnewyork.us/City-Government/Borough-Boundaries/tqmj-j8zm</a:t>
            </a:r>
            <a:endParaRPr lang="en-IN" sz="1800" dirty="0">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sz="1800" dirty="0">
                <a:latin typeface="Times New Roman" panose="02020603050405020304" pitchFamily="18" charset="0"/>
                <a:cs typeface="Times New Roman" panose="02020603050405020304" pitchFamily="18" charset="0"/>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332656"/>
            <a:ext cx="11809312"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Methodology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89756" y="1268760"/>
            <a:ext cx="11809312" cy="5400600"/>
          </a:xfrm>
        </p:spPr>
        <p:txBody>
          <a:bodyPr>
            <a:normAutofit lnSpcReduction="10000"/>
          </a:bodyPr>
          <a:lstStyle/>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begin by collecting the New York city data from the following link "</a:t>
            </a:r>
            <a:r>
              <a:rPr lang="en-IN" dirty="0">
                <a:latin typeface="Times New Roman" panose="02020603050405020304" pitchFamily="18" charset="0"/>
                <a:cs typeface="Times New Roman" panose="02020603050405020304" pitchFamily="18" charset="0"/>
                <a:hlinkClick r:id="rId3"/>
              </a:rPr>
              <a:t>https://cocl.us/</a:t>
            </a:r>
            <a:r>
              <a:rPr lang="en-IN" dirty="0" err="1">
                <a:latin typeface="Times New Roman" panose="02020603050405020304" pitchFamily="18" charset="0"/>
                <a:cs typeface="Times New Roman" panose="02020603050405020304" pitchFamily="18" charset="0"/>
                <a:hlinkClick r:id="rId3"/>
              </a:rPr>
              <a:t>new_york_dataset</a:t>
            </a:r>
            <a:r>
              <a:rPr lang="en-IN" dirty="0">
                <a:latin typeface="Times New Roman" panose="02020603050405020304" pitchFamily="18" charset="0"/>
                <a:cs typeface="Times New Roman" panose="02020603050405020304" pitchFamily="18" charset="0"/>
                <a:hlinkClick r:id="rId3"/>
              </a:rPr>
              <a:t>“</a:t>
            </a:r>
            <a:endParaRPr lang="en-IN" dirty="0">
              <a:latin typeface="Times New Roman" panose="02020603050405020304" pitchFamily="18" charset="0"/>
              <a:cs typeface="Times New Roman" panose="02020603050405020304" pitchFamily="18" charset="0"/>
            </a:endParaRPr>
          </a:p>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will find all venues for each neighbourhood using Foursquare API.</a:t>
            </a:r>
          </a:p>
          <a:p>
            <a:pPr marL="502920" lvl="0" indent="-457200" algn="just">
              <a:buFont typeface="+mj-lt"/>
              <a:buAutoNum type="arabicPeriod"/>
            </a:pPr>
            <a:r>
              <a:rPr lang="en-IN" dirty="0">
                <a:latin typeface="Times New Roman" panose="02020603050405020304" pitchFamily="18" charset="0"/>
                <a:cs typeface="Times New Roman" panose="02020603050405020304" pitchFamily="18" charset="0"/>
              </a:rPr>
              <a:t>We will then filter out all venues with Indian restaurant for further analysis.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Next using Foursquare API, we will find the Ratings, Tips, and Number of Likes for all the Indian Restaurants.</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We will then sort Neighbourhoods and Borough the data keeping Ratings as the constraint.</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Next we will consider all the neighbourhoods with average rating greater or equal 9.0 to visualize on map.</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We will join this dataset to original New York data to get longitude and latitude.</a:t>
            </a:r>
          </a:p>
          <a:p>
            <a:pPr marL="502920" indent="-457200" algn="just">
              <a:buFont typeface="+mj-lt"/>
              <a:buAutoNum type="arabicPeriod"/>
            </a:pPr>
            <a:r>
              <a:rPr lang="en-IN" dirty="0">
                <a:latin typeface="Times New Roman" panose="02020603050405020304" pitchFamily="18" charset="0"/>
                <a:cs typeface="Times New Roman" panose="02020603050405020304" pitchFamily="18" charset="0"/>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Conclusion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latin typeface="Times New Roman" panose="02020603050405020304" pitchFamily="18" charset="0"/>
                <a:cs typeface="Times New Roman" panose="02020603050405020304" pitchFamily="18" charset="0"/>
              </a:rPr>
              <a:t>So now we can answer the questions asked above in the Questions section:</a:t>
            </a:r>
            <a:endParaRPr lang="en-US" dirty="0">
              <a:latin typeface="Times New Roman" panose="02020603050405020304" pitchFamily="18" charset="0"/>
              <a:cs typeface="Times New Roman" panose="02020603050405020304" pitchFamily="18" charset="0"/>
            </a:endParaRPr>
          </a:p>
          <a:p>
            <a:pPr marL="45720" indent="0">
              <a:buNone/>
            </a:pPr>
            <a:r>
              <a:rPr lang="en-IN" dirty="0">
                <a:latin typeface="Times New Roman" panose="02020603050405020304" pitchFamily="18" charset="0"/>
                <a:cs typeface="Times New Roman" panose="02020603050405020304" pitchFamily="18" charset="0"/>
              </a:rPr>
              <a:t>Answers:</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The following location in New York City has great Indian restaurants.</a:t>
            </a: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Astoria (Queens), Blissville (Queens), Civic Center (Manhattan) are some of the best neighbourhoods for Indian cuisine.</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Manhattan have potential Indian Restaurant Market.</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Staten Island ranks last in average rating of Indian Restaurants.</a:t>
            </a:r>
          </a:p>
          <a:p>
            <a:pPr marL="502920" indent="-457200">
              <a:buFont typeface="+mj-lt"/>
              <a:buAutoNum type="arabicPeriod"/>
            </a:pPr>
            <a:r>
              <a:rPr lang="en-IN" dirty="0">
                <a:latin typeface="Times New Roman" panose="02020603050405020304" pitchFamily="18" charset="0"/>
                <a:cs typeface="Times New Roman" panose="02020603050405020304" pitchFamily="18" charset="0"/>
              </a:rPr>
              <a:t>Manhattan is the best place to stay if you prefer Indian Cuisine.</a:t>
            </a:r>
          </a:p>
          <a:p>
            <a:pPr marL="274320" lvl="1" indent="0">
              <a:buNone/>
            </a:pPr>
            <a:endParaRPr lang="en-IN" dirty="0">
              <a:latin typeface="Times New Roman" panose="02020603050405020304" pitchFamily="18" charset="0"/>
              <a:cs typeface="Times New Roman" panose="02020603050405020304" pitchFamily="18" charset="0"/>
            </a:endParaRPr>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83</TotalTime>
  <Words>780</Words>
  <Application>Microsoft Macintosh PowerPoint</Application>
  <PresentationFormat>Özel</PresentationFormat>
  <Paragraphs>53</Paragraphs>
  <Slides>6</Slides>
  <Notes>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Century Gothic</vt:lpstr>
      <vt:lpstr>Times New Roman</vt:lpstr>
      <vt:lpstr>Wingdings</vt:lpstr>
      <vt:lpstr>World country report presentation</vt:lpstr>
      <vt:lpstr>The Battle of Neighbourhoods</vt:lpstr>
      <vt:lpstr>Introduction</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samil ozkan</cp:lastModifiedBy>
  <cp:revision>7</cp:revision>
  <dcterms:created xsi:type="dcterms:W3CDTF">2020-01-05T08:05:09Z</dcterms:created>
  <dcterms:modified xsi:type="dcterms:W3CDTF">2020-06-07T12:26:56Z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