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77" r:id="rId5"/>
    <p:sldId id="372" r:id="rId6"/>
    <p:sldId id="311" r:id="rId7"/>
    <p:sldId id="312" r:id="rId8"/>
    <p:sldId id="353" r:id="rId9"/>
    <p:sldId id="322" r:id="rId10"/>
    <p:sldId id="374" r:id="rId11"/>
    <p:sldId id="323" r:id="rId12"/>
    <p:sldId id="275" r:id="rId13"/>
  </p:sldIdLst>
  <p:sldSz cx="12192000" cy="6858000"/>
  <p:notesSz cx="6858000" cy="9144000"/>
  <p:embeddedFontLs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87" userDrawn="1">
          <p15:clr>
            <a:srgbClr val="A4A3A4"/>
          </p15:clr>
        </p15:guide>
        <p15:guide id="4" pos="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06" y="744"/>
      </p:cViewPr>
      <p:guideLst>
        <p:guide orient="horz" pos="4324"/>
        <p:guide pos="3840"/>
        <p:guide pos="7287"/>
        <p:guide pos="4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Roboto Light" panose="02000000000000000000" charset="0"/>
              <a:ea typeface="Roboto Light" panose="02000000000000000000" charset="0"/>
              <a:cs typeface="Roboto Light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Roboto Light" panose="02000000000000000000" charset="0"/>
              </a:rPr>
            </a:fld>
            <a:endParaRPr lang="zh-CN" altLang="en-US">
              <a:ea typeface="Roboto Light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Roboto Light" panose="02000000000000000000" charset="0"/>
              <a:ea typeface="Roboto Light" panose="02000000000000000000" charset="0"/>
              <a:cs typeface="Roboto Light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Roboto Light" panose="02000000000000000000" charset="0"/>
              </a:rPr>
            </a:fld>
            <a:endParaRPr lang="zh-CN" altLang="en-US">
              <a:ea typeface="Roboto Light" panose="020000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Light" panose="02000000000000000000" charset="0"/>
        <a:ea typeface="Roboto Light" panose="02000000000000000000" charset="0"/>
        <a:cs typeface="Roboto Light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Light" panose="02000000000000000000" charset="0"/>
        <a:ea typeface="Roboto Light" panose="02000000000000000000" charset="0"/>
        <a:cs typeface="Roboto Light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Light" panose="02000000000000000000" charset="0"/>
        <a:ea typeface="Roboto Light" panose="02000000000000000000" charset="0"/>
        <a:cs typeface="Roboto Light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Light" panose="02000000000000000000" charset="0"/>
        <a:ea typeface="Roboto Light" panose="02000000000000000000" charset="0"/>
        <a:cs typeface="Roboto Light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Light" panose="02000000000000000000" charset="0"/>
        <a:ea typeface="Roboto Light" panose="02000000000000000000" charset="0"/>
        <a:cs typeface="Roboto Light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5810" cy="33870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82320" y="683260"/>
            <a:ext cx="10624185" cy="549148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302260"/>
            <a:ext cx="228600" cy="5410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5810" cy="33870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39395" y="240665"/>
            <a:ext cx="11712575" cy="637667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Roboto Light" panose="02000000000000000000" charset="0"/>
              <a:sym typeface="+mn-ea"/>
            </a:endParaRPr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charset="0"/>
                <a:ea typeface="Roboto Light" panose="02000000000000000000" charset="0"/>
                <a:cs typeface="Roboto Light" panose="02000000000000000000" charset="0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Light" panose="02000000000000000000" charset="0"/>
          <a:ea typeface="Roboto Light" panose="02000000000000000000" charset="0"/>
          <a:cs typeface="Roboto Light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图形 2"/>
          <p:cNvGrpSpPr/>
          <p:nvPr/>
        </p:nvGrpSpPr>
        <p:grpSpPr>
          <a:xfrm>
            <a:off x="2454275" y="1284605"/>
            <a:ext cx="7279640" cy="4455795"/>
            <a:chOff x="5514998" y="3071859"/>
            <a:chExt cx="1162014" cy="711433"/>
          </a:xfrm>
          <a:solidFill>
            <a:srgbClr val="F8F8F8"/>
          </a:solidFill>
        </p:grpSpPr>
        <p:sp>
          <p:nvSpPr>
            <p:cNvPr id="39" name="任意多边形: 形状 4"/>
            <p:cNvSpPr/>
            <p:nvPr/>
          </p:nvSpPr>
          <p:spPr>
            <a:xfrm>
              <a:off x="5750147" y="3424713"/>
              <a:ext cx="691800" cy="358580"/>
            </a:xfrm>
            <a:custGeom>
              <a:avLst/>
              <a:gdLst>
                <a:gd name="connsiteX0" fmla="*/ 449961 w 691800"/>
                <a:gd name="connsiteY0" fmla="*/ 87154 h 358580"/>
                <a:gd name="connsiteX1" fmla="*/ 241840 w 691800"/>
                <a:gd name="connsiteY1" fmla="*/ 87154 h 358580"/>
                <a:gd name="connsiteX2" fmla="*/ 0 w 691800"/>
                <a:gd name="connsiteY2" fmla="*/ 95 h 358580"/>
                <a:gd name="connsiteX3" fmla="*/ 0 w 691800"/>
                <a:gd name="connsiteY3" fmla="*/ 249460 h 358580"/>
                <a:gd name="connsiteX4" fmla="*/ 31242 w 691800"/>
                <a:gd name="connsiteY4" fmla="*/ 294132 h 358580"/>
                <a:gd name="connsiteX5" fmla="*/ 659987 w 691800"/>
                <a:gd name="connsiteY5" fmla="*/ 293846 h 358580"/>
                <a:gd name="connsiteX6" fmla="*/ 691801 w 691800"/>
                <a:gd name="connsiteY6" fmla="*/ 248984 h 358580"/>
                <a:gd name="connsiteX7" fmla="*/ 691801 w 691800"/>
                <a:gd name="connsiteY7" fmla="*/ 0 h 358580"/>
                <a:gd name="connsiteX8" fmla="*/ 449961 w 691800"/>
                <a:gd name="connsiteY8" fmla="*/ 87154 h 35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1800" h="358580">
                  <a:moveTo>
                    <a:pt x="449961" y="87154"/>
                  </a:moveTo>
                  <a:cubicBezTo>
                    <a:pt x="392716" y="107728"/>
                    <a:pt x="299085" y="107728"/>
                    <a:pt x="241840" y="87154"/>
                  </a:cubicBezTo>
                  <a:lnTo>
                    <a:pt x="0" y="95"/>
                  </a:lnTo>
                  <a:lnTo>
                    <a:pt x="0" y="249460"/>
                  </a:lnTo>
                  <a:cubicBezTo>
                    <a:pt x="0" y="269462"/>
                    <a:pt x="12478" y="287274"/>
                    <a:pt x="31242" y="294132"/>
                  </a:cubicBezTo>
                  <a:cubicBezTo>
                    <a:pt x="272415" y="382238"/>
                    <a:pt x="421100" y="377952"/>
                    <a:pt x="659987" y="293846"/>
                  </a:cubicBezTo>
                  <a:cubicBezTo>
                    <a:pt x="679037" y="287179"/>
                    <a:pt x="691801" y="269176"/>
                    <a:pt x="691801" y="248984"/>
                  </a:cubicBezTo>
                  <a:lnTo>
                    <a:pt x="691801" y="0"/>
                  </a:lnTo>
                  <a:lnTo>
                    <a:pt x="449961" y="8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0" name="任意多边形: 形状 5"/>
            <p:cNvSpPr/>
            <p:nvPr/>
          </p:nvSpPr>
          <p:spPr>
            <a:xfrm>
              <a:off x="5565933" y="3500818"/>
              <a:ext cx="55054" cy="69913"/>
            </a:xfrm>
            <a:custGeom>
              <a:avLst/>
              <a:gdLst>
                <a:gd name="connsiteX0" fmla="*/ 55055 w 55054"/>
                <a:gd name="connsiteY0" fmla="*/ 54007 h 69913"/>
                <a:gd name="connsiteX1" fmla="*/ 39148 w 55054"/>
                <a:gd name="connsiteY1" fmla="*/ 69914 h 69913"/>
                <a:gd name="connsiteX2" fmla="*/ 15907 w 55054"/>
                <a:gd name="connsiteY2" fmla="*/ 69914 h 69913"/>
                <a:gd name="connsiteX3" fmla="*/ 0 w 55054"/>
                <a:gd name="connsiteY3" fmla="*/ 54007 h 69913"/>
                <a:gd name="connsiteX4" fmla="*/ 0 w 55054"/>
                <a:gd name="connsiteY4" fmla="*/ 15907 h 69913"/>
                <a:gd name="connsiteX5" fmla="*/ 15907 w 55054"/>
                <a:gd name="connsiteY5" fmla="*/ 0 h 69913"/>
                <a:gd name="connsiteX6" fmla="*/ 39148 w 55054"/>
                <a:gd name="connsiteY6" fmla="*/ 0 h 69913"/>
                <a:gd name="connsiteX7" fmla="*/ 55055 w 55054"/>
                <a:gd name="connsiteY7" fmla="*/ 15907 h 69913"/>
                <a:gd name="connsiteX8" fmla="*/ 55055 w 55054"/>
                <a:gd name="connsiteY8" fmla="*/ 54007 h 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54" h="69913">
                  <a:moveTo>
                    <a:pt x="55055" y="54007"/>
                  </a:moveTo>
                  <a:cubicBezTo>
                    <a:pt x="55055" y="62770"/>
                    <a:pt x="47911" y="69914"/>
                    <a:pt x="39148" y="69914"/>
                  </a:cubicBezTo>
                  <a:lnTo>
                    <a:pt x="15907" y="69914"/>
                  </a:lnTo>
                  <a:cubicBezTo>
                    <a:pt x="7144" y="69914"/>
                    <a:pt x="0" y="62770"/>
                    <a:pt x="0" y="54007"/>
                  </a:cubicBezTo>
                  <a:lnTo>
                    <a:pt x="0" y="15907"/>
                  </a:lnTo>
                  <a:cubicBezTo>
                    <a:pt x="0" y="7144"/>
                    <a:pt x="7144" y="0"/>
                    <a:pt x="15907" y="0"/>
                  </a:cubicBezTo>
                  <a:lnTo>
                    <a:pt x="39148" y="0"/>
                  </a:lnTo>
                  <a:cubicBezTo>
                    <a:pt x="47911" y="0"/>
                    <a:pt x="55055" y="7144"/>
                    <a:pt x="55055" y="15907"/>
                  </a:cubicBezTo>
                  <a:lnTo>
                    <a:pt x="55055" y="54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1" name="任意多边形: 形状 6"/>
            <p:cNvSpPr/>
            <p:nvPr/>
          </p:nvSpPr>
          <p:spPr>
            <a:xfrm>
              <a:off x="5514998" y="3071859"/>
              <a:ext cx="1162014" cy="420957"/>
            </a:xfrm>
            <a:custGeom>
              <a:avLst/>
              <a:gdLst>
                <a:gd name="connsiteX0" fmla="*/ 1125069 w 1162014"/>
                <a:gd name="connsiteY0" fmla="*/ 176927 h 420957"/>
                <a:gd name="connsiteX1" fmla="*/ 670536 w 1162014"/>
                <a:gd name="connsiteY1" fmla="*/ 13287 h 420957"/>
                <a:gd name="connsiteX2" fmla="*/ 491371 w 1162014"/>
                <a:gd name="connsiteY2" fmla="*/ 13287 h 420957"/>
                <a:gd name="connsiteX3" fmla="*/ 36933 w 1162014"/>
                <a:gd name="connsiteY3" fmla="*/ 176927 h 420957"/>
                <a:gd name="connsiteX4" fmla="*/ 36933 w 1162014"/>
                <a:gd name="connsiteY4" fmla="*/ 241411 h 420957"/>
                <a:gd name="connsiteX5" fmla="*/ 65794 w 1162014"/>
                <a:gd name="connsiteY5" fmla="*/ 251793 h 420957"/>
                <a:gd name="connsiteX6" fmla="*/ 65794 w 1162014"/>
                <a:gd name="connsiteY6" fmla="*/ 420957 h 420957"/>
                <a:gd name="connsiteX7" fmla="*/ 91226 w 1162014"/>
                <a:gd name="connsiteY7" fmla="*/ 420957 h 420957"/>
                <a:gd name="connsiteX8" fmla="*/ 91226 w 1162014"/>
                <a:gd name="connsiteY8" fmla="*/ 261033 h 420957"/>
                <a:gd name="connsiteX9" fmla="*/ 491466 w 1162014"/>
                <a:gd name="connsiteY9" fmla="*/ 405146 h 420957"/>
                <a:gd name="connsiteX10" fmla="*/ 670632 w 1162014"/>
                <a:gd name="connsiteY10" fmla="*/ 405146 h 420957"/>
                <a:gd name="connsiteX11" fmla="*/ 1125164 w 1162014"/>
                <a:gd name="connsiteY11" fmla="*/ 241506 h 420957"/>
                <a:gd name="connsiteX12" fmla="*/ 1125069 w 1162014"/>
                <a:gd name="connsiteY12" fmla="*/ 176927 h 42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2014" h="420957">
                  <a:moveTo>
                    <a:pt x="1125069" y="176927"/>
                  </a:moveTo>
                  <a:lnTo>
                    <a:pt x="670536" y="13287"/>
                  </a:lnTo>
                  <a:cubicBezTo>
                    <a:pt x="621292" y="-4429"/>
                    <a:pt x="540615" y="-4429"/>
                    <a:pt x="491371" y="13287"/>
                  </a:cubicBezTo>
                  <a:lnTo>
                    <a:pt x="36933" y="176927"/>
                  </a:lnTo>
                  <a:cubicBezTo>
                    <a:pt x="-12311" y="194643"/>
                    <a:pt x="-12311" y="223695"/>
                    <a:pt x="36933" y="241411"/>
                  </a:cubicBezTo>
                  <a:lnTo>
                    <a:pt x="65794" y="251793"/>
                  </a:lnTo>
                  <a:lnTo>
                    <a:pt x="65794" y="420957"/>
                  </a:lnTo>
                  <a:lnTo>
                    <a:pt x="91226" y="420957"/>
                  </a:lnTo>
                  <a:lnTo>
                    <a:pt x="91226" y="261033"/>
                  </a:lnTo>
                  <a:lnTo>
                    <a:pt x="491466" y="405146"/>
                  </a:lnTo>
                  <a:cubicBezTo>
                    <a:pt x="540710" y="422862"/>
                    <a:pt x="621387" y="422862"/>
                    <a:pt x="670632" y="405146"/>
                  </a:cubicBezTo>
                  <a:lnTo>
                    <a:pt x="1125164" y="241506"/>
                  </a:lnTo>
                  <a:cubicBezTo>
                    <a:pt x="1174314" y="223695"/>
                    <a:pt x="1174314" y="194643"/>
                    <a:pt x="1125069" y="176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2" name="任意多边形: 形状 7"/>
            <p:cNvSpPr/>
            <p:nvPr/>
          </p:nvSpPr>
          <p:spPr>
            <a:xfrm>
              <a:off x="5538540" y="3575684"/>
              <a:ext cx="109883" cy="93976"/>
            </a:xfrm>
            <a:custGeom>
              <a:avLst/>
              <a:gdLst>
                <a:gd name="connsiteX0" fmla="*/ 108451 w 109883"/>
                <a:gd name="connsiteY0" fmla="*/ 62293 h 93976"/>
                <a:gd name="connsiteX1" fmla="*/ 79686 w 109883"/>
                <a:gd name="connsiteY1" fmla="*/ 0 h 93976"/>
                <a:gd name="connsiteX2" fmla="*/ 69303 w 109883"/>
                <a:gd name="connsiteY2" fmla="*/ 3048 h 93976"/>
                <a:gd name="connsiteX3" fmla="*/ 40633 w 109883"/>
                <a:gd name="connsiteY3" fmla="*/ 3048 h 93976"/>
                <a:gd name="connsiteX4" fmla="*/ 30251 w 109883"/>
                <a:gd name="connsiteY4" fmla="*/ 0 h 93976"/>
                <a:gd name="connsiteX5" fmla="*/ 1485 w 109883"/>
                <a:gd name="connsiteY5" fmla="*/ 62198 h 93976"/>
                <a:gd name="connsiteX6" fmla="*/ 1104 w 109883"/>
                <a:gd name="connsiteY6" fmla="*/ 74676 h 93976"/>
                <a:gd name="connsiteX7" fmla="*/ 9867 w 109883"/>
                <a:gd name="connsiteY7" fmla="*/ 83534 h 93976"/>
                <a:gd name="connsiteX8" fmla="*/ 100069 w 109883"/>
                <a:gd name="connsiteY8" fmla="*/ 83629 h 93976"/>
                <a:gd name="connsiteX9" fmla="*/ 108737 w 109883"/>
                <a:gd name="connsiteY9" fmla="*/ 74771 h 93976"/>
                <a:gd name="connsiteX10" fmla="*/ 108451 w 109883"/>
                <a:gd name="connsiteY10" fmla="*/ 62293 h 9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883" h="93976">
                  <a:moveTo>
                    <a:pt x="108451" y="62293"/>
                  </a:moveTo>
                  <a:lnTo>
                    <a:pt x="79686" y="0"/>
                  </a:lnTo>
                  <a:cubicBezTo>
                    <a:pt x="76638" y="1905"/>
                    <a:pt x="73113" y="3048"/>
                    <a:pt x="69303" y="3048"/>
                  </a:cubicBezTo>
                  <a:lnTo>
                    <a:pt x="40633" y="3048"/>
                  </a:lnTo>
                  <a:cubicBezTo>
                    <a:pt x="36823" y="3048"/>
                    <a:pt x="33299" y="1905"/>
                    <a:pt x="30251" y="0"/>
                  </a:cubicBezTo>
                  <a:lnTo>
                    <a:pt x="1485" y="62198"/>
                  </a:lnTo>
                  <a:cubicBezTo>
                    <a:pt x="-324" y="66103"/>
                    <a:pt x="-515" y="70580"/>
                    <a:pt x="1104" y="74676"/>
                  </a:cubicBezTo>
                  <a:cubicBezTo>
                    <a:pt x="2724" y="78676"/>
                    <a:pt x="5867" y="81915"/>
                    <a:pt x="9867" y="83534"/>
                  </a:cubicBezTo>
                  <a:cubicBezTo>
                    <a:pt x="43205" y="97250"/>
                    <a:pt x="66827" y="97631"/>
                    <a:pt x="100069" y="83629"/>
                  </a:cubicBezTo>
                  <a:cubicBezTo>
                    <a:pt x="104070" y="82010"/>
                    <a:pt x="107118" y="78772"/>
                    <a:pt x="108737" y="74771"/>
                  </a:cubicBezTo>
                  <a:cubicBezTo>
                    <a:pt x="110356" y="70771"/>
                    <a:pt x="110261" y="66199"/>
                    <a:pt x="108451" y="62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53795" y="854710"/>
            <a:ext cx="9925685" cy="2416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CSE- 4128</a:t>
            </a:r>
            <a:endParaRPr lang="en-US" altLang="zh-CN" sz="4800" b="1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Detection Using </a:t>
            </a:r>
            <a:endParaRPr lang="en-US" altLang="zh-CN" sz="4800" b="1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Matching</a:t>
            </a:r>
            <a:endParaRPr lang="en-US" altLang="zh-CN" sz="4800" b="1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39660" y="3494405"/>
            <a:ext cx="34607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203864"/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Presented By -</a:t>
            </a:r>
            <a:r>
              <a:rPr lang="en-US" altLang="zh-CN" sz="2400" dirty="0">
                <a:solidFill>
                  <a:srgbClr val="203864"/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 </a:t>
            </a:r>
            <a:endParaRPr lang="en-US" altLang="zh-CN" sz="2400" dirty="0">
              <a:solidFill>
                <a:srgbClr val="203864"/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Samin Saiara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Roll: 1907078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4th year, 1st term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Roboto Light" panose="02000000000000000000" charset="0"/>
                <a:cs typeface="Calibri" panose="020F0502020204030204" charset="0"/>
                <a:sym typeface="+mn-lt"/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charset="0"/>
              <a:ea typeface="Roboto Light" panose="02000000000000000000" charset="0"/>
              <a:cs typeface="Calibri" panose="020F0502020204030204" charset="0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11407140" y="295275"/>
            <a:ext cx="323850" cy="117475"/>
            <a:chOff x="13103" y="360"/>
            <a:chExt cx="510" cy="1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103" y="360"/>
              <a:ext cx="51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103" y="545"/>
              <a:ext cx="37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01595" y="6261100"/>
            <a:ext cx="6920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Khulna University of Engineering &amp; Technology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6"/>
          <p:cNvSpPr txBox="1"/>
          <p:nvPr/>
        </p:nvSpPr>
        <p:spPr>
          <a:xfrm>
            <a:off x="1641475" y="3494405"/>
            <a:ext cx="4283075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203864"/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Presented To -</a:t>
            </a:r>
            <a:r>
              <a:rPr lang="en-US" altLang="zh-CN" sz="2400" dirty="0">
                <a:solidFill>
                  <a:srgbClr val="203864"/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 </a:t>
            </a:r>
            <a:endParaRPr lang="en-US" altLang="zh-CN" sz="2400" dirty="0">
              <a:solidFill>
                <a:srgbClr val="203864"/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Dr. Sk Masudul Ahsan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Professor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CSE, KUET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Dipannita Biswas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Lecturer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lt"/>
              </a:rPr>
              <a:t>CSE, KUET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675195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References</a:t>
            </a: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334500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Lecture Slides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https://dev.to/tinazhouhui/coin-detection-discovering-opencv-with-python-1ka1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https://stackoverflow.com/questions/32692010/template-matching-for-coins-with-opencv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https://shrishailsgajbhar.github.io/post/OpenCV-OpenCV-Basic-Project-1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https://answers.opencv.org/question/4192/opencv-python-recognizing-and-identify-coins/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9931" y="2418715"/>
            <a:ext cx="82315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0" b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8000" b="1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 flipH="1">
            <a:off x="11407140" y="295275"/>
            <a:ext cx="323850" cy="117475"/>
            <a:chOff x="13103" y="360"/>
            <a:chExt cx="510" cy="18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13103" y="360"/>
              <a:ext cx="51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3103" y="545"/>
              <a:ext cx="37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图形 2"/>
          <p:cNvGrpSpPr/>
          <p:nvPr/>
        </p:nvGrpSpPr>
        <p:grpSpPr>
          <a:xfrm>
            <a:off x="984885" y="2000250"/>
            <a:ext cx="4916805" cy="3009900"/>
            <a:chOff x="5514998" y="3071859"/>
            <a:chExt cx="1162014" cy="711433"/>
          </a:xfrm>
          <a:solidFill>
            <a:srgbClr val="F8F8F8"/>
          </a:solidFill>
        </p:grpSpPr>
        <p:sp>
          <p:nvSpPr>
            <p:cNvPr id="40" name="任意多边形: 形状 4"/>
            <p:cNvSpPr/>
            <p:nvPr/>
          </p:nvSpPr>
          <p:spPr>
            <a:xfrm>
              <a:off x="5750147" y="3424713"/>
              <a:ext cx="691800" cy="358580"/>
            </a:xfrm>
            <a:custGeom>
              <a:avLst/>
              <a:gdLst>
                <a:gd name="connsiteX0" fmla="*/ 449961 w 691800"/>
                <a:gd name="connsiteY0" fmla="*/ 87154 h 358580"/>
                <a:gd name="connsiteX1" fmla="*/ 241840 w 691800"/>
                <a:gd name="connsiteY1" fmla="*/ 87154 h 358580"/>
                <a:gd name="connsiteX2" fmla="*/ 0 w 691800"/>
                <a:gd name="connsiteY2" fmla="*/ 95 h 358580"/>
                <a:gd name="connsiteX3" fmla="*/ 0 w 691800"/>
                <a:gd name="connsiteY3" fmla="*/ 249460 h 358580"/>
                <a:gd name="connsiteX4" fmla="*/ 31242 w 691800"/>
                <a:gd name="connsiteY4" fmla="*/ 294132 h 358580"/>
                <a:gd name="connsiteX5" fmla="*/ 659987 w 691800"/>
                <a:gd name="connsiteY5" fmla="*/ 293846 h 358580"/>
                <a:gd name="connsiteX6" fmla="*/ 691801 w 691800"/>
                <a:gd name="connsiteY6" fmla="*/ 248984 h 358580"/>
                <a:gd name="connsiteX7" fmla="*/ 691801 w 691800"/>
                <a:gd name="connsiteY7" fmla="*/ 0 h 358580"/>
                <a:gd name="connsiteX8" fmla="*/ 449961 w 691800"/>
                <a:gd name="connsiteY8" fmla="*/ 87154 h 35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1800" h="358580">
                  <a:moveTo>
                    <a:pt x="449961" y="87154"/>
                  </a:moveTo>
                  <a:cubicBezTo>
                    <a:pt x="392716" y="107728"/>
                    <a:pt x="299085" y="107728"/>
                    <a:pt x="241840" y="87154"/>
                  </a:cubicBezTo>
                  <a:lnTo>
                    <a:pt x="0" y="95"/>
                  </a:lnTo>
                  <a:lnTo>
                    <a:pt x="0" y="249460"/>
                  </a:lnTo>
                  <a:cubicBezTo>
                    <a:pt x="0" y="269462"/>
                    <a:pt x="12478" y="287274"/>
                    <a:pt x="31242" y="294132"/>
                  </a:cubicBezTo>
                  <a:cubicBezTo>
                    <a:pt x="272415" y="382238"/>
                    <a:pt x="421100" y="377952"/>
                    <a:pt x="659987" y="293846"/>
                  </a:cubicBezTo>
                  <a:cubicBezTo>
                    <a:pt x="679037" y="287179"/>
                    <a:pt x="691801" y="269176"/>
                    <a:pt x="691801" y="248984"/>
                  </a:cubicBezTo>
                  <a:lnTo>
                    <a:pt x="691801" y="0"/>
                  </a:lnTo>
                  <a:lnTo>
                    <a:pt x="449961" y="8715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1" name="任意多边形: 形状 5"/>
            <p:cNvSpPr/>
            <p:nvPr/>
          </p:nvSpPr>
          <p:spPr>
            <a:xfrm>
              <a:off x="5565933" y="3500818"/>
              <a:ext cx="55054" cy="69913"/>
            </a:xfrm>
            <a:custGeom>
              <a:avLst/>
              <a:gdLst>
                <a:gd name="connsiteX0" fmla="*/ 55055 w 55054"/>
                <a:gd name="connsiteY0" fmla="*/ 54007 h 69913"/>
                <a:gd name="connsiteX1" fmla="*/ 39148 w 55054"/>
                <a:gd name="connsiteY1" fmla="*/ 69914 h 69913"/>
                <a:gd name="connsiteX2" fmla="*/ 15907 w 55054"/>
                <a:gd name="connsiteY2" fmla="*/ 69914 h 69913"/>
                <a:gd name="connsiteX3" fmla="*/ 0 w 55054"/>
                <a:gd name="connsiteY3" fmla="*/ 54007 h 69913"/>
                <a:gd name="connsiteX4" fmla="*/ 0 w 55054"/>
                <a:gd name="connsiteY4" fmla="*/ 15907 h 69913"/>
                <a:gd name="connsiteX5" fmla="*/ 15907 w 55054"/>
                <a:gd name="connsiteY5" fmla="*/ 0 h 69913"/>
                <a:gd name="connsiteX6" fmla="*/ 39148 w 55054"/>
                <a:gd name="connsiteY6" fmla="*/ 0 h 69913"/>
                <a:gd name="connsiteX7" fmla="*/ 55055 w 55054"/>
                <a:gd name="connsiteY7" fmla="*/ 15907 h 69913"/>
                <a:gd name="connsiteX8" fmla="*/ 55055 w 55054"/>
                <a:gd name="connsiteY8" fmla="*/ 54007 h 6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054" h="69913">
                  <a:moveTo>
                    <a:pt x="55055" y="54007"/>
                  </a:moveTo>
                  <a:cubicBezTo>
                    <a:pt x="55055" y="62770"/>
                    <a:pt x="47911" y="69914"/>
                    <a:pt x="39148" y="69914"/>
                  </a:cubicBezTo>
                  <a:lnTo>
                    <a:pt x="15907" y="69914"/>
                  </a:lnTo>
                  <a:cubicBezTo>
                    <a:pt x="7144" y="69914"/>
                    <a:pt x="0" y="62770"/>
                    <a:pt x="0" y="54007"/>
                  </a:cubicBezTo>
                  <a:lnTo>
                    <a:pt x="0" y="15907"/>
                  </a:lnTo>
                  <a:cubicBezTo>
                    <a:pt x="0" y="7144"/>
                    <a:pt x="7144" y="0"/>
                    <a:pt x="15907" y="0"/>
                  </a:cubicBezTo>
                  <a:lnTo>
                    <a:pt x="39148" y="0"/>
                  </a:lnTo>
                  <a:cubicBezTo>
                    <a:pt x="47911" y="0"/>
                    <a:pt x="55055" y="7144"/>
                    <a:pt x="55055" y="15907"/>
                  </a:cubicBezTo>
                  <a:lnTo>
                    <a:pt x="55055" y="54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2" name="任意多边形: 形状 6"/>
            <p:cNvSpPr/>
            <p:nvPr/>
          </p:nvSpPr>
          <p:spPr>
            <a:xfrm>
              <a:off x="5514998" y="3071859"/>
              <a:ext cx="1162014" cy="420957"/>
            </a:xfrm>
            <a:custGeom>
              <a:avLst/>
              <a:gdLst>
                <a:gd name="connsiteX0" fmla="*/ 1125069 w 1162014"/>
                <a:gd name="connsiteY0" fmla="*/ 176927 h 420957"/>
                <a:gd name="connsiteX1" fmla="*/ 670536 w 1162014"/>
                <a:gd name="connsiteY1" fmla="*/ 13287 h 420957"/>
                <a:gd name="connsiteX2" fmla="*/ 491371 w 1162014"/>
                <a:gd name="connsiteY2" fmla="*/ 13287 h 420957"/>
                <a:gd name="connsiteX3" fmla="*/ 36933 w 1162014"/>
                <a:gd name="connsiteY3" fmla="*/ 176927 h 420957"/>
                <a:gd name="connsiteX4" fmla="*/ 36933 w 1162014"/>
                <a:gd name="connsiteY4" fmla="*/ 241411 h 420957"/>
                <a:gd name="connsiteX5" fmla="*/ 65794 w 1162014"/>
                <a:gd name="connsiteY5" fmla="*/ 251793 h 420957"/>
                <a:gd name="connsiteX6" fmla="*/ 65794 w 1162014"/>
                <a:gd name="connsiteY6" fmla="*/ 420957 h 420957"/>
                <a:gd name="connsiteX7" fmla="*/ 91226 w 1162014"/>
                <a:gd name="connsiteY7" fmla="*/ 420957 h 420957"/>
                <a:gd name="connsiteX8" fmla="*/ 91226 w 1162014"/>
                <a:gd name="connsiteY8" fmla="*/ 261033 h 420957"/>
                <a:gd name="connsiteX9" fmla="*/ 491466 w 1162014"/>
                <a:gd name="connsiteY9" fmla="*/ 405146 h 420957"/>
                <a:gd name="connsiteX10" fmla="*/ 670632 w 1162014"/>
                <a:gd name="connsiteY10" fmla="*/ 405146 h 420957"/>
                <a:gd name="connsiteX11" fmla="*/ 1125164 w 1162014"/>
                <a:gd name="connsiteY11" fmla="*/ 241506 h 420957"/>
                <a:gd name="connsiteX12" fmla="*/ 1125069 w 1162014"/>
                <a:gd name="connsiteY12" fmla="*/ 176927 h 42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2014" h="420957">
                  <a:moveTo>
                    <a:pt x="1125069" y="176927"/>
                  </a:moveTo>
                  <a:lnTo>
                    <a:pt x="670536" y="13287"/>
                  </a:lnTo>
                  <a:cubicBezTo>
                    <a:pt x="621292" y="-4429"/>
                    <a:pt x="540615" y="-4429"/>
                    <a:pt x="491371" y="13287"/>
                  </a:cubicBezTo>
                  <a:lnTo>
                    <a:pt x="36933" y="176927"/>
                  </a:lnTo>
                  <a:cubicBezTo>
                    <a:pt x="-12311" y="194643"/>
                    <a:pt x="-12311" y="223695"/>
                    <a:pt x="36933" y="241411"/>
                  </a:cubicBezTo>
                  <a:lnTo>
                    <a:pt x="65794" y="251793"/>
                  </a:lnTo>
                  <a:lnTo>
                    <a:pt x="65794" y="420957"/>
                  </a:lnTo>
                  <a:lnTo>
                    <a:pt x="91226" y="420957"/>
                  </a:lnTo>
                  <a:lnTo>
                    <a:pt x="91226" y="261033"/>
                  </a:lnTo>
                  <a:lnTo>
                    <a:pt x="491466" y="405146"/>
                  </a:lnTo>
                  <a:cubicBezTo>
                    <a:pt x="540710" y="422862"/>
                    <a:pt x="621387" y="422862"/>
                    <a:pt x="670632" y="405146"/>
                  </a:cubicBezTo>
                  <a:lnTo>
                    <a:pt x="1125164" y="241506"/>
                  </a:lnTo>
                  <a:cubicBezTo>
                    <a:pt x="1174314" y="223695"/>
                    <a:pt x="1174314" y="194643"/>
                    <a:pt x="1125069" y="176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  <p:sp>
          <p:nvSpPr>
            <p:cNvPr id="43" name="任意多边形: 形状 7"/>
            <p:cNvSpPr/>
            <p:nvPr/>
          </p:nvSpPr>
          <p:spPr>
            <a:xfrm>
              <a:off x="5538540" y="3575684"/>
              <a:ext cx="109883" cy="93976"/>
            </a:xfrm>
            <a:custGeom>
              <a:avLst/>
              <a:gdLst>
                <a:gd name="connsiteX0" fmla="*/ 108451 w 109883"/>
                <a:gd name="connsiteY0" fmla="*/ 62293 h 93976"/>
                <a:gd name="connsiteX1" fmla="*/ 79686 w 109883"/>
                <a:gd name="connsiteY1" fmla="*/ 0 h 93976"/>
                <a:gd name="connsiteX2" fmla="*/ 69303 w 109883"/>
                <a:gd name="connsiteY2" fmla="*/ 3048 h 93976"/>
                <a:gd name="connsiteX3" fmla="*/ 40633 w 109883"/>
                <a:gd name="connsiteY3" fmla="*/ 3048 h 93976"/>
                <a:gd name="connsiteX4" fmla="*/ 30251 w 109883"/>
                <a:gd name="connsiteY4" fmla="*/ 0 h 93976"/>
                <a:gd name="connsiteX5" fmla="*/ 1485 w 109883"/>
                <a:gd name="connsiteY5" fmla="*/ 62198 h 93976"/>
                <a:gd name="connsiteX6" fmla="*/ 1104 w 109883"/>
                <a:gd name="connsiteY6" fmla="*/ 74676 h 93976"/>
                <a:gd name="connsiteX7" fmla="*/ 9867 w 109883"/>
                <a:gd name="connsiteY7" fmla="*/ 83534 h 93976"/>
                <a:gd name="connsiteX8" fmla="*/ 100069 w 109883"/>
                <a:gd name="connsiteY8" fmla="*/ 83629 h 93976"/>
                <a:gd name="connsiteX9" fmla="*/ 108737 w 109883"/>
                <a:gd name="connsiteY9" fmla="*/ 74771 h 93976"/>
                <a:gd name="connsiteX10" fmla="*/ 108451 w 109883"/>
                <a:gd name="connsiteY10" fmla="*/ 62293 h 9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883" h="93976">
                  <a:moveTo>
                    <a:pt x="108451" y="62293"/>
                  </a:moveTo>
                  <a:lnTo>
                    <a:pt x="79686" y="0"/>
                  </a:lnTo>
                  <a:cubicBezTo>
                    <a:pt x="76638" y="1905"/>
                    <a:pt x="73113" y="3048"/>
                    <a:pt x="69303" y="3048"/>
                  </a:cubicBezTo>
                  <a:lnTo>
                    <a:pt x="40633" y="3048"/>
                  </a:lnTo>
                  <a:cubicBezTo>
                    <a:pt x="36823" y="3048"/>
                    <a:pt x="33299" y="1905"/>
                    <a:pt x="30251" y="0"/>
                  </a:cubicBezTo>
                  <a:lnTo>
                    <a:pt x="1485" y="62198"/>
                  </a:lnTo>
                  <a:cubicBezTo>
                    <a:pt x="-324" y="66103"/>
                    <a:pt x="-515" y="70580"/>
                    <a:pt x="1104" y="74676"/>
                  </a:cubicBezTo>
                  <a:cubicBezTo>
                    <a:pt x="2724" y="78676"/>
                    <a:pt x="5867" y="81915"/>
                    <a:pt x="9867" y="83534"/>
                  </a:cubicBezTo>
                  <a:cubicBezTo>
                    <a:pt x="43205" y="97250"/>
                    <a:pt x="66827" y="97631"/>
                    <a:pt x="100069" y="83629"/>
                  </a:cubicBezTo>
                  <a:cubicBezTo>
                    <a:pt x="104070" y="82010"/>
                    <a:pt x="107118" y="78772"/>
                    <a:pt x="108737" y="74771"/>
                  </a:cubicBezTo>
                  <a:cubicBezTo>
                    <a:pt x="110356" y="70771"/>
                    <a:pt x="110261" y="66199"/>
                    <a:pt x="108451" y="62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  <a:cs typeface="Roboto Light" panose="02000000000000000000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433195" y="1097915"/>
            <a:ext cx="39744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000" b="1">
                <a:solidFill>
                  <a:srgbClr val="20386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Outline</a:t>
            </a:r>
            <a:endParaRPr lang="en-US" altLang="zh-CN" sz="4000" b="1">
              <a:solidFill>
                <a:srgbClr val="20386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3195" y="2000250"/>
            <a:ext cx="9221470" cy="3339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Objectives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Introduction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Theory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Methodology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Result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Conclusion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2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References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 flipH="1">
            <a:off x="11407140" y="295275"/>
            <a:ext cx="323850" cy="117475"/>
            <a:chOff x="13103" y="360"/>
            <a:chExt cx="510" cy="185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3103" y="360"/>
              <a:ext cx="51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03" y="545"/>
              <a:ext cx="371" cy="0"/>
            </a:xfrm>
            <a:prstGeom prst="line">
              <a:avLst/>
            </a:prstGeom>
            <a:ln w="34925" cap="rnd">
              <a:solidFill>
                <a:srgbClr val="F8F8F8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en-US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471106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40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Objectives</a:t>
            </a:r>
            <a:endParaRPr lang="en-US" altLang="zh-CN" sz="40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784080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To identify and classify different types of coins based on visual characteristics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To know about the basics behind coin detection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To implement a image processing methodology to detect and label coins for an input image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To evaluate the effectiveness of template matching in coin detection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10000"/>
              </a:lnSpc>
              <a:buClrTx/>
              <a:buSzTx/>
              <a:buFont typeface="Wingdings" panose="05000000000000000000" charset="0"/>
              <a:buChar char="ª"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471106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40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Introduction</a:t>
            </a:r>
            <a:endParaRPr lang="en-US" altLang="zh-CN" sz="40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40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784080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Template matching is</a:t>
            </a: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 a reliable method for coin detection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Rotated templates to match different orientation of coins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Candidate images for coins extracted from input image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Centroid calculation and circular ROI(Region of Interest) is used calculate to match candidate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Sliding a template over an image and computing similarity scores to identify matches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ª"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5071110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Methodology</a:t>
            </a: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334500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AutoNum type="arabicPeriod"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/>
          <p:nvPr userDrawn="1"/>
        </p:nvSpPr>
        <p:spPr>
          <a:xfrm>
            <a:off x="10609580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5869940" y="4547235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1678305" y="4547235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3709670" y="2909570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文本框 7"/>
          <p:cNvSpPr txBox="1"/>
          <p:nvPr/>
        </p:nvSpPr>
        <p:spPr>
          <a:xfrm>
            <a:off x="688975" y="1426845"/>
            <a:ext cx="9334500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10000"/>
              </a:lnSpc>
              <a:buClrTx/>
              <a:buSzTx/>
              <a:buNone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342900" lvl="1" indent="-342900" algn="l">
              <a:lnSpc>
                <a:spcPct val="110000"/>
              </a:lnSpc>
              <a:buClrTx/>
              <a:buSzTx/>
              <a:buFont typeface="Wingdings" panose="05000000000000000000" charset="0"/>
              <a:buChar char="ª"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159625" y="2921635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4418965" y="1426845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933386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Methodology- Paper 1(</a:t>
            </a: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Cont’d</a:t>
            </a: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1107440" y="1426845"/>
            <a:ext cx="2740660" cy="1014730"/>
          </a:xfrm>
          <a:prstGeom prst="flowChartAlternateProcess">
            <a:avLst/>
          </a:prstGeom>
          <a:solidFill>
            <a:srgbClr val="20386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35430" y="1426845"/>
            <a:ext cx="1946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representation using word2vec</a:t>
            </a:r>
            <a:endParaRPr lang="en-US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418965" y="1610995"/>
            <a:ext cx="2740660" cy="675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Word </a:t>
            </a:r>
            <a:endParaRPr lang="en-US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Embeddings</a:t>
            </a:r>
            <a:endParaRPr lang="en-US" sz="2000"/>
          </a:p>
        </p:txBody>
      </p:sp>
      <p:sp>
        <p:nvSpPr>
          <p:cNvPr id="10" name="Text Box 9"/>
          <p:cNvSpPr txBox="1"/>
          <p:nvPr/>
        </p:nvSpPr>
        <p:spPr>
          <a:xfrm>
            <a:off x="7369175" y="3066415"/>
            <a:ext cx="2320925" cy="869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Character N-gram vectors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960495" y="3042920"/>
            <a:ext cx="2239645" cy="69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Feature Embeddings</a:t>
            </a:r>
            <a:endParaRPr lang="en-US" sz="2000"/>
          </a:p>
        </p:txBody>
      </p:sp>
      <p:sp>
        <p:nvSpPr>
          <p:cNvPr id="12" name="Text Box 11"/>
          <p:cNvSpPr txBox="1"/>
          <p:nvPr/>
        </p:nvSpPr>
        <p:spPr>
          <a:xfrm>
            <a:off x="1986280" y="4724400"/>
            <a:ext cx="2124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Max pooling</a:t>
            </a:r>
            <a:endParaRPr lang="en-US" sz="2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/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layer</a:t>
            </a:r>
            <a:endParaRPr lang="en-US" sz="2000"/>
          </a:p>
        </p:txBody>
      </p:sp>
      <p:sp>
        <p:nvSpPr>
          <p:cNvPr id="13" name="Text Box 12"/>
          <p:cNvSpPr txBox="1"/>
          <p:nvPr/>
        </p:nvSpPr>
        <p:spPr>
          <a:xfrm>
            <a:off x="6310630" y="486283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Softmax layer</a:t>
            </a:r>
            <a:endParaRPr lang="en-US" sz="2000"/>
          </a:p>
        </p:txBody>
      </p:sp>
      <p:sp>
        <p:nvSpPr>
          <p:cNvPr id="20" name="Right Arrow 19"/>
          <p:cNvSpPr/>
          <p:nvPr/>
        </p:nvSpPr>
        <p:spPr>
          <a:xfrm>
            <a:off x="3844925" y="1910080"/>
            <a:ext cx="608330" cy="2889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>
            <a:off x="6395720" y="3204845"/>
            <a:ext cx="764540" cy="27114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213350" y="2442210"/>
            <a:ext cx="281940" cy="47752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Bent-Up Arrow 22"/>
          <p:cNvSpPr/>
          <p:nvPr/>
        </p:nvSpPr>
        <p:spPr>
          <a:xfrm rot="10800000">
            <a:off x="3041015" y="3475990"/>
            <a:ext cx="668655" cy="1023620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18965" y="4862830"/>
            <a:ext cx="1445895" cy="2743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3481705" y="594487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Figure 1:Flowchart of paper 1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933386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Methodology- Paper 1(</a:t>
            </a: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Cont’d</a:t>
            </a: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)</a:t>
            </a: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481705" y="594487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Figure 2:CNN methodology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71980"/>
            <a:ext cx="880110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675195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Result</a:t>
            </a: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559925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Char char="è"/>
            </a:pP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10586085" y="-5715"/>
            <a:ext cx="1605915" cy="687006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Roboto Light" panose="02000000000000000000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9610" y="318770"/>
            <a:ext cx="6751955" cy="594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</a:pPr>
            <a:r>
              <a:rPr lang="en-US" altLang="zh-CN" sz="3600" b="1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Conclusion</a:t>
            </a: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marL="0" lvl="1" algn="l">
              <a:buClrTx/>
              <a:buSzTx/>
              <a:buFontTx/>
            </a:pPr>
            <a:endParaRPr lang="en-US" altLang="zh-CN" sz="3600" b="1" cap="all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1">
              <a:rPr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7"/>
          <p:cNvSpPr txBox="1"/>
          <p:nvPr/>
        </p:nvSpPr>
        <p:spPr>
          <a:xfrm>
            <a:off x="689610" y="1426845"/>
            <a:ext cx="9559925" cy="4929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Template matching showed effectiveness in identifying coins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Rotating the templates allow us to detect coin in any orientation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Main challenge was differnent lighting, complex background, noisy image etc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  <a:p>
            <a:pPr lvl="1" indent="-457200" algn="l">
              <a:lnSpc>
                <a:spcPct val="110000"/>
              </a:lnSpc>
              <a:buClrTx/>
              <a:buSzTx/>
              <a:buFont typeface="Wingdings" panose="05000000000000000000" charset="0"/>
              <a:buChar char="è"/>
            </a:pPr>
            <a:r>
              <a:rPr lang="en-US" altLang="zh-CN" sz="2400" dirty="0">
                <a:solidFill>
                  <a:srgbClr val="203864"/>
                </a:solidFill>
                <a:uFillTx/>
                <a:latin typeface="Arial" panose="020B0604020202020204" pitchFamily="34" charset="0"/>
                <a:ea typeface="Roboto Light" panose="02000000000000000000" charset="0"/>
                <a:cs typeface="Arial" panose="020B0604020202020204" pitchFamily="34" charset="0"/>
                <a:sym typeface="+mn-ea"/>
              </a:rPr>
              <a:t>Keeping the conditions in mind, it detected 2tk and 5tk coins properly</a:t>
            </a:r>
            <a:endParaRPr lang="en-US" altLang="zh-CN" sz="2400" dirty="0">
              <a:solidFill>
                <a:srgbClr val="203864"/>
              </a:solidFill>
              <a:uFillTx/>
              <a:latin typeface="Arial" panose="020B0604020202020204" pitchFamily="34" charset="0"/>
              <a:ea typeface="Roboto Light" panose="02000000000000000000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M3ZDNiNjQ5MjMwNGE4NGUzZGUzN2M4NzZkODkzZjgifQ=="/>
  <p:tag name="KSO_WPP_MARK_KEY" val="e6e9437c-a177-4588-88b5-a71076b8cdc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Roboto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Roboto Light"/>
        <a:font script="Hebr" typeface="Roboto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Roboto Light"/>
        <a:font script="Hebr" typeface="Roboto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boto Light"/>
        <a:ea typeface=""/>
        <a:cs typeface=""/>
        <a:font script="Jpan" typeface="ＭＳ Ｐゴシック"/>
        <a:font script="Hang" typeface="맑은 고딕"/>
        <a:font script="Hans" typeface="Roboto Light"/>
        <a:font script="Hant" typeface="新細明體"/>
        <a:font script="Arab" typeface="Roboto Light"/>
        <a:font script="Hebr" typeface="Roboto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Ligh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Presentation</Application>
  <PresentationFormat>宽屏</PresentationFormat>
  <Paragraphs>155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Roboto Light</vt:lpstr>
      <vt:lpstr>Wide Latin</vt:lpstr>
      <vt:lpstr>Calibri</vt:lpstr>
      <vt:lpstr>Roboto Black</vt:lpstr>
      <vt:lpstr>Wingdings</vt:lpstr>
      <vt:lpstr>Microsoft YaHei</vt:lpstr>
      <vt:lpstr>Arial Unicode MS</vt:lpstr>
      <vt:lpstr>Times New Roman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102</cp:revision>
  <dcterms:created xsi:type="dcterms:W3CDTF">2023-04-03T04:16:00Z</dcterms:created>
  <dcterms:modified xsi:type="dcterms:W3CDTF">2024-07-02T05:19:43Z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17F3C6139ED24B5A91A824056979EC25_13</vt:lpwstr>
  </property>
  <property fmtid="{D5CDD505-2E9C-101B-9397-08002B2CF9AE}" pid="3" name="KSOProductBuildVer">
    <vt:lpwstr>1033-12.2.0.17119</vt:lpwstr>
  </property>
</Properties>
</file>