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64" r:id="rId6"/>
    <p:sldId id="265" r:id="rId7"/>
    <p:sldId id="267" r:id="rId8"/>
    <p:sldId id="259" r:id="rId9"/>
    <p:sldId id="268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637" autoAdjust="0"/>
  </p:normalViewPr>
  <p:slideViewPr>
    <p:cSldViewPr snapToGrid="0">
      <p:cViewPr>
        <p:scale>
          <a:sx n="50" d="100"/>
          <a:sy n="50" d="100"/>
        </p:scale>
        <p:origin x="152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10D90-B6C5-4CDD-8AC2-EB2595EB93CD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C3D84-3E11-419C-8665-51DBAFF09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9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Face 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C3D84-3E11-419C-8665-51DBAFF095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20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An </a:t>
            </a:r>
            <a:r>
              <a:rPr lang="en-US" b="1" dirty="0"/>
              <a:t>adaptive</a:t>
            </a:r>
            <a:r>
              <a:rPr lang="en-US" dirty="0"/>
              <a:t> triplet loss function vs conventional loss function: characterizes inter-class and intra-class face variations more effectively</a:t>
            </a:r>
          </a:p>
          <a:p>
            <a:r>
              <a:rPr lang="en-US" dirty="0"/>
              <a:t>An efﬁcient DNN training framework, which advantageously combines the </a:t>
            </a:r>
            <a:r>
              <a:rPr lang="en-US" dirty="0" err="1"/>
              <a:t>softmax</a:t>
            </a:r>
            <a:r>
              <a:rPr lang="en-US" dirty="0"/>
              <a:t> loss and triplet loss to obtain the powerful face representation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C3D84-3E11-419C-8665-51DBAFF095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38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Then, the </a:t>
            </a:r>
            <a:r>
              <a:rPr lang="en-US" dirty="0" err="1"/>
              <a:t>maxout</a:t>
            </a:r>
            <a:r>
              <a:rPr lang="en-US" dirty="0"/>
              <a:t> [10] is used instead of the traditional </a:t>
            </a:r>
            <a:r>
              <a:rPr lang="en-US" dirty="0" err="1"/>
              <a:t>ReLU</a:t>
            </a:r>
            <a:r>
              <a:rPr lang="en-US" dirty="0"/>
              <a:t> [11] as the activation function due to its powerfully discriminative ability. </a:t>
            </a:r>
          </a:p>
          <a:p>
            <a:r>
              <a:rPr lang="en-US" dirty="0"/>
              <a:t>We use a 3-level spatial pyramid pooling (SPP) layer to combine the multi-scale features before the ﬁrst fully-connected layer</a:t>
            </a:r>
          </a:p>
          <a:p>
            <a:r>
              <a:rPr lang="en-US" dirty="0"/>
              <a:t>Finally, the </a:t>
            </a:r>
            <a:r>
              <a:rPr lang="en-US" dirty="0" err="1"/>
              <a:t>softmax</a:t>
            </a:r>
            <a:r>
              <a:rPr lang="en-US" dirty="0"/>
              <a:t> loss is used as the loss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 is the number of training samples, and ˆ </a:t>
            </a:r>
            <a:r>
              <a:rPr lang="en-US" dirty="0" err="1"/>
              <a:t>pn,ln</a:t>
            </a:r>
            <a:r>
              <a:rPr lang="en-US" dirty="0"/>
              <a:t> = exp(</a:t>
            </a:r>
            <a:r>
              <a:rPr lang="en-US" dirty="0" err="1"/>
              <a:t>xn,ln</a:t>
            </a:r>
            <a:r>
              <a:rPr lang="en-US" dirty="0"/>
              <a:t>)/K k=1 exp(</a:t>
            </a:r>
            <a:r>
              <a:rPr lang="en-US" dirty="0" err="1"/>
              <a:t>xn,k</a:t>
            </a:r>
            <a:r>
              <a:rPr lang="en-US" dirty="0"/>
              <a:t>) denotes the probability for the n-</a:t>
            </a:r>
            <a:r>
              <a:rPr lang="en-US" dirty="0" err="1"/>
              <a:t>th</a:t>
            </a:r>
            <a:r>
              <a:rPr lang="en-US" dirty="0"/>
              <a:t> sample to be in the ln-</a:t>
            </a:r>
            <a:r>
              <a:rPr lang="en-US" dirty="0" err="1"/>
              <a:t>th</a:t>
            </a:r>
            <a:r>
              <a:rPr lang="en-US" dirty="0"/>
              <a:t> class. K is the number of face classes. </a:t>
            </a:r>
            <a:r>
              <a:rPr lang="en-US" dirty="0" err="1"/>
              <a:t>xn,ln</a:t>
            </a:r>
            <a:r>
              <a:rPr lang="en-US" dirty="0"/>
              <a:t> deﬁnes the output of neuron ln.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800" dirty="0"/>
              <a:t> DNN initialization based on the </a:t>
            </a:r>
            <a:r>
              <a:rPr lang="en-US" sz="1800" dirty="0" err="1"/>
              <a:t>softmax</a:t>
            </a:r>
            <a:r>
              <a:rPr lang="en-US" sz="1800" dirty="0"/>
              <a:t> loss obtains the effective face representation used for the generation of triplet samples, which can signiﬁcantly reduce the computational complexity of the subsequent triplet loss-based DNN training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C3D84-3E11-419C-8665-51DBAFF095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57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triplet loss-based DNN [4] maps the input face images into a d-dimensional Euclidean space, which aims to shrink the distances of the faces belonging to the same person while enlarging the distances of the faces belonging to different persons. </a:t>
            </a:r>
          </a:p>
          <a:p>
            <a:endParaRPr lang="en-US" dirty="0"/>
          </a:p>
          <a:p>
            <a:r>
              <a:rPr lang="en-US" dirty="0"/>
              <a:t>The performance of the triplet loss-based DNN largely depends on the high-quality training samples</a:t>
            </a:r>
          </a:p>
          <a:p>
            <a:endParaRPr lang="en-US" dirty="0"/>
          </a:p>
          <a:p>
            <a:r>
              <a:rPr lang="en-US" b="0" dirty="0"/>
              <a:t>A popular strategy is to directly generate triplet samples in the original image space</a:t>
            </a:r>
          </a:p>
          <a:p>
            <a:endParaRPr lang="en-US" b="0" dirty="0"/>
          </a:p>
          <a:p>
            <a:r>
              <a:rPr lang="en-US" b="0" dirty="0"/>
              <a:t>Anchor and positive (intra class)</a:t>
            </a:r>
          </a:p>
          <a:p>
            <a:r>
              <a:rPr lang="en-US" b="0" dirty="0"/>
              <a:t>Anchor and negative (inter class)</a:t>
            </a:r>
          </a:p>
          <a:p>
            <a:r>
              <a:rPr lang="en-US" b="0" dirty="0"/>
              <a:t>Alpha is a is a fixed margin</a:t>
            </a:r>
          </a:p>
          <a:p>
            <a:r>
              <a:rPr lang="en-US" b="0" dirty="0"/>
              <a:t>S is the training set</a:t>
            </a:r>
          </a:p>
          <a:p>
            <a:r>
              <a:rPr lang="en-US" b="0" dirty="0" err="1"/>
              <a:t>xa</a:t>
            </a:r>
            <a:r>
              <a:rPr lang="en-US" b="0" dirty="0"/>
              <a:t> </a:t>
            </a:r>
            <a:r>
              <a:rPr lang="en-US" b="0" dirty="0" err="1"/>
              <a:t>i</a:t>
            </a:r>
            <a:r>
              <a:rPr lang="en-US" b="0" dirty="0"/>
              <a:t> ,</a:t>
            </a:r>
            <a:r>
              <a:rPr lang="en-US" b="0" dirty="0" err="1"/>
              <a:t>xp</a:t>
            </a:r>
            <a:r>
              <a:rPr lang="en-US" b="0" dirty="0"/>
              <a:t> </a:t>
            </a:r>
            <a:r>
              <a:rPr lang="en-US" b="0" dirty="0" err="1"/>
              <a:t>i</a:t>
            </a:r>
            <a:r>
              <a:rPr lang="en-US" b="0" dirty="0"/>
              <a:t> and </a:t>
            </a:r>
            <a:r>
              <a:rPr lang="en-US" b="0" dirty="0" err="1"/>
              <a:t>xn</a:t>
            </a:r>
            <a:r>
              <a:rPr lang="en-US" b="0" dirty="0"/>
              <a:t> </a:t>
            </a:r>
            <a:r>
              <a:rPr lang="en-US" b="0" dirty="0" err="1"/>
              <a:t>i</a:t>
            </a:r>
            <a:r>
              <a:rPr lang="en-US" b="0" dirty="0"/>
              <a:t> deﬁne the anchor, positive and negative image in the </a:t>
            </a:r>
            <a:r>
              <a:rPr lang="en-US" b="0" dirty="0" err="1"/>
              <a:t>i-th</a:t>
            </a:r>
            <a:r>
              <a:rPr lang="en-US" b="0" dirty="0"/>
              <a:t> triplet sample, respectively</a:t>
            </a:r>
          </a:p>
          <a:p>
            <a:endParaRPr lang="en-US" b="0" dirty="0"/>
          </a:p>
          <a:p>
            <a:r>
              <a:rPr lang="en-US" b="0" dirty="0"/>
              <a:t>However, such a strategy cannot effectively generate high quality triplet samples to characterize the underline distributions of face variations.</a:t>
            </a:r>
          </a:p>
          <a:p>
            <a:endParaRPr lang="en-US" b="0" dirty="0"/>
          </a:p>
          <a:p>
            <a:r>
              <a:rPr lang="en-US" b="0" dirty="0"/>
              <a:t>Compared with the conventional method, the generation of the triplet samples is more easier, and these triplet samples can characterize the face variations more effectively (since the </a:t>
            </a:r>
            <a:r>
              <a:rPr lang="en-US" b="0" dirty="0" err="1"/>
              <a:t>distancesarecomputedinthefeaturespace</a:t>
            </a:r>
            <a:r>
              <a:rPr lang="en-US" b="0" dirty="0"/>
              <a:t>). 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C3D84-3E11-419C-8665-51DBAFF095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5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</a:t>
            </a:r>
          </a:p>
          <a:p>
            <a:r>
              <a:rPr lang="en-US" dirty="0"/>
              <a:t>Si is the </a:t>
            </a:r>
            <a:r>
              <a:rPr lang="en-US" dirty="0" err="1"/>
              <a:t>i-th</a:t>
            </a:r>
            <a:r>
              <a:rPr lang="en-US" dirty="0"/>
              <a:t> triplet sample in S.</a:t>
            </a:r>
          </a:p>
          <a:p>
            <a:r>
              <a:rPr lang="en-US" dirty="0"/>
              <a:t>N is the cardinality of training set, and </a:t>
            </a:r>
            <a:r>
              <a:rPr lang="en-US" dirty="0" err="1"/>
              <a:t>Dmax</a:t>
            </a:r>
            <a:r>
              <a:rPr lang="en-US" dirty="0"/>
              <a:t> is the maximal distance among all the positive pairs. </a:t>
            </a:r>
          </a:p>
          <a:p>
            <a:r>
              <a:rPr lang="el-GR" dirty="0"/>
              <a:t>τ </a:t>
            </a:r>
            <a:r>
              <a:rPr lang="en-US" dirty="0"/>
              <a:t>is a constant that scales the adaptive margin and n&gt;1 is a scalar to control the enlargement.</a:t>
            </a:r>
          </a:p>
          <a:p>
            <a:r>
              <a:rPr lang="en-US" dirty="0" err="1"/>
              <a:t>Dmax</a:t>
            </a:r>
            <a:r>
              <a:rPr lang="el-GR" dirty="0"/>
              <a:t>τ/ </a:t>
            </a:r>
            <a:r>
              <a:rPr lang="en-US" dirty="0"/>
              <a:t>n √</a:t>
            </a:r>
            <a:r>
              <a:rPr lang="en-US" dirty="0" err="1"/>
              <a:t>Dapi</a:t>
            </a:r>
            <a:r>
              <a:rPr lang="en-US" dirty="0"/>
              <a:t> is enlarged when </a:t>
            </a:r>
            <a:r>
              <a:rPr lang="en-US" dirty="0" err="1"/>
              <a:t>Dapi</a:t>
            </a:r>
            <a:r>
              <a:rPr lang="en-US" dirty="0"/>
              <a:t> is decreased, which effectively ensures the fast convergence of DNN.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C3D84-3E11-419C-8665-51DBAFF095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10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schematic diagram of the proposed training framework. </a:t>
            </a:r>
          </a:p>
          <a:p>
            <a:r>
              <a:rPr lang="en-US" dirty="0"/>
              <a:t>Each Conv unit is followed by a 2×2 max-pooling layer with stride 2. </a:t>
            </a:r>
          </a:p>
          <a:p>
            <a:r>
              <a:rPr lang="en-US" dirty="0"/>
              <a:t>Conv1 to Conv5 has{1, 2, 2, 3, 3}convolutional layers, respectively. </a:t>
            </a:r>
          </a:p>
          <a:p>
            <a:r>
              <a:rPr lang="en-US" dirty="0"/>
              <a:t>Each convolutional layer is followed by a </a:t>
            </a:r>
            <a:r>
              <a:rPr lang="en-US" dirty="0" err="1"/>
              <a:t>Maxout</a:t>
            </a:r>
            <a:r>
              <a:rPr lang="en-US" dirty="0"/>
              <a:t> layer. </a:t>
            </a:r>
          </a:p>
          <a:p>
            <a:r>
              <a:rPr lang="en-US" dirty="0"/>
              <a:t>SPP denotes the spatial pyramid pooling layer. </a:t>
            </a:r>
          </a:p>
          <a:p>
            <a:r>
              <a:rPr lang="en-US" dirty="0"/>
              <a:t>A dropout layer, whose ratio is 0.5, is added after each fully connected layer.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C3D84-3E11-419C-8665-51DBAFF095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2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9046-9527-480F-8636-8382664BF9B0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06FD-697B-4327-85B1-B7DDB84F5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402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9046-9527-480F-8636-8382664BF9B0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06FD-697B-4327-85B1-B7DDB84F5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1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9046-9527-480F-8636-8382664BF9B0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06FD-697B-4327-85B1-B7DDB84F5FA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7665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9046-9527-480F-8636-8382664BF9B0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06FD-697B-4327-85B1-B7DDB84F5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38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9046-9527-480F-8636-8382664BF9B0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06FD-697B-4327-85B1-B7DDB84F5FA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7165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9046-9527-480F-8636-8382664BF9B0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06FD-697B-4327-85B1-B7DDB84F5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15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9046-9527-480F-8636-8382664BF9B0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06FD-697B-4327-85B1-B7DDB84F5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3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9046-9527-480F-8636-8382664BF9B0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06FD-697B-4327-85B1-B7DDB84F5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8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9046-9527-480F-8636-8382664BF9B0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06FD-697B-4327-85B1-B7DDB84F5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8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9046-9527-480F-8636-8382664BF9B0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06FD-697B-4327-85B1-B7DDB84F5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1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9046-9527-480F-8636-8382664BF9B0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06FD-697B-4327-85B1-B7DDB84F5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5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9046-9527-480F-8636-8382664BF9B0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06FD-697B-4327-85B1-B7DDB84F5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8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9046-9527-480F-8636-8382664BF9B0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06FD-697B-4327-85B1-B7DDB84F5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5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9046-9527-480F-8636-8382664BF9B0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06FD-697B-4327-85B1-B7DDB84F5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069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9046-9527-480F-8636-8382664BF9B0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06FD-697B-4327-85B1-B7DDB84F5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9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06FD-697B-4327-85B1-B7DDB84F5FA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9046-9527-480F-8636-8382664BF9B0}" type="datetimeFigureOut">
              <a:rPr lang="en-US" smtClean="0"/>
              <a:t>3/7/2019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49046-9527-480F-8636-8382664BF9B0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E306FD-697B-4327-85B1-B7DDB84F5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9406-3049-4494-B156-DA9D41101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75989"/>
            <a:ext cx="5999967" cy="3184285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latin typeface="+mn-lt"/>
              </a:rPr>
              <a:t>AN EFFICIENT DEEP NEURAL NETWORK’S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TRAINING</a:t>
            </a:r>
            <a:r>
              <a:rPr lang="en-US" sz="4000" dirty="0">
                <a:latin typeface="+mn-lt"/>
              </a:rPr>
              <a:t> FRAMEWORK FOR ROBUST FACE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B2E93-CF06-4A22-B314-871F4BB5D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296427"/>
            <a:ext cx="8825658" cy="1405004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2100" b="1" dirty="0"/>
              <a:t>Authors:</a:t>
            </a:r>
          </a:p>
          <a:p>
            <a:pPr algn="l"/>
            <a:r>
              <a:rPr lang="it-IT" sz="2100" b="1" dirty="0"/>
              <a:t>Canping Su, Yan Yan, Si Chen, Hanzi Wang</a:t>
            </a:r>
          </a:p>
          <a:p>
            <a:pPr algn="l"/>
            <a:endParaRPr lang="en-US" sz="2100" b="1" dirty="0"/>
          </a:p>
          <a:p>
            <a:pPr algn="l"/>
            <a:r>
              <a:rPr lang="en-US" sz="2100" b="1" dirty="0"/>
              <a:t>Slides by:</a:t>
            </a:r>
          </a:p>
          <a:p>
            <a:pPr algn="l"/>
            <a:r>
              <a:rPr lang="en-US" sz="2100" b="1" dirty="0"/>
              <a:t>Samin Hamidi, </a:t>
            </a:r>
            <a:r>
              <a:rPr lang="en-US" sz="2100" b="1" dirty="0" err="1"/>
              <a:t>Atefeh</a:t>
            </a:r>
            <a:r>
              <a:rPr lang="en-US" sz="2100" b="1" dirty="0"/>
              <a:t> </a:t>
            </a:r>
            <a:r>
              <a:rPr lang="en-US" sz="2100" b="1" dirty="0" err="1"/>
              <a:t>Moradan</a:t>
            </a:r>
            <a:endParaRPr lang="en-US" sz="2100" b="1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83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EE57-CE26-4675-AD70-3787B379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177"/>
            <a:ext cx="10791173" cy="1325563"/>
          </a:xfrm>
        </p:spPr>
        <p:txBody>
          <a:bodyPr/>
          <a:lstStyle/>
          <a:p>
            <a:r>
              <a:rPr lang="en-US" b="1" dirty="0"/>
              <a:t>Our proposal!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AA758-E1F7-46A7-AF0B-6FC006284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generate triplet samples!</a:t>
            </a:r>
          </a:p>
          <a:p>
            <a:r>
              <a:rPr lang="en-US" dirty="0"/>
              <a:t>Positive samples: </a:t>
            </a:r>
          </a:p>
          <a:p>
            <a:r>
              <a:rPr lang="en-US" dirty="0"/>
              <a:t>Assuming we have N classes. We pick one image from each class randomly as the anchor image. We feed into the first NN and </a:t>
            </a:r>
            <a:r>
              <a:rPr lang="en-US" dirty="0" err="1"/>
              <a:t>softmax</a:t>
            </a:r>
            <a:r>
              <a:rPr lang="en-US" dirty="0"/>
              <a:t> gives us a probability of this image belonging to its class, say 60%. Then keep feeding images in each class to the network, saving their probability. Positive pair is the image having the closest probability to the anchor’s probability.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64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9FE9-9E10-493A-8AA7-3C82DFD0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10250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</a:t>
            </a:r>
            <a:r>
              <a:rPr lang="en-US" sz="8000" b="1" dirty="0"/>
              <a:t>Thank you!</a:t>
            </a:r>
            <a:br>
              <a:rPr lang="en-US" sz="8000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953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2B70-BC34-429F-9285-35F39007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06EE-D2CD-4C1C-9AA0-F91865AE8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Triplet loss-based DNN are popular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Training is difficult</a:t>
            </a:r>
          </a:p>
          <a:p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51A7D00-00AF-4331-9AEC-A0BB8946BDA8}"/>
              </a:ext>
            </a:extLst>
          </p:cNvPr>
          <p:cNvSpPr/>
          <p:nvPr/>
        </p:nvSpPr>
        <p:spPr>
          <a:xfrm>
            <a:off x="3352706" y="4357960"/>
            <a:ext cx="663880" cy="1343891"/>
          </a:xfrm>
          <a:prstGeom prst="leftBrace">
            <a:avLst>
              <a:gd name="adj1" fmla="val 8333"/>
              <a:gd name="adj2" fmla="val 479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1F7D3-AD40-4C9D-AE5F-5E0FD38AC6A9}"/>
              </a:ext>
            </a:extLst>
          </p:cNvPr>
          <p:cNvSpPr txBox="1"/>
          <p:nvPr/>
        </p:nvSpPr>
        <p:spPr>
          <a:xfrm>
            <a:off x="3897610" y="4559636"/>
            <a:ext cx="2794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due to the difﬁculty in generating high-quality training samples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A7919-2A25-456A-8E8F-7BF335E83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386" y="836134"/>
            <a:ext cx="4055615" cy="334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5C38-C777-4212-9F55-CFF4ABC93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Framework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60CFB6-B7FB-4C19-98FC-B31D022FE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55" y="2216727"/>
            <a:ext cx="7259781" cy="36314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C26B46-B353-4783-B725-6EEA65FE34A0}"/>
              </a:ext>
            </a:extLst>
          </p:cNvPr>
          <p:cNvSpPr txBox="1"/>
          <p:nvPr/>
        </p:nvSpPr>
        <p:spPr>
          <a:xfrm>
            <a:off x="864296" y="2671763"/>
            <a:ext cx="190395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1)</a:t>
            </a:r>
            <a:r>
              <a:rPr lang="en-US" dirty="0"/>
              <a:t> </a:t>
            </a:r>
            <a:r>
              <a:rPr lang="en-US" sz="2000" b="1" dirty="0"/>
              <a:t>DNN Initialization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2</a:t>
            </a:r>
            <a:r>
              <a:rPr lang="en-US" sz="2000" b="1" dirty="0"/>
              <a:t>) Adaptive Fine-Tuning</a:t>
            </a:r>
            <a:endParaRPr lang="en-US" b="1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6DE745A-82AC-4F44-B2ED-B9C44D8A8C37}"/>
              </a:ext>
            </a:extLst>
          </p:cNvPr>
          <p:cNvSpPr/>
          <p:nvPr/>
        </p:nvSpPr>
        <p:spPr>
          <a:xfrm>
            <a:off x="2698755" y="3172748"/>
            <a:ext cx="77362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988C900-9876-4D4F-90F0-737EF1F7AB61}"/>
              </a:ext>
            </a:extLst>
          </p:cNvPr>
          <p:cNvSpPr/>
          <p:nvPr/>
        </p:nvSpPr>
        <p:spPr>
          <a:xfrm>
            <a:off x="2698755" y="4657412"/>
            <a:ext cx="7117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63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A1CB-C81C-49CB-8C6A-1E43C7A5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Framework: DNN Initialization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8C46B8-A9AA-495A-94EA-1AD35D1E9E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fundamental DNN structure similar to the VGG-16 model 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A 3-level spatial pyramid pooling (SPP) layer </a:t>
                </a:r>
              </a:p>
              <a:p>
                <a:r>
                  <a:rPr lang="en-US" dirty="0" err="1"/>
                  <a:t>Softmax</a:t>
                </a:r>
                <a:r>
                  <a:rPr lang="en-US" dirty="0"/>
                  <a:t> loss as the loss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Obtains the effective face representation used for generation of triplet samples</a:t>
                </a:r>
              </a:p>
              <a:p>
                <a:r>
                  <a:rPr lang="en-US" dirty="0"/>
                  <a:t>Subsequently reduces the computational complexity of the triplet loss-based DNN training process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8C46B8-A9AA-495A-94EA-1AD35D1E9E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55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C60D-762C-4CD7-8367-2C7EF79D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Framework: Adaptive fine-tuning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77328E-BC1E-4D8A-8947-BA2AE135C9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Triplet-loss based DNN for fine tuning</a:t>
                </a:r>
              </a:p>
              <a:p>
                <a:r>
                  <a:rPr lang="en-US" dirty="0"/>
                  <a:t>Conventional triplet loss-based DNN is trained to satisfy the following equation</a:t>
                </a:r>
              </a:p>
              <a:p>
                <a:pPr marL="0" indent="0" algn="ctr">
                  <a:buNone/>
                </a:pPr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In this paper, the high-quality triplet samples can be generated according to the trained DNN in the ﬁrst stage</a:t>
                </a:r>
              </a:p>
              <a:p>
                <a:r>
                  <a:rPr lang="en-US" dirty="0"/>
                  <a:t> To over come the problem of slow convergence, we propose an adaptive triplet loss function.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77328E-BC1E-4D8A-8947-BA2AE135C9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85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7EF6-40B0-456C-9947-CE3B38C5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719269" cy="1320800"/>
          </a:xfrm>
        </p:spPr>
        <p:txBody>
          <a:bodyPr>
            <a:normAutofit/>
          </a:bodyPr>
          <a:lstStyle/>
          <a:p>
            <a:r>
              <a:rPr lang="en-US" b="1" dirty="0"/>
              <a:t>Framework: Adaptive fine-tuning(Cont.)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E9D45B-06F9-4485-8B08-5A41CD0FA0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505757" cy="388077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Loss function of Adaptive Triplet loss-based DNN: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𝑒𝑟𝑟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0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𝑎𝑝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g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E9D45B-06F9-4485-8B08-5A41CD0FA0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505757" cy="3880773"/>
              </a:xfrm>
              <a:blipFill>
                <a:blip r:embed="rId3"/>
                <a:stretch>
                  <a:fillRect l="-128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16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F39C-F637-42FE-B156-2B28379A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671" y="365126"/>
            <a:ext cx="10790129" cy="524222"/>
          </a:xfrm>
        </p:spPr>
        <p:txBody>
          <a:bodyPr>
            <a:noAutofit/>
          </a:bodyPr>
          <a:lstStyle/>
          <a:p>
            <a:r>
              <a:rPr lang="en-US" b="1" dirty="0"/>
              <a:t>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67ED55-81AE-4FC8-B87C-960F313CB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71" y="1133964"/>
            <a:ext cx="4571165" cy="489767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BCE5EF-B621-457C-8FEA-D2CFB5436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0" y="1133964"/>
            <a:ext cx="6507480" cy="474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2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F9AE-2E03-4D60-8265-83CA4062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Claim!!!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E2450-71F9-4126-9CC7-2C2C33F1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Experimental results show that, the model obtained by the proposed DNN training framework achieves 97.3% accuracy on the LFW benchmark with low training complexity, which veriﬁes the efﬁciency and effectiveness of the proposed framework.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D29BA-9605-4F60-8E0D-0FCE680E2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3780200"/>
            <a:ext cx="5429167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03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45EA-B655-43CD-A993-E700F075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Ambiguities!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F44FA-FDD2-4899-8B70-50EA3A20F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1638"/>
            <a:ext cx="10515600" cy="4061844"/>
          </a:xfrm>
        </p:spPr>
        <p:txBody>
          <a:bodyPr>
            <a:normAutofit/>
          </a:bodyPr>
          <a:lstStyle/>
          <a:p>
            <a:r>
              <a:rPr lang="en-US" dirty="0"/>
              <a:t>Line 10 in the algorithm: How exactly the positive pair is found? It has not been mentioned clearly in the paper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CB9CE-5199-4223-9764-F07B76141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436" y="2337604"/>
            <a:ext cx="3871158" cy="416769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E225207-24B7-4056-8273-C066F915DB6A}"/>
              </a:ext>
            </a:extLst>
          </p:cNvPr>
          <p:cNvSpPr/>
          <p:nvPr/>
        </p:nvSpPr>
        <p:spPr>
          <a:xfrm>
            <a:off x="4667788" y="4617720"/>
            <a:ext cx="1767648" cy="1219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8793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3006</TotalTime>
  <Words>894</Words>
  <Application>Microsoft Office PowerPoint</Application>
  <PresentationFormat>Widescreen</PresentationFormat>
  <Paragraphs>101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Trebuchet MS</vt:lpstr>
      <vt:lpstr>Wingdings 3</vt:lpstr>
      <vt:lpstr>Facet</vt:lpstr>
      <vt:lpstr>AN EFFICIENT DEEP NEURAL NETWORK’S TRAINING FRAMEWORK FOR ROBUST FACE RECOGNITION</vt:lpstr>
      <vt:lpstr>Problem </vt:lpstr>
      <vt:lpstr>Proposed Framework</vt:lpstr>
      <vt:lpstr>Framework: DNN Initialization</vt:lpstr>
      <vt:lpstr>Framework: Adaptive fine-tuning</vt:lpstr>
      <vt:lpstr>Framework: Adaptive fine-tuning(Cont.)</vt:lpstr>
      <vt:lpstr>Algorithm</vt:lpstr>
      <vt:lpstr>Results: Claim!!!</vt:lpstr>
      <vt:lpstr>Ambiguities!</vt:lpstr>
      <vt:lpstr>Our proposal!</vt:lpstr>
      <vt:lpstr>               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EFFICIENT DEEP NEURAL NETWORKS TRAINING FRAMEWORK FOR ROBUST FACE RECOGNITION</dc:title>
  <dc:creator>samin hamidi</dc:creator>
  <cp:lastModifiedBy>samin hamidi</cp:lastModifiedBy>
  <cp:revision>27</cp:revision>
  <dcterms:created xsi:type="dcterms:W3CDTF">2019-03-04T10:58:00Z</dcterms:created>
  <dcterms:modified xsi:type="dcterms:W3CDTF">2019-03-07T08:34:00Z</dcterms:modified>
</cp:coreProperties>
</file>