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 snapToObjects="1">
      <p:cViewPr varScale="1">
        <p:scale>
          <a:sx n="109" d="100"/>
          <a:sy n="10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1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1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05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Georgia" charset="0"/>
          <a:ea typeface="Georgia" charset="0"/>
          <a:cs typeface="Georgi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Georgia" charset="0"/>
          <a:ea typeface="Georgia" charset="0"/>
          <a:cs typeface="Georgi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Georgia" charset="0"/>
          <a:ea typeface="Georgia" charset="0"/>
          <a:cs typeface="Georgi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Georgia" charset="0"/>
          <a:ea typeface="Georgia" charset="0"/>
          <a:cs typeface="Georgi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Predicting Future</a:t>
            </a:r>
            <a:br>
              <a:rPr lang="en-US" dirty="0" smtClean="0">
                <a:latin typeface="Georgia" charset="0"/>
                <a:ea typeface="Georgia" charset="0"/>
                <a:cs typeface="Georgia" charset="0"/>
              </a:rPr>
            </a:b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NFL Hall of Famers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By: </a:t>
            </a:r>
            <a:r>
              <a:rPr lang="en-US" sz="3600" dirty="0" smtClean="0">
                <a:latin typeface="Georgia" charset="0"/>
                <a:ea typeface="Georgia" charset="0"/>
                <a:cs typeface="Georgia" charset="0"/>
              </a:rPr>
              <a:t>Sam</a:t>
            </a:r>
            <a:r>
              <a:rPr lang="en-US" sz="3600" dirty="0" smtClean="0"/>
              <a:t> </a:t>
            </a:r>
            <a:r>
              <a:rPr lang="en-US" sz="3600" dirty="0" err="1" smtClean="0"/>
              <a:t>Binenfeld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193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Running 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2021"/>
          </a:xfrm>
        </p:spPr>
        <p:txBody>
          <a:bodyPr/>
          <a:lstStyle/>
          <a:p>
            <a:r>
              <a:rPr lang="en-US" dirty="0"/>
              <a:t>13 running backs </a:t>
            </a:r>
            <a:r>
              <a:rPr lang="en-US" dirty="0" smtClean="0"/>
              <a:t>have </a:t>
            </a:r>
            <a:r>
              <a:rPr lang="en-US" dirty="0"/>
              <a:t>won either a League MVP or a Super Bowl MVP (3 have won both</a:t>
            </a:r>
            <a:r>
              <a:rPr lang="en-US" dirty="0" smtClean="0"/>
              <a:t>).</a:t>
            </a:r>
          </a:p>
          <a:p>
            <a:r>
              <a:rPr lang="en-US" dirty="0"/>
              <a:t>12 out of </a:t>
            </a:r>
            <a:r>
              <a:rPr lang="en-US" dirty="0" smtClean="0"/>
              <a:t>these </a:t>
            </a:r>
            <a:r>
              <a:rPr lang="en-US" dirty="0"/>
              <a:t>13 MVP </a:t>
            </a:r>
            <a:r>
              <a:rPr lang="en-US" dirty="0" smtClean="0"/>
              <a:t>are </a:t>
            </a:r>
            <a:r>
              <a:rPr lang="en-US" dirty="0"/>
              <a:t>in the HOF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6644" y="3620120"/>
            <a:ext cx="6958965" cy="28187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44739"/>
              </p:ext>
            </p:extLst>
          </p:nvPr>
        </p:nvGraphicFramePr>
        <p:xfrm>
          <a:off x="7886324" y="3620121"/>
          <a:ext cx="2407858" cy="28187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876"/>
                <a:gridCol w="1835982"/>
              </a:tblGrid>
              <a:tr h="128714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effectLst/>
                        </a:rPr>
                        <a:t>HOF Running Backs with at least one MVP (Super Bowl or League MVP)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90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</a:rPr>
                        <a:t>Blue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HOF Running Backs without an MVP award</a:t>
                      </a:r>
                    </a:p>
                  </a:txBody>
                  <a:tcPr anchor="ctr"/>
                </a:tc>
              </a:tr>
              <a:tr h="63062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Gray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Non-HOF Running Backs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33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Wide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434479" cy="3792465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In this plot, HOF Wide Receivers are in </a:t>
            </a:r>
            <a:r>
              <a:rPr lang="en-US" sz="2000" dirty="0" smtClean="0">
                <a:effectLst/>
              </a:rPr>
              <a:t>red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Squares </a:t>
            </a:r>
            <a:r>
              <a:rPr lang="en-US" sz="2000" dirty="0">
                <a:effectLst/>
              </a:rPr>
              <a:t>represent someone who has been to at least one Super </a:t>
            </a:r>
            <a:r>
              <a:rPr lang="en-US" sz="2000" dirty="0" smtClean="0">
                <a:effectLst/>
              </a:rPr>
              <a:t>Bowl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Shapes </a:t>
            </a:r>
            <a:r>
              <a:rPr lang="en-US" sz="2000" dirty="0">
                <a:effectLst/>
              </a:rPr>
              <a:t>with a gold star in the middle show a player who has been to 4 or more Super Bowls 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2047" y="2336872"/>
            <a:ext cx="5652135" cy="37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algorithms we will test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Vector </a:t>
            </a:r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Gradient Boosting</a:t>
            </a:r>
          </a:p>
          <a:p>
            <a:pPr lvl="1"/>
            <a:endParaRPr lang="en-US" dirty="0" smtClean="0"/>
          </a:p>
          <a:p>
            <a:r>
              <a:rPr lang="en-US" dirty="0"/>
              <a:t>The resampling methods we will test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Over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SMOTE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Under </a:t>
            </a:r>
            <a:r>
              <a:rPr lang="en-US" dirty="0" smtClean="0"/>
              <a:t>Sampler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use F1 score </a:t>
            </a:r>
            <a:r>
              <a:rPr lang="en-US" dirty="0" smtClean="0"/>
              <a:t>as our Performance Metric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response variable is </a:t>
            </a:r>
            <a:r>
              <a:rPr lang="en-US" dirty="0" smtClean="0"/>
              <a:t>HOF (Hall of Fame)</a:t>
            </a:r>
          </a:p>
          <a:p>
            <a:endParaRPr lang="en-US" dirty="0"/>
          </a:p>
          <a:p>
            <a:r>
              <a:rPr lang="en-US" dirty="0"/>
              <a:t>Our predictor variables 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5863" y="3943350"/>
            <a:ext cx="7986712" cy="2600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SB </a:t>
            </a:r>
            <a:r>
              <a:rPr lang="en-US" sz="2000" dirty="0" smtClean="0"/>
              <a:t>MVP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RRTD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Receiving </a:t>
            </a:r>
            <a:r>
              <a:rPr lang="en-US" sz="2000" dirty="0"/>
              <a:t>Yards Per </a:t>
            </a:r>
            <a:r>
              <a:rPr lang="en-US" sz="2000" dirty="0" smtClean="0"/>
              <a:t>Game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MVP</a:t>
            </a:r>
            <a:r>
              <a:rPr lang="en-US" sz="2000" dirty="0"/>
              <a:t>, Rushing Yards </a:t>
            </a:r>
            <a:r>
              <a:rPr lang="en-US" sz="2000" dirty="0" err="1" smtClean="0"/>
              <a:t>adj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PGWD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TD </a:t>
            </a:r>
            <a:r>
              <a:rPr lang="en-US" sz="2000" dirty="0"/>
              <a:t>Passes </a:t>
            </a:r>
            <a:r>
              <a:rPr lang="en-US" sz="2000" dirty="0" err="1" smtClean="0"/>
              <a:t>adj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RRYd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Passing </a:t>
            </a:r>
            <a:r>
              <a:rPr lang="en-US" sz="2000" dirty="0"/>
              <a:t>Yards Per </a:t>
            </a:r>
            <a:r>
              <a:rPr lang="en-US" sz="2000" dirty="0" smtClean="0"/>
              <a:t>Game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SB Win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Position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32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Initial Testing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46668"/>
              </p:ext>
            </p:extLst>
          </p:nvPr>
        </p:nvGraphicFramePr>
        <p:xfrm>
          <a:off x="681039" y="2336800"/>
          <a:ext cx="9613144" cy="403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848"/>
                <a:gridCol w="2487848"/>
                <a:gridCol w="1532676"/>
                <a:gridCol w="1034924"/>
                <a:gridCol w="1034924"/>
                <a:gridCol w="1034924"/>
              </a:tblGrid>
              <a:tr h="20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Recall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GradientBoosting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0.993321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0.824689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0.87056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0.803636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0.990538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0.812408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0.797711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0.842179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0.991095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0.805656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0.799634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0.82599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0.992022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0.785662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0.905429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0.699957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LogisticRegression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0.989239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0.770769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0.844451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0.71984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0.98961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0.756497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0.780022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0.746907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0.988312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0.738019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0.791825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0.709014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GradientBoosting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0.960297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0.554085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0.401329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0.954762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0.956401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0.549563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0.392505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0.993333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LogisticRegression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0.956401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0.486309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0.334287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0.984615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0.948237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0.420189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0.269592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0.926345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0.358347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0.224078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0.977381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SVC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0.44026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0.072452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0.037694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0.187384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0.050136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0.025757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0.97885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nosampler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0.980519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1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 algorithm was our best performer</a:t>
            </a:r>
          </a:p>
          <a:p>
            <a:r>
              <a:rPr lang="en-US" dirty="0" smtClean="0"/>
              <a:t>The left table shows the values tested for each parameter</a:t>
            </a:r>
          </a:p>
          <a:p>
            <a:r>
              <a:rPr lang="en-US" dirty="0" smtClean="0"/>
              <a:t>The right table shows the optimal value for each parameter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90402"/>
              </p:ext>
            </p:extLst>
          </p:nvPr>
        </p:nvGraphicFramePr>
        <p:xfrm>
          <a:off x="680319" y="3900488"/>
          <a:ext cx="4063130" cy="2035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1565"/>
                <a:gridCol w="2031565"/>
              </a:tblGrid>
              <a:tr h="410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Hyper-Parameter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Values Tested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'max_depth'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[5, 6, 7, 8],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'max_features'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[0.1, 0.2, 0.3, 0.4],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'min_samples_leaf'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[5, 10, 20, 50],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'min_samples_split'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[0.05, 0.075, 0.1],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'subsample'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[0.5, 0.75, 0.9, 1]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92521"/>
              </p:ext>
            </p:extLst>
          </p:nvPr>
        </p:nvGraphicFramePr>
        <p:xfrm>
          <a:off x="5600700" y="3900487"/>
          <a:ext cx="4693482" cy="2035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6741"/>
                <a:gridCol w="2346741"/>
              </a:tblGrid>
              <a:tr h="398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Hyper-Parameter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Optimal Value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max_depth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'max_features'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'min_samples_leaf'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'min_samples_split'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'subsample'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Optimal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re-run the Gradient-Boosting algorithm with optimal parameters</a:t>
            </a:r>
          </a:p>
          <a:p>
            <a:r>
              <a:rPr lang="en-US" dirty="0" smtClean="0"/>
              <a:t>We find the best re-sampling method is the Random Over Sampler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77766"/>
              </p:ext>
            </p:extLst>
          </p:nvPr>
        </p:nvGraphicFramePr>
        <p:xfrm>
          <a:off x="1729639" y="3687268"/>
          <a:ext cx="7515224" cy="2248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894"/>
                <a:gridCol w="1318475"/>
                <a:gridCol w="1194045"/>
                <a:gridCol w="1148580"/>
                <a:gridCol w="1148580"/>
                <a:gridCol w="1057650"/>
              </a:tblGrid>
              <a:tr h="295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Classifier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Sampler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4258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GradientBoosting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Classifier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Random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Over-Sampler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0.994286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0.875867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0.841344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0.922296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53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nosampler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0.992764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0.833550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0.875636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0.807443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53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SMOTE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0.992393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0.832843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0.765702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0.925740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831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Random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Under-Sampler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0.963636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0.560210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0.401982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0.983445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Future Hall of Famers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1160"/>
            <a:ext cx="3905967" cy="3783692"/>
          </a:xfrm>
        </p:spPr>
        <p:txBody>
          <a:bodyPr>
            <a:normAutofit fontScale="92500"/>
          </a:bodyPr>
          <a:lstStyle/>
          <a:p>
            <a:r>
              <a:rPr lang="en-US" dirty="0"/>
              <a:t>We </a:t>
            </a:r>
            <a:r>
              <a:rPr lang="en-US" dirty="0" smtClean="0"/>
              <a:t>take </a:t>
            </a:r>
            <a:r>
              <a:rPr lang="en-US" dirty="0"/>
              <a:t>our trained model, and </a:t>
            </a:r>
            <a:r>
              <a:rPr lang="en-US" dirty="0" smtClean="0"/>
              <a:t>make </a:t>
            </a:r>
            <a:r>
              <a:rPr lang="en-US" dirty="0"/>
              <a:t>predictions on current NFL </a:t>
            </a:r>
            <a:r>
              <a:rPr lang="en-US" dirty="0" smtClean="0"/>
              <a:t>players, and players who retired in 2006 or later</a:t>
            </a:r>
          </a:p>
          <a:p>
            <a:endParaRPr lang="en-US" dirty="0" smtClean="0"/>
          </a:p>
          <a:p>
            <a:r>
              <a:rPr lang="en-US" dirty="0" smtClean="0"/>
              <a:t>Our model performs well, as it correctly predicted all four players who have been inducted to the Hall (highlighted in green)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213" r="27926" b="49358"/>
          <a:stretch/>
        </p:blipFill>
        <p:spPr>
          <a:xfrm>
            <a:off x="4729162" y="2456688"/>
            <a:ext cx="2428876" cy="3678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781" t="49791" r="27120" b="3543"/>
          <a:stretch/>
        </p:blipFill>
        <p:spPr>
          <a:xfrm>
            <a:off x="7429500" y="2456688"/>
            <a:ext cx="2600325" cy="36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We are </a:t>
            </a:r>
            <a:r>
              <a:rPr lang="en-US" dirty="0">
                <a:effectLst/>
              </a:rPr>
              <a:t>happy to have created a model that is able to classify a test set with 99.4% accuracy, 84% precision, and 92% </a:t>
            </a:r>
            <a:r>
              <a:rPr lang="en-US" dirty="0" smtClean="0">
                <a:effectLst/>
              </a:rPr>
              <a:t>recall.</a:t>
            </a:r>
          </a:p>
          <a:p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Future study could leverage other data sources to predict Hall of Famers in the many other NFL </a:t>
            </a:r>
            <a:r>
              <a:rPr lang="en-US" dirty="0" smtClean="0">
                <a:effectLst/>
              </a:rPr>
              <a:t>positions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could improve our model by acquiring other relevant data and </a:t>
            </a:r>
            <a:r>
              <a:rPr lang="en-US" dirty="0" smtClean="0">
                <a:effectLst/>
              </a:rPr>
              <a:t>statistics (ex: # of Pro-Bowl Teams)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Variables Used in Modeling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68704"/>
              </p:ext>
            </p:extLst>
          </p:nvPr>
        </p:nvGraphicFramePr>
        <p:xfrm>
          <a:off x="1485900" y="2122489"/>
          <a:ext cx="8129588" cy="477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4704"/>
                <a:gridCol w="1039976"/>
                <a:gridCol w="4674908"/>
              </a:tblGrid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RRTD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TDs adj + Receiving TDs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SB MVP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Super Bowl MVP awards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Per Game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adj / Games Played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Yards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Yards adjusted for inflation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MVP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Most Valuable Player Awards won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PGWD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Playoff Game-Winning Drives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 Passes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 Passes adjusted for inflation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RRYd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adj + Rushing Yards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Passing Yards Per Game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Passing Yards </a:t>
                      </a:r>
                      <a:r>
                        <a:rPr lang="en-US" sz="1100" dirty="0" err="1">
                          <a:effectLst/>
                        </a:rPr>
                        <a:t>adj</a:t>
                      </a:r>
                      <a:r>
                        <a:rPr lang="en-US" sz="1100" dirty="0">
                          <a:effectLst/>
                        </a:rPr>
                        <a:t> / Games Played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SB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 Bowl Appearances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Player’s Name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Id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Individual Identifier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642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HOF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Hall of Fame Status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– In Hall of Fame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– Not in Hall of Fame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642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0- Quarterback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 Running Back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2- Wide Receiver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What is the goal of this project?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To predict which NFL players will be inducted into the Hall of Fame in the near future.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pPr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How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do </a:t>
            </a:r>
            <a:r>
              <a:rPr lang="en-US" smtClean="0">
                <a:latin typeface="Georgia" charset="0"/>
                <a:ea typeface="Georgia" charset="0"/>
                <a:cs typeface="Georgia" charset="0"/>
              </a:rPr>
              <a:t>we achieve our goal?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Acquire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data from </a:t>
            </a:r>
            <a:r>
              <a:rPr lang="en-US" i="1" dirty="0" err="1" smtClean="0">
                <a:latin typeface="Georgia" charset="0"/>
                <a:ea typeface="Georgia" charset="0"/>
                <a:cs typeface="Georgia" charset="0"/>
              </a:rPr>
              <a:t>Kaggle.com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and </a:t>
            </a:r>
            <a:r>
              <a:rPr lang="en-US" i="1" dirty="0" smtClean="0">
                <a:latin typeface="Georgia" charset="0"/>
                <a:ea typeface="Georgia" charset="0"/>
                <a:cs typeface="Georgia" charset="0"/>
                <a:hlinkClick r:id="rId2"/>
              </a:rPr>
              <a:t>www.pro-football-reference.com</a:t>
            </a:r>
            <a:endParaRPr lang="en-US" i="1" dirty="0" smtClean="0"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Explore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the data to find out what qualifies players to be in the HOF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Create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a model that can predict the likelihood that a player will be in the HOF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Run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our model on current NFL Players, and players that retired after 2005</a:t>
            </a:r>
          </a:p>
        </p:txBody>
      </p:sp>
    </p:spTree>
    <p:extLst>
      <p:ext uri="{BB962C8B-B14F-4D97-AF65-F5344CB8AC3E}">
        <p14:creationId xmlns:p14="http://schemas.microsoft.com/office/powerpoint/2010/main" val="117151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All Variables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503947"/>
              </p:ext>
            </p:extLst>
          </p:nvPr>
        </p:nvGraphicFramePr>
        <p:xfrm>
          <a:off x="438150" y="2099627"/>
          <a:ext cx="98560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4"/>
                <a:gridCol w="1232004"/>
                <a:gridCol w="1232004"/>
                <a:gridCol w="1232004"/>
                <a:gridCol w="1232004"/>
                <a:gridCol w="1232004"/>
                <a:gridCol w="1232004"/>
                <a:gridCol w="1232004"/>
              </a:tblGrid>
              <a:tr h="166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Player Id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object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Attempted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 Longer than 20 Yards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Sacks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Name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object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Completed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 Longer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TD Passes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Position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Longer than 20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Attempts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Yards Per Carry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Completion Percentage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Longer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Attempts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Yards Per Reception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First Down Receptions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Per Attempt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First Downs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First 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More Than 20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MVP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Games Played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More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MVP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HOF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Percentage of Rushing First Downs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TDs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GWD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 Rate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Percentage of TDs per Attempts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Yards Per Game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PGWD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171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TDs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Yards </a:t>
                      </a:r>
                      <a:r>
                        <a:rPr lang="en-US" sz="800" b="1" dirty="0" err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adj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Last 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Yards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Loss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RRYd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 Attempts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Yards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Win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RRTD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171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Passer Rating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Sacked Yards Lost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8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Inflation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451173"/>
                <a:ext cx="10078167" cy="3306690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err="1">
                    <a:effectLst/>
                  </a:rPr>
                  <a:t>adj</a:t>
                </a:r>
                <a:r>
                  <a:rPr lang="en-US" b="1" i="1" dirty="0">
                    <a:effectLst/>
                  </a:rPr>
                  <a:t>: </a:t>
                </a:r>
                <a:r>
                  <a:rPr lang="en-US" dirty="0">
                    <a:effectLst/>
                  </a:rPr>
                  <a:t>means that metric is adjusted for inflation</a:t>
                </a:r>
              </a:p>
              <a:p>
                <a:r>
                  <a:rPr lang="en-US" b="1" i="1" dirty="0">
                    <a:effectLst/>
                  </a:rPr>
                  <a:t>inflation calculation: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effectLst/>
                            <a:latin typeface="Cambria Math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𝑐</m:t>
                    </m:r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𝑀𝑒𝑎𝑛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𝑜𝑓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𝑡𝑜𝑝</m:t>
                    </m:r>
                    <m:r>
                      <a:rPr lang="en-US" i="1">
                        <a:effectLst/>
                        <a:latin typeface="Cambria Math" charset="0"/>
                      </a:rPr>
                      <m:t> 15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𝑝𝑙𝑎𝑦𝑒𝑟𝑠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𝑖𝑛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𝑦𝑒𝑎𝑟</m:t>
                    </m:r>
                    <m:r>
                      <a:rPr lang="en-US" i="1">
                        <a:effectLst/>
                        <a:latin typeface="Cambria Math" charset="0"/>
                      </a:rPr>
                      <m:t> 2016</m:t>
                    </m:r>
                  </m:oMath>
                </a14:m>
                <a:r>
                  <a:rPr lang="en-US" b="1" dirty="0">
                    <a:effectLst/>
                  </a:rPr>
                  <a:t> </a:t>
                </a:r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</a:rPr>
                      <m:t>𝑏</m:t>
                    </m:r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𝑀𝑒𝑎𝑛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𝑜𝑓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𝑡𝑜𝑝</m:t>
                    </m:r>
                    <m:r>
                      <a:rPr lang="en-US" i="1">
                        <a:effectLst/>
                        <a:latin typeface="Cambria Math" charset="0"/>
                      </a:rPr>
                      <m:t> 15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𝑝𝑙𝑎𝑦𝑒𝑟𝑠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𝑖𝑛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𝑐𝑢𝑟𝑟𝑒𝑛𝑡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𝑦𝑒𝑎𝑟</m:t>
                    </m:r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𝐼𝑛𝑓𝑙𝑎𝑡𝑖𝑜𝑛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𝑀𝑢𝑙𝑡𝑖𝑝𝑙𝑖𝑒𝑟</m:t>
                    </m:r>
                    <m:r>
                      <a:rPr lang="en-US" i="1">
                        <a:effectLst/>
                        <a:latin typeface="Cambria Math" charset="0"/>
                      </a:rPr>
                      <m:t> (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𝑡h𝑖𝑠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𝑖𝑠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𝑚𝑢𝑙𝑡𝑖𝑝𝑙𝑖𝑒𝑑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𝑏𝑦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𝑜𝑟𝑖𝑔𝑖𝑛𝑎𝑙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𝑣𝑎𝑙𝑢𝑒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451173"/>
                <a:ext cx="10078167" cy="3306690"/>
              </a:xfrm>
              <a:blipFill rotWithShape="0">
                <a:blip r:embed="rId2"/>
                <a:stretch>
                  <a:fillRect l="-847" t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We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only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include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players of the following positions:</a:t>
            </a:r>
          </a:p>
          <a:p>
            <a:pPr lvl="1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Quarterback</a:t>
            </a:r>
          </a:p>
          <a:p>
            <a:pPr lvl="1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Running Back</a:t>
            </a:r>
          </a:p>
          <a:p>
            <a:pPr lvl="1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Wide Receiver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We restrict our training model to include only players whose career started after 1960, and ended before 2006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.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720979" cy="26494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core source of our data comes from the </a:t>
            </a:r>
            <a:r>
              <a:rPr lang="en-US" dirty="0" err="1"/>
              <a:t>Kaggle</a:t>
            </a:r>
            <a:r>
              <a:rPr lang="en-US" dirty="0"/>
              <a:t> dataset </a:t>
            </a:r>
            <a:r>
              <a:rPr lang="en-US" i="1" dirty="0"/>
              <a:t>NFL </a:t>
            </a:r>
            <a:r>
              <a:rPr lang="en-US" i="1" dirty="0" smtClean="0"/>
              <a:t>Statistics</a:t>
            </a:r>
            <a:endParaRPr lang="en-US" dirty="0" smtClean="0"/>
          </a:p>
          <a:p>
            <a:pPr lvl="1"/>
            <a:r>
              <a:rPr lang="en-US" dirty="0" smtClean="0"/>
              <a:t>We collect </a:t>
            </a:r>
            <a:r>
              <a:rPr lang="en-US" dirty="0"/>
              <a:t>the three tables we want: Passing, Rushing, and </a:t>
            </a:r>
            <a:r>
              <a:rPr lang="en-US" dirty="0" smtClean="0"/>
              <a:t>Receiving</a:t>
            </a:r>
          </a:p>
          <a:p>
            <a:pPr lvl="1"/>
            <a:r>
              <a:rPr lang="en-US" dirty="0" smtClean="0"/>
              <a:t>We merge </a:t>
            </a:r>
            <a:r>
              <a:rPr lang="en-US" dirty="0"/>
              <a:t>these three tables together, so that we have one table with all of our </a:t>
            </a:r>
            <a:r>
              <a:rPr lang="en-US" dirty="0" smtClean="0"/>
              <a:t>information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We </a:t>
            </a:r>
            <a:r>
              <a:rPr lang="en-US" dirty="0"/>
              <a:t>bring in more data from another source, </a:t>
            </a:r>
            <a:r>
              <a:rPr lang="en-US" dirty="0" smtClean="0">
                <a:hlinkClick r:id="rId2"/>
              </a:rPr>
              <a:t>www.pro-football-reference.com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get 6 supplemental tables, and merge them with our initial dataset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3064" y="4986340"/>
            <a:ext cx="7600950" cy="15260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white"/>
                </a:solidFill>
              </a:rPr>
              <a:t>Hall of </a:t>
            </a:r>
            <a:r>
              <a:rPr lang="en-US" sz="1700" dirty="0">
                <a:solidFill>
                  <a:prstClr val="white"/>
                </a:solidFill>
              </a:rPr>
              <a:t>Famers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Super Bowls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Game-Winning Drives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Playoff Game-Winning Drives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MVPs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Super Bowl MVPs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 smtClean="0"/>
              <a:t>Text</a:t>
            </a:r>
          </a:p>
          <a:p>
            <a:pPr lvl="1"/>
            <a:r>
              <a:rPr lang="en-US" dirty="0"/>
              <a:t>Some of the number fields have text mixed in with </a:t>
            </a:r>
            <a:r>
              <a:rPr lang="en-US" dirty="0" smtClean="0"/>
              <a:t>them</a:t>
            </a:r>
          </a:p>
          <a:p>
            <a:pPr lvl="1"/>
            <a:endParaRPr lang="en-US" dirty="0" smtClean="0">
              <a:effectLst/>
            </a:endParaRPr>
          </a:p>
          <a:p>
            <a:r>
              <a:rPr lang="en-US" dirty="0"/>
              <a:t>Fix Position Column: Remove Nulls and </a:t>
            </a:r>
            <a:r>
              <a:rPr lang="en-US" dirty="0" smtClean="0"/>
              <a:t>Reformat</a:t>
            </a:r>
          </a:p>
          <a:p>
            <a:pPr lvl="1"/>
            <a:r>
              <a:rPr lang="en-US" dirty="0"/>
              <a:t>To fill these nulls, we create a function that is able to determine the player’s </a:t>
            </a:r>
            <a:r>
              <a:rPr lang="en-US" dirty="0" smtClean="0"/>
              <a:t>position.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looks at passing yards, rushing yards, and receiving yards, and determines which is the </a:t>
            </a:r>
            <a:r>
              <a:rPr lang="en-US" dirty="0" smtClean="0"/>
              <a:t>highest.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then assigns the player a position of quarterback </a:t>
            </a:r>
            <a:r>
              <a:rPr lang="en-US" dirty="0" smtClean="0"/>
              <a:t>(0), </a:t>
            </a:r>
            <a:r>
              <a:rPr lang="en-US" dirty="0"/>
              <a:t>running back </a:t>
            </a:r>
            <a:r>
              <a:rPr lang="en-US" dirty="0" smtClean="0"/>
              <a:t>(1), </a:t>
            </a:r>
            <a:r>
              <a:rPr lang="en-US" dirty="0"/>
              <a:t>or wide receiver </a:t>
            </a:r>
            <a:r>
              <a:rPr lang="en-US" dirty="0" smtClean="0"/>
              <a:t>(2)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5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363792" cy="1229181"/>
          </a:xfrm>
        </p:spPr>
        <p:txBody>
          <a:bodyPr/>
          <a:lstStyle/>
          <a:p>
            <a:r>
              <a:rPr lang="en-US" dirty="0"/>
              <a:t>Create New Columns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columns for a player’s first </a:t>
            </a:r>
            <a:r>
              <a:rPr lang="en-US" dirty="0"/>
              <a:t>and </a:t>
            </a:r>
            <a:r>
              <a:rPr lang="en-US" dirty="0" smtClean="0"/>
              <a:t>last year in the league</a:t>
            </a:r>
          </a:p>
          <a:p>
            <a:pPr lvl="1"/>
            <a:r>
              <a:rPr lang="en-US" dirty="0"/>
              <a:t>Adjust </a:t>
            </a:r>
            <a:r>
              <a:rPr lang="en-US" dirty="0" smtClean="0"/>
              <a:t>the following statistics for inflation: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4714875"/>
            <a:ext cx="9363793" cy="185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Combined Feature Variables</a:t>
            </a:r>
            <a:endParaRPr lang="en-US" dirty="0"/>
          </a:p>
          <a:p>
            <a:pPr lvl="1"/>
            <a:r>
              <a:rPr lang="en-US" b="1" dirty="0" smtClean="0"/>
              <a:t>SB</a:t>
            </a:r>
            <a:r>
              <a:rPr lang="en-US" dirty="0" smtClean="0"/>
              <a:t> </a:t>
            </a:r>
            <a:r>
              <a:rPr lang="en-US" dirty="0"/>
              <a:t>- Total </a:t>
            </a:r>
            <a:r>
              <a:rPr lang="en-US" dirty="0" err="1"/>
              <a:t>Superbowls</a:t>
            </a:r>
            <a:r>
              <a:rPr lang="en-US" dirty="0"/>
              <a:t> (Super Bowl Wins + Super Bowl Losses)</a:t>
            </a:r>
          </a:p>
          <a:p>
            <a:pPr lvl="1"/>
            <a:r>
              <a:rPr lang="en-US" b="1" dirty="0" err="1"/>
              <a:t>RRYd</a:t>
            </a:r>
            <a:r>
              <a:rPr lang="en-US" dirty="0"/>
              <a:t> – Receiving Yards + Rushing Yards</a:t>
            </a:r>
          </a:p>
          <a:p>
            <a:pPr lvl="1"/>
            <a:r>
              <a:rPr lang="en-US" b="1" dirty="0"/>
              <a:t>RRTD</a:t>
            </a:r>
            <a:r>
              <a:rPr lang="en-US" dirty="0"/>
              <a:t> - Receiving Touchdowns + Rushing Touchdowns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6251" y="3494350"/>
            <a:ext cx="6741999" cy="1148821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dirty="0" smtClean="0"/>
              <a:t>Passing </a:t>
            </a:r>
            <a:r>
              <a:rPr lang="en-US" dirty="0"/>
              <a:t>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TD Passes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Rushing 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Rushing TDs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Receiving 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Receiving TDs </a:t>
            </a:r>
          </a:p>
          <a:p>
            <a:pPr marL="228600" lvl="1">
              <a:spcBef>
                <a:spcPts val="1000"/>
              </a:spcBef>
            </a:pPr>
            <a:endParaRPr lang="en-US" sz="1800" i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618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Transform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Pivot the data to convert from yearly stats to career stats</a:t>
            </a:r>
          </a:p>
          <a:p>
            <a:pPr lvl="1"/>
            <a:endParaRPr lang="en-US" dirty="0" smtClean="0"/>
          </a:p>
          <a:p>
            <a:r>
              <a:rPr lang="en-US" dirty="0"/>
              <a:t>Recalculate Ratio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Passing </a:t>
            </a:r>
            <a:r>
              <a:rPr lang="en-US" dirty="0"/>
              <a:t>Yards Per Game – Passing Yards / Games Played</a:t>
            </a:r>
          </a:p>
          <a:p>
            <a:pPr lvl="1"/>
            <a:r>
              <a:rPr lang="en-US" dirty="0"/>
              <a:t>Completion Percentage – Passes Completed / Passes Attempted</a:t>
            </a:r>
          </a:p>
          <a:p>
            <a:pPr lvl="1"/>
            <a:r>
              <a:rPr lang="en-US" dirty="0"/>
              <a:t>Yards Per Carry – Rushing Yards / Rushing Attempts</a:t>
            </a:r>
          </a:p>
          <a:p>
            <a:pPr lvl="1"/>
            <a:endParaRPr lang="en-US" dirty="0" smtClean="0">
              <a:effectLst/>
            </a:endParaRPr>
          </a:p>
          <a:p>
            <a:r>
              <a:rPr lang="en-US" dirty="0" smtClean="0"/>
              <a:t>Lasso (L1 Regularization)</a:t>
            </a:r>
          </a:p>
          <a:p>
            <a:pPr lvl="1"/>
            <a:r>
              <a:rPr lang="en-US" dirty="0" smtClean="0"/>
              <a:t>We use the Lasso method (at ⍺ = .01) to perform </a:t>
            </a: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reduce our number of features from 52 to 14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5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779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the Cleaned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Our cleaned dataset consists of 2,153 rows and 14 </a:t>
            </a:r>
            <a:r>
              <a:rPr lang="en-US" dirty="0" smtClean="0"/>
              <a:t>columns</a:t>
            </a:r>
            <a:endParaRPr lang="en-US" dirty="0"/>
          </a:p>
          <a:p>
            <a:pPr lvl="1"/>
            <a:r>
              <a:rPr lang="en-US" dirty="0" smtClean="0"/>
              <a:t>Of the 2,153 players, only 47 of them are in the Hall of Fame (2.1%)</a:t>
            </a:r>
          </a:p>
          <a:p>
            <a:pPr lvl="1"/>
            <a:endParaRPr lang="en-US" dirty="0"/>
          </a:p>
          <a:p>
            <a:r>
              <a:rPr lang="en-US" dirty="0" smtClean="0"/>
              <a:t>Position Distribution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57913" y="4114800"/>
            <a:ext cx="3671887" cy="19392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6172" y="4122420"/>
            <a:ext cx="362589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Quarterbacks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834654" cy="391152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For quarterbacks, the variable that has the highest correlation with Hall of Fame is </a:t>
            </a:r>
            <a:r>
              <a:rPr lang="en-US" sz="1600" i="1" dirty="0" smtClean="0">
                <a:latin typeface="Georgia" charset="0"/>
                <a:ea typeface="Georgia" charset="0"/>
                <a:cs typeface="Georgia" charset="0"/>
              </a:rPr>
              <a:t>Playoff Game-Winning Drives.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We can look at a histogram of quarterbacks with at least one </a:t>
            </a:r>
            <a:r>
              <a:rPr lang="en-US" sz="1600" i="1" dirty="0" smtClean="0">
                <a:latin typeface="Georgia" charset="0"/>
                <a:ea typeface="Georgia" charset="0"/>
                <a:cs typeface="Georgia" charset="0"/>
              </a:rPr>
              <a:t>Playoff Game-Winning Drive</a:t>
            </a:r>
            <a:endParaRPr lang="en-US" sz="1600" i="1" dirty="0">
              <a:latin typeface="Georgia" charset="0"/>
              <a:ea typeface="Georgia" charset="0"/>
              <a:cs typeface="Georgia" charset="0"/>
            </a:endParaRP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All HOF quarterbacks have at least one PGWD.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All quarterbacks with more than 2 PGWDs are in the HOF.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08746" y="2336873"/>
            <a:ext cx="4585436" cy="36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79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191</TotalTime>
  <Words>1460</Words>
  <Application>Microsoft Macintosh PowerPoint</Application>
  <PresentationFormat>Widescreen</PresentationFormat>
  <Paragraphs>460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Cambria Math</vt:lpstr>
      <vt:lpstr>Georgia</vt:lpstr>
      <vt:lpstr>Times New Roman</vt:lpstr>
      <vt:lpstr>Trebuchet MS</vt:lpstr>
      <vt:lpstr>Arial</vt:lpstr>
      <vt:lpstr>Berlin</vt:lpstr>
      <vt:lpstr>Predicting Future NFL Hall of Famers</vt:lpstr>
      <vt:lpstr>Introduction</vt:lpstr>
      <vt:lpstr>Project Restrictions</vt:lpstr>
      <vt:lpstr>Data Acquisition</vt:lpstr>
      <vt:lpstr>Data Cleaning</vt:lpstr>
      <vt:lpstr>Data Pre-Processing</vt:lpstr>
      <vt:lpstr>Data Pre-Processing</vt:lpstr>
      <vt:lpstr>Data Exploration</vt:lpstr>
      <vt:lpstr>Data Exploration: Quarterbacks</vt:lpstr>
      <vt:lpstr>Data Exploration: Running Backs</vt:lpstr>
      <vt:lpstr>Data Exploration: Wide Receivers</vt:lpstr>
      <vt:lpstr>Modeling</vt:lpstr>
      <vt:lpstr>Modeling: Variables</vt:lpstr>
      <vt:lpstr>Modeling: Initial Testing</vt:lpstr>
      <vt:lpstr>Modeling: Parameter Tuning</vt:lpstr>
      <vt:lpstr>Modeling: Optimal Model</vt:lpstr>
      <vt:lpstr>Results: Future Hall of Famers</vt:lpstr>
      <vt:lpstr>Conclusion</vt:lpstr>
      <vt:lpstr>Appendix: Variables Used in Modeling</vt:lpstr>
      <vt:lpstr>Appendix: All Variables</vt:lpstr>
      <vt:lpstr>Appendix: Inflation Calculation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NFL Hall of Famers</dc:title>
  <dc:creator>Sam B</dc:creator>
  <cp:lastModifiedBy>Sam B</cp:lastModifiedBy>
  <cp:revision>43</cp:revision>
  <dcterms:created xsi:type="dcterms:W3CDTF">2017-11-21T00:06:36Z</dcterms:created>
  <dcterms:modified xsi:type="dcterms:W3CDTF">2018-01-10T21:29:38Z</dcterms:modified>
</cp:coreProperties>
</file>