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9" r:id="rId10"/>
    <p:sldId id="273" r:id="rId11"/>
    <p:sldId id="264" r:id="rId12"/>
    <p:sldId id="265" r:id="rId13"/>
    <p:sldId id="266" r:id="rId14"/>
    <p:sldId id="267" r:id="rId15"/>
    <p:sldId id="272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4660"/>
  </p:normalViewPr>
  <p:slideViewPr>
    <p:cSldViewPr>
      <p:cViewPr>
        <p:scale>
          <a:sx n="66" d="100"/>
          <a:sy n="66" d="100"/>
        </p:scale>
        <p:origin x="-214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C0A051-46AA-42C3-80D5-3AC8DF9D2EBB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F4E7181-1E41-4F36-909E-9DDCAAB5C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>
    <p:wipe dir="r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071678"/>
            <a:ext cx="6742006" cy="157163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7200" u="sng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WELCOME</a:t>
            </a:r>
            <a:endParaRPr lang="en-US" sz="9600" u="sng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B4B2-FD5F-4150-5A68-CAC624DB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56" y="308429"/>
            <a:ext cx="5551715" cy="580572"/>
          </a:xfrm>
        </p:spPr>
        <p:txBody>
          <a:bodyPr/>
          <a:lstStyle/>
          <a:p>
            <a:r>
              <a:rPr lang="en-GB" b="1" dirty="0" err="1">
                <a:solidFill>
                  <a:schemeClr val="tx1"/>
                </a:solidFill>
              </a:rPr>
              <a:t>Er</a:t>
            </a:r>
            <a:r>
              <a:rPr lang="en-GB" b="1" dirty="0">
                <a:solidFill>
                  <a:schemeClr val="tx1"/>
                </a:solidFill>
              </a:rPr>
              <a:t> diagram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6F8BC-916F-12E3-9743-99FF3C84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889001"/>
            <a:ext cx="7873999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3903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u="sng" dirty="0">
                <a:solidFill>
                  <a:srgbClr val="FF0000"/>
                </a:solidFill>
              </a:rPr>
              <a:t>Hardware Tools: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		</a:t>
            </a:r>
            <a:r>
              <a:rPr lang="en-US" sz="1800" b="1" dirty="0"/>
              <a:t> Processor		</a:t>
            </a:r>
            <a:r>
              <a:rPr lang="en-US" sz="1800" b="1" dirty="0" err="1"/>
              <a:t>intel</a:t>
            </a:r>
            <a:r>
              <a:rPr lang="en-US" sz="1800" b="1" dirty="0"/>
              <a:t> i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b="1" dirty="0"/>
              <a:t> &amp; above</a:t>
            </a:r>
          </a:p>
          <a:p>
            <a:pPr>
              <a:buNone/>
            </a:pPr>
            <a:r>
              <a:rPr lang="en-US" sz="1800" b="1" dirty="0"/>
              <a:t>		 RAM		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b="1" dirty="0"/>
              <a:t>Gb &amp; above</a:t>
            </a:r>
          </a:p>
          <a:p>
            <a:pPr>
              <a:buNone/>
            </a:pPr>
            <a:r>
              <a:rPr lang="en-US" sz="1800" b="1" dirty="0"/>
              <a:t>	 	 Storage		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20</a:t>
            </a:r>
            <a:r>
              <a:rPr lang="en-US" sz="1800" b="1" dirty="0"/>
              <a:t>Gb &amp; above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r>
              <a:rPr lang="en-US" sz="2000" b="1" u="sng" dirty="0">
                <a:solidFill>
                  <a:srgbClr val="FF0000"/>
                </a:solidFill>
              </a:rPr>
              <a:t> Software Tools: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sz="1800" b="1" dirty="0"/>
              <a:t>Operating system	Window 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10</a:t>
            </a:r>
            <a:r>
              <a:rPr lang="en-GB" sz="1800" b="1" dirty="0">
                <a:latin typeface="Arial" pitchFamily="34" charset="0"/>
                <a:cs typeface="Arial" pitchFamily="34" charset="0"/>
              </a:rPr>
              <a:t> or above 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/>
              <a:t>		Front end		HTML, CSS, </a:t>
            </a:r>
            <a:r>
              <a:rPr lang="en-US" sz="1800" b="1" dirty="0" err="1"/>
              <a:t>Javascript</a:t>
            </a:r>
            <a:endParaRPr lang="en-US" sz="1800" b="1" dirty="0"/>
          </a:p>
          <a:p>
            <a:pPr>
              <a:buNone/>
            </a:pPr>
            <a:r>
              <a:rPr lang="en-US" sz="1800" b="1" dirty="0"/>
              <a:t>		Backend 		Python</a:t>
            </a:r>
          </a:p>
          <a:p>
            <a:pPr>
              <a:buNone/>
            </a:pPr>
            <a:r>
              <a:rPr lang="en-US" sz="1800" b="1" dirty="0"/>
              <a:t>		Database		</a:t>
            </a:r>
            <a:r>
              <a:rPr lang="en-US" sz="1800" b="1" dirty="0" err="1"/>
              <a:t>MySQL</a:t>
            </a:r>
            <a:endParaRPr lang="en-US" sz="1800" b="1" dirty="0"/>
          </a:p>
          <a:p>
            <a:pPr>
              <a:buNone/>
            </a:pPr>
            <a:r>
              <a:rPr lang="en-GB" sz="1800" b="1" dirty="0"/>
              <a:t>                Libraries                            PILLOW/PIL, RSA</a:t>
            </a:r>
            <a:endParaRPr lang="en-US" sz="1800" b="1" dirty="0"/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		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client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Name		: </a:t>
            </a:r>
            <a:r>
              <a:rPr lang="en-US" dirty="0" err="1"/>
              <a:t>Siddhi</a:t>
            </a:r>
            <a:r>
              <a:rPr lang="en-US" dirty="0"/>
              <a:t>. </a:t>
            </a:r>
            <a:r>
              <a:rPr lang="en-US" dirty="0" err="1"/>
              <a:t>Kharade</a:t>
            </a:r>
            <a:endParaRPr lang="en-US" dirty="0"/>
          </a:p>
          <a:p>
            <a:pPr>
              <a:buNone/>
            </a:pPr>
            <a:r>
              <a:rPr lang="en-US" dirty="0"/>
              <a:t>		Mobile No	: </a:t>
            </a:r>
            <a:r>
              <a:rPr lang="en-US" dirty="0">
                <a:latin typeface="Arial" pitchFamily="34" charset="0"/>
                <a:cs typeface="Arial" pitchFamily="34" charset="0"/>
              </a:rPr>
              <a:t>8722568366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limitations: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414" y="1981199"/>
            <a:ext cx="7467599" cy="33709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b="1" dirty="0"/>
              <a:t>Limited Data Capacity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	</a:t>
            </a:r>
            <a:r>
              <a:rPr lang="en-US" b="1" dirty="0" err="1"/>
              <a:t>Lossy</a:t>
            </a:r>
            <a:r>
              <a:rPr lang="en-US" b="1" dirty="0"/>
              <a:t> Compression Issues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	</a:t>
            </a:r>
            <a:r>
              <a:rPr lang="en-US" b="1" dirty="0"/>
              <a:t>Security risk without encryption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	</a:t>
            </a:r>
            <a:r>
              <a:rPr lang="en-US" b="1" dirty="0"/>
              <a:t>Performance issues with large files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future enhancement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9856"/>
            <a:ext cx="7788729" cy="339271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Enhanced security with advanced encryption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/>
              <a:t> Cloud based </a:t>
            </a:r>
            <a:r>
              <a:rPr lang="en-US" b="1" dirty="0" err="1"/>
              <a:t>steganography</a:t>
            </a:r>
            <a:endParaRPr lang="en-US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/>
              <a:t>Steganography</a:t>
            </a:r>
            <a:r>
              <a:rPr lang="en-US" b="1" dirty="0"/>
              <a:t> in audios &amp; videos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None/>
            </a:pPr>
            <a:endParaRPr lang="en-US" b="1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35743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Any question??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 you!!</a:t>
            </a: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500174"/>
            <a:ext cx="6172200" cy="1143008"/>
          </a:xfrm>
        </p:spPr>
        <p:txBody>
          <a:bodyPr>
            <a:noAutofit/>
          </a:bodyPr>
          <a:lstStyle/>
          <a:p>
            <a:pPr algn="ctr"/>
            <a:r>
              <a:rPr lang="en-US" sz="4400" u="sng" dirty="0">
                <a:solidFill>
                  <a:schemeClr val="tx1"/>
                </a:solidFill>
              </a:rPr>
              <a:t>INVISIBYTE</a:t>
            </a:r>
            <a:r>
              <a:rPr lang="en-US" sz="5400" u="sng" dirty="0">
                <a:solidFill>
                  <a:schemeClr val="tx1"/>
                </a:solidFill>
              </a:rPr>
              <a:t>:</a:t>
            </a:r>
            <a:br>
              <a:rPr lang="en-US" sz="3200" u="sng" dirty="0"/>
            </a:br>
            <a:endParaRPr lang="en-US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60" y="2714620"/>
            <a:ext cx="6072230" cy="3143272"/>
          </a:xfrm>
        </p:spPr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‘Invisible message, </a:t>
            </a:r>
          </a:p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	Invisible security’</a:t>
            </a:r>
          </a:p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		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Presented by: </a:t>
            </a:r>
            <a:r>
              <a:rPr lang="en-US" sz="1600" i="1" dirty="0" err="1">
                <a:solidFill>
                  <a:schemeClr val="accent3">
                    <a:lumMod val="50000"/>
                  </a:schemeClr>
                </a:solidFill>
              </a:rPr>
              <a:t>Samrudhi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1600" i="1" dirty="0" err="1">
                <a:solidFill>
                  <a:schemeClr val="accent3">
                    <a:lumMod val="50000"/>
                  </a:schemeClr>
                </a:solidFill>
              </a:rPr>
              <a:t>Naik</a:t>
            </a:r>
            <a:endParaRPr lang="en-US" sz="1600" i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		UUCMS: U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KF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0038</a:t>
            </a:r>
            <a:endParaRPr lang="en-US" sz="1400" i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5643602" cy="785818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142984"/>
            <a:ext cx="7424766" cy="533096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System Analysis</a:t>
            </a:r>
          </a:p>
          <a:p>
            <a:r>
              <a:rPr lang="en-US" dirty="0"/>
              <a:t>Input of the Project</a:t>
            </a:r>
          </a:p>
          <a:p>
            <a:r>
              <a:rPr lang="en-US" dirty="0"/>
              <a:t>Output of the Project</a:t>
            </a:r>
          </a:p>
          <a:p>
            <a:r>
              <a:rPr lang="en-US" dirty="0"/>
              <a:t>Logic Process</a:t>
            </a:r>
            <a:endParaRPr lang="en-GB" dirty="0"/>
          </a:p>
          <a:p>
            <a:r>
              <a:rPr lang="en-GB" dirty="0"/>
              <a:t>ER Diagram </a:t>
            </a:r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dirty="0"/>
              <a:t>Client Details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Future Enhancement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428604"/>
            <a:ext cx="6900882" cy="868346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INTRODUCTION: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572429" cy="4796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Invisibyte</a:t>
            </a:r>
            <a:r>
              <a:rPr lang="en-US" sz="2000" dirty="0"/>
              <a:t> is a website  used to hiding information within another medium, such as image or text. In a way that makes the data should be hidden and </a:t>
            </a:r>
            <a:r>
              <a:rPr lang="en-US" sz="2000" dirty="0" err="1"/>
              <a:t>undete</a:t>
            </a:r>
            <a:r>
              <a:rPr lang="en-GB" sz="2000" dirty="0"/>
              <a:t>c</a:t>
            </a:r>
            <a:r>
              <a:rPr lang="en-US" sz="2000" dirty="0"/>
              <a:t>table to an observer. Where secret information is encoded into the Least significant bits of an image’s pixel values.</a:t>
            </a:r>
            <a:r>
              <a:rPr lang="en-GB" sz="2000" dirty="0"/>
              <a:t> It also includes encryption and decryption for enhanced security, making the hidden messages more secure.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5829312" cy="785818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3600" b="1" dirty="0">
                <a:solidFill>
                  <a:schemeClr val="tx1"/>
                </a:solidFill>
              </a:rPr>
              <a:t>objectives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357298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Develop a secure web based platform for hiding and retrieving secret messages in digital media.</a:t>
            </a:r>
          </a:p>
          <a:p>
            <a:r>
              <a:rPr lang="en-US" sz="2000" dirty="0"/>
              <a:t>Implement encryption techniques to enhance data security.</a:t>
            </a:r>
          </a:p>
          <a:p>
            <a:r>
              <a:rPr lang="en-US" sz="2000" dirty="0"/>
              <a:t>Support multiple file formats such as PNG, JPEG for images.</a:t>
            </a:r>
          </a:p>
          <a:p>
            <a:r>
              <a:rPr lang="en-US" sz="2000" dirty="0"/>
              <a:t>Design a user friendly interface for easy encoding and decoding of messages.</a:t>
            </a:r>
          </a:p>
          <a:p>
            <a:r>
              <a:rPr lang="en-US" sz="2000" dirty="0"/>
              <a:t>Implement authentication mechanism to prevent unauthorized access. </a:t>
            </a: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86993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0034" y="2285992"/>
            <a:ext cx="3657600" cy="3886200"/>
          </a:xfrm>
        </p:spPr>
        <p:txBody>
          <a:bodyPr>
            <a:normAutofit/>
          </a:bodyPr>
          <a:lstStyle/>
          <a:p>
            <a:r>
              <a:rPr lang="en-US" sz="1900" dirty="0"/>
              <a:t>Uses basic Least significant bit technique, which is easily detectable.</a:t>
            </a:r>
          </a:p>
          <a:p>
            <a:r>
              <a:rPr lang="en-US" sz="1900" dirty="0"/>
              <a:t>No encryption, making the hidden messages vulnerable to hacking. </a:t>
            </a:r>
          </a:p>
          <a:p>
            <a:r>
              <a:rPr lang="en-US" sz="1900" dirty="0"/>
              <a:t>Manual encoding and decoding process.</a:t>
            </a:r>
          </a:p>
          <a:p>
            <a:r>
              <a:rPr lang="en-US" sz="1900" dirty="0"/>
              <a:t>No user authentication system, allowing unauthorized access.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57686" y="2285992"/>
            <a:ext cx="3657600" cy="3886200"/>
          </a:xfrm>
        </p:spPr>
        <p:txBody>
          <a:bodyPr>
            <a:noAutofit/>
          </a:bodyPr>
          <a:lstStyle/>
          <a:p>
            <a:r>
              <a:rPr lang="en-US" sz="1800" dirty="0"/>
              <a:t>Implements LSB with encryption for higher security.</a:t>
            </a:r>
          </a:p>
          <a:p>
            <a:r>
              <a:rPr lang="en-US" sz="1800" dirty="0"/>
              <a:t>Provides a user friendly GUI/ web interface for easy encoding and decoding.</a:t>
            </a:r>
          </a:p>
          <a:p>
            <a:r>
              <a:rPr lang="en-US" sz="1800" dirty="0"/>
              <a:t>Implements real time hiding and execution for secure communications.</a:t>
            </a:r>
          </a:p>
          <a:p>
            <a:r>
              <a:rPr lang="en-US" sz="1800" dirty="0"/>
              <a:t>User authentication added to prevent unauthorized access.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"/>
          </p:nvPr>
        </p:nvSpPr>
        <p:spPr>
          <a:xfrm>
            <a:off x="500034" y="1428736"/>
            <a:ext cx="3657600" cy="658368"/>
          </a:xfrm>
        </p:spPr>
        <p:txBody>
          <a:bodyPr/>
          <a:lstStyle/>
          <a:p>
            <a:pPr algn="ctr"/>
            <a:r>
              <a:rPr lang="en-US" u="sng" dirty="0"/>
              <a:t>Existing</a:t>
            </a:r>
            <a:r>
              <a:rPr lang="en-US" dirty="0"/>
              <a:t> </a:t>
            </a:r>
            <a:r>
              <a:rPr lang="en-US" u="sng" dirty="0"/>
              <a:t>system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357686" y="1428736"/>
            <a:ext cx="3657600" cy="658368"/>
          </a:xfrm>
        </p:spPr>
        <p:txBody>
          <a:bodyPr/>
          <a:lstStyle/>
          <a:p>
            <a:pPr algn="ctr"/>
            <a:r>
              <a:rPr lang="en-US" u="sng" dirty="0"/>
              <a:t>Proposed</a:t>
            </a:r>
            <a:r>
              <a:rPr lang="en-US" dirty="0"/>
              <a:t> </a:t>
            </a:r>
            <a:r>
              <a:rPr lang="en-US" u="sng" dirty="0"/>
              <a:t>system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input of the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41275" cy="3512088"/>
          </a:xfrm>
        </p:spPr>
        <p:txBody>
          <a:bodyPr>
            <a:normAutofit/>
          </a:bodyPr>
          <a:lstStyle/>
          <a:p>
            <a:r>
              <a:rPr lang="en-GB" sz="1800" b="1" dirty="0"/>
              <a:t>Cover image: </a:t>
            </a:r>
            <a:r>
              <a:rPr lang="en-GB" sz="1800" dirty="0"/>
              <a:t>images</a:t>
            </a:r>
            <a:r>
              <a:rPr lang="en-US" sz="1800" dirty="0"/>
              <a:t> in which the secret message will be hidden.</a:t>
            </a:r>
          </a:p>
          <a:p>
            <a:r>
              <a:rPr lang="en-US" sz="1800" b="1" dirty="0"/>
              <a:t> Secret message: </a:t>
            </a:r>
            <a:r>
              <a:rPr lang="en-US" sz="1800" dirty="0"/>
              <a:t>The message or data that needs to be hidden inside the image.</a:t>
            </a:r>
          </a:p>
          <a:p>
            <a:r>
              <a:rPr lang="en-US" sz="1800" b="1" dirty="0"/>
              <a:t>Encryption key: </a:t>
            </a:r>
            <a:r>
              <a:rPr lang="en-US" sz="1800" dirty="0"/>
              <a:t>Used for encrypting the secret message before embedding into the image.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1800" b="1" dirty="0" err="1"/>
              <a:t>Stego</a:t>
            </a:r>
            <a:r>
              <a:rPr lang="en-US" sz="1800" b="1" dirty="0"/>
              <a:t> Image: </a:t>
            </a:r>
            <a:r>
              <a:rPr lang="en-US" sz="1800" dirty="0"/>
              <a:t>The images that contains the hidden message.</a:t>
            </a:r>
            <a:endParaRPr lang="en-US" sz="1800" b="1" dirty="0"/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467600" cy="703282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b="1" dirty="0">
                <a:solidFill>
                  <a:schemeClr val="tx1"/>
                </a:solidFill>
              </a:rPr>
              <a:t>output of the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992124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dirty="0" err="1"/>
              <a:t>Stego</a:t>
            </a:r>
            <a:r>
              <a:rPr lang="en-US" sz="1800" b="1" dirty="0"/>
              <a:t> Images: </a:t>
            </a:r>
            <a:r>
              <a:rPr lang="en-US" sz="1800" dirty="0"/>
              <a:t>The modified image that contains the secret message inside.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dirty="0"/>
              <a:t>Success message: </a:t>
            </a:r>
            <a:r>
              <a:rPr lang="en-US" sz="1800" dirty="0"/>
              <a:t>These messages helps users understand the status.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b="1" dirty="0"/>
              <a:t>Encryption confirmation: </a:t>
            </a:r>
            <a:r>
              <a:rPr lang="en-US" sz="1800" dirty="0"/>
              <a:t>If the message was encrypted, a success message confirms encryption.</a:t>
            </a:r>
            <a:endParaRPr lang="en-US" sz="2000" b="1" u="sng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n-US" sz="1800" b="1" dirty="0"/>
              <a:t>Extracted secret message: </a:t>
            </a:r>
            <a:r>
              <a:rPr lang="en-US" sz="1800" dirty="0"/>
              <a:t>Display the recovered secret message from the image</a:t>
            </a:r>
            <a:r>
              <a:rPr lang="en-GB" sz="1800" dirty="0"/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04" y="435202"/>
            <a:ext cx="7467600" cy="1292202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	logic process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</a:t>
            </a:r>
            <a:endParaRPr lang="en-US" sz="3600" dirty="0"/>
          </a:p>
        </p:txBody>
      </p: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2930519" y="3500438"/>
            <a:ext cx="1600200" cy="1455738"/>
          </a:xfrm>
          <a:prstGeom prst="ellipse">
            <a:avLst/>
          </a:prstGeom>
          <a:solidFill>
            <a:srgbClr val="4F81B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bg1"/>
                </a:solidFill>
                <a:latin typeface="Aharoni" panose="02010803020104030203" pitchFamily="2" charset="-79"/>
                <a:ea typeface="Alasassy Caps" panose="02000000000000000000" pitchFamily="2" charset="0"/>
                <a:cs typeface="Aharoni" panose="02010803020104030203" pitchFamily="2" charset="-79"/>
              </a:rPr>
              <a:t>INVISIBYTE</a:t>
            </a:r>
            <a:endParaRPr kumimoji="0" lang="en-US" sz="12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haroni" panose="02010803020104030203" pitchFamily="2" charset="-79"/>
              <a:ea typeface="Alasassy Caps" panose="02000000000000000000" pitchFamily="2" charset="0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00100" y="3000372"/>
            <a:ext cx="1417638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Output</a:t>
            </a:r>
            <a:endParaRPr lang="en-GB" sz="700" b="1" dirty="0">
              <a:solidFill>
                <a:srgbClr val="FFFFFF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(Image/text)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3000364" y="1928802"/>
            <a:ext cx="1417638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Algerian" panose="02000000000000000000" pitchFamily="2" charset="0"/>
                <a:cs typeface="Arial" panose="020B0604020202020204" pitchFamily="34" charset="0"/>
              </a:rPr>
              <a:t>User authentication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lgerian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072066" y="2928934"/>
            <a:ext cx="1417638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00" b="1" dirty="0">
              <a:solidFill>
                <a:srgbClr val="FFFFFF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itchFamily="34" charset="0"/>
              </a:rPr>
              <a:t>User uploads image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00100" y="4500570"/>
            <a:ext cx="1417638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7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7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rgbClr val="FFFF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Encryption/Decryption</a:t>
            </a:r>
            <a:r>
              <a:rPr lang="en-GB" sz="700" b="1" dirty="0">
                <a:solidFill>
                  <a:srgbClr val="FFFF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153024" y="4500570"/>
            <a:ext cx="1417638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rgbClr val="FFFFFF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Secret message </a:t>
            </a:r>
            <a:endParaRPr lang="en-US" sz="1200" b="1" dirty="0">
              <a:solidFill>
                <a:srgbClr val="FFFFFF"/>
              </a:solidFill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43240" y="5500702"/>
            <a:ext cx="1417637" cy="974725"/>
          </a:xfrm>
          <a:prstGeom prst="rect">
            <a:avLst/>
          </a:prstGeom>
          <a:solidFill>
            <a:srgbClr val="4F81BD"/>
          </a:solidFill>
          <a:ln w="38100">
            <a:noFill/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 b="1" dirty="0">
                <a:solidFill>
                  <a:srgbClr val="FFFFFF"/>
                </a:solidFill>
                <a:latin typeface="Calibri" pitchFamily="34" charset="0"/>
                <a:cs typeface="Arial" pitchFamily="34" charset="0"/>
              </a:rPr>
              <a:t>Encoding/ Decoding </a:t>
            </a:r>
            <a:endParaRPr kumimoji="0" 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>
            <a:off x="3786182" y="4929198"/>
            <a:ext cx="15875" cy="5873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 flipH="1">
            <a:off x="2428856" y="4766800"/>
            <a:ext cx="735020" cy="24494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/>
          <p:cNvSpPr>
            <a:spLocks noChangeShapeType="1"/>
          </p:cNvSpPr>
          <p:nvPr/>
        </p:nvSpPr>
        <p:spPr bwMode="auto">
          <a:xfrm flipV="1">
            <a:off x="4418001" y="3428999"/>
            <a:ext cx="654065" cy="38619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 flipH="1" flipV="1">
            <a:off x="3664918" y="2903527"/>
            <a:ext cx="45719" cy="59690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-417285" y="154620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9838" algn="l"/>
              </a:tabLst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9838" algn="l"/>
              </a:tabLst>
            </a:pPr>
            <a:r>
              <a: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79838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flipH="1" flipV="1">
            <a:off x="2071670" y="1785926"/>
            <a:ext cx="42862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flipV="1">
            <a:off x="2643174" y="2143115"/>
            <a:ext cx="714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7599" y="1957001"/>
            <a:ext cx="807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Generate 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668ED5-1993-2842-FD34-51195D42BFE4}"/>
              </a:ext>
            </a:extLst>
          </p:cNvPr>
          <p:cNvCxnSpPr>
            <a:cxnSpLocks/>
            <a:stCxn id="2061" idx="5"/>
            <a:endCxn id="2049" idx="1"/>
          </p:cNvCxnSpPr>
          <p:nvPr/>
        </p:nvCxnSpPr>
        <p:spPr>
          <a:xfrm>
            <a:off x="4296375" y="4742988"/>
            <a:ext cx="856649" cy="24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1319E-30DD-8A71-58E9-D7919AC5D6EB}"/>
              </a:ext>
            </a:extLst>
          </p:cNvPr>
          <p:cNvCxnSpPr>
            <a:cxnSpLocks/>
            <a:stCxn id="2061" idx="1"/>
            <a:endCxn id="2052" idx="3"/>
          </p:cNvCxnSpPr>
          <p:nvPr/>
        </p:nvCxnSpPr>
        <p:spPr>
          <a:xfrm flipH="1" flipV="1">
            <a:off x="2417738" y="3487735"/>
            <a:ext cx="747125" cy="225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561</TotalTime>
  <Words>389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WELCOME</vt:lpstr>
      <vt:lpstr>INVISIBYTE: </vt:lpstr>
      <vt:lpstr> contents</vt:lpstr>
      <vt:lpstr> INTRODUCTION:</vt:lpstr>
      <vt:lpstr> objectives</vt:lpstr>
      <vt:lpstr> system analysis</vt:lpstr>
      <vt:lpstr> input of the project</vt:lpstr>
      <vt:lpstr> output of the project</vt:lpstr>
      <vt:lpstr> logic process  </vt:lpstr>
      <vt:lpstr>Er diagram </vt:lpstr>
      <vt:lpstr> tools</vt:lpstr>
      <vt:lpstr> client details</vt:lpstr>
      <vt:lpstr> limitations:</vt:lpstr>
      <vt:lpstr> future enhancement </vt:lpstr>
      <vt:lpstr>Any question??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Prathamesh</dc:creator>
  <cp:lastModifiedBy>naiksami1123@gmail.com</cp:lastModifiedBy>
  <cp:revision>78</cp:revision>
  <dcterms:created xsi:type="dcterms:W3CDTF">2025-03-16T13:58:09Z</dcterms:created>
  <dcterms:modified xsi:type="dcterms:W3CDTF">2025-04-04T02:48:11Z</dcterms:modified>
</cp:coreProperties>
</file>