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6" r:id="rId3"/>
    <p:sldId id="257"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EC04E8-444E-4247-A14A-3BC864DB8FDC}"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719F1-7EE0-4646-921A-61F27687F303}" type="slidenum">
              <a:rPr lang="en-US" smtClean="0"/>
              <a:t>‹#›</a:t>
            </a:fld>
            <a:endParaRPr lang="en-US"/>
          </a:p>
        </p:txBody>
      </p:sp>
    </p:spTree>
    <p:extLst>
      <p:ext uri="{BB962C8B-B14F-4D97-AF65-F5344CB8AC3E}">
        <p14:creationId xmlns:p14="http://schemas.microsoft.com/office/powerpoint/2010/main" val="2586780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C04E8-444E-4247-A14A-3BC864DB8FDC}"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719F1-7EE0-4646-921A-61F27687F303}" type="slidenum">
              <a:rPr lang="en-US" smtClean="0"/>
              <a:t>‹#›</a:t>
            </a:fld>
            <a:endParaRPr lang="en-US"/>
          </a:p>
        </p:txBody>
      </p:sp>
    </p:spTree>
    <p:extLst>
      <p:ext uri="{BB962C8B-B14F-4D97-AF65-F5344CB8AC3E}">
        <p14:creationId xmlns:p14="http://schemas.microsoft.com/office/powerpoint/2010/main" val="3931123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C04E8-444E-4247-A14A-3BC864DB8FDC}"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719F1-7EE0-4646-921A-61F27687F30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82889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C04E8-444E-4247-A14A-3BC864DB8FDC}"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719F1-7EE0-4646-921A-61F27687F303}" type="slidenum">
              <a:rPr lang="en-US" smtClean="0"/>
              <a:t>‹#›</a:t>
            </a:fld>
            <a:endParaRPr lang="en-US"/>
          </a:p>
        </p:txBody>
      </p:sp>
    </p:spTree>
    <p:extLst>
      <p:ext uri="{BB962C8B-B14F-4D97-AF65-F5344CB8AC3E}">
        <p14:creationId xmlns:p14="http://schemas.microsoft.com/office/powerpoint/2010/main" val="2545668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C04E8-444E-4247-A14A-3BC864DB8FDC}"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719F1-7EE0-4646-921A-61F27687F30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36625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C04E8-444E-4247-A14A-3BC864DB8FDC}"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719F1-7EE0-4646-921A-61F27687F303}" type="slidenum">
              <a:rPr lang="en-US" smtClean="0"/>
              <a:t>‹#›</a:t>
            </a:fld>
            <a:endParaRPr lang="en-US"/>
          </a:p>
        </p:txBody>
      </p:sp>
    </p:spTree>
    <p:extLst>
      <p:ext uri="{BB962C8B-B14F-4D97-AF65-F5344CB8AC3E}">
        <p14:creationId xmlns:p14="http://schemas.microsoft.com/office/powerpoint/2010/main" val="643928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C04E8-444E-4247-A14A-3BC864DB8FDC}"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719F1-7EE0-4646-921A-61F27687F303}" type="slidenum">
              <a:rPr lang="en-US" smtClean="0"/>
              <a:t>‹#›</a:t>
            </a:fld>
            <a:endParaRPr lang="en-US"/>
          </a:p>
        </p:txBody>
      </p:sp>
    </p:spTree>
    <p:extLst>
      <p:ext uri="{BB962C8B-B14F-4D97-AF65-F5344CB8AC3E}">
        <p14:creationId xmlns:p14="http://schemas.microsoft.com/office/powerpoint/2010/main" val="3981128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C04E8-444E-4247-A14A-3BC864DB8FDC}"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719F1-7EE0-4646-921A-61F27687F303}" type="slidenum">
              <a:rPr lang="en-US" smtClean="0"/>
              <a:t>‹#›</a:t>
            </a:fld>
            <a:endParaRPr lang="en-US"/>
          </a:p>
        </p:txBody>
      </p:sp>
    </p:spTree>
    <p:extLst>
      <p:ext uri="{BB962C8B-B14F-4D97-AF65-F5344CB8AC3E}">
        <p14:creationId xmlns:p14="http://schemas.microsoft.com/office/powerpoint/2010/main" val="1276255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C04E8-444E-4247-A14A-3BC864DB8FDC}"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719F1-7EE0-4646-921A-61F27687F303}" type="slidenum">
              <a:rPr lang="en-US" smtClean="0"/>
              <a:t>‹#›</a:t>
            </a:fld>
            <a:endParaRPr lang="en-US"/>
          </a:p>
        </p:txBody>
      </p:sp>
    </p:spTree>
    <p:extLst>
      <p:ext uri="{BB962C8B-B14F-4D97-AF65-F5344CB8AC3E}">
        <p14:creationId xmlns:p14="http://schemas.microsoft.com/office/powerpoint/2010/main" val="3126858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C04E8-444E-4247-A14A-3BC864DB8FDC}"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719F1-7EE0-4646-921A-61F27687F303}" type="slidenum">
              <a:rPr lang="en-US" smtClean="0"/>
              <a:t>‹#›</a:t>
            </a:fld>
            <a:endParaRPr lang="en-US"/>
          </a:p>
        </p:txBody>
      </p:sp>
    </p:spTree>
    <p:extLst>
      <p:ext uri="{BB962C8B-B14F-4D97-AF65-F5344CB8AC3E}">
        <p14:creationId xmlns:p14="http://schemas.microsoft.com/office/powerpoint/2010/main" val="3717400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EC04E8-444E-4247-A14A-3BC864DB8FDC}" type="datetimeFigureOut">
              <a:rPr lang="en-US" smtClean="0"/>
              <a:t>7/21/2021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3719F1-7EE0-4646-921A-61F27687F303}" type="slidenum">
              <a:rPr lang="en-US" smtClean="0"/>
              <a:t>‹#›</a:t>
            </a:fld>
            <a:endParaRPr lang="en-US"/>
          </a:p>
        </p:txBody>
      </p:sp>
    </p:spTree>
    <p:extLst>
      <p:ext uri="{BB962C8B-B14F-4D97-AF65-F5344CB8AC3E}">
        <p14:creationId xmlns:p14="http://schemas.microsoft.com/office/powerpoint/2010/main" val="2788874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EC04E8-444E-4247-A14A-3BC864DB8FDC}" type="datetimeFigureOut">
              <a:rPr lang="en-US" smtClean="0"/>
              <a:t>7/21/2021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3719F1-7EE0-4646-921A-61F27687F303}" type="slidenum">
              <a:rPr lang="en-US" smtClean="0"/>
              <a:t>‹#›</a:t>
            </a:fld>
            <a:endParaRPr lang="en-US"/>
          </a:p>
        </p:txBody>
      </p:sp>
    </p:spTree>
    <p:extLst>
      <p:ext uri="{BB962C8B-B14F-4D97-AF65-F5344CB8AC3E}">
        <p14:creationId xmlns:p14="http://schemas.microsoft.com/office/powerpoint/2010/main" val="2000120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EC04E8-444E-4247-A14A-3BC864DB8FDC}" type="datetimeFigureOut">
              <a:rPr lang="en-US" smtClean="0"/>
              <a:t>7/21/2021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3719F1-7EE0-4646-921A-61F27687F303}" type="slidenum">
              <a:rPr lang="en-US" smtClean="0"/>
              <a:t>‹#›</a:t>
            </a:fld>
            <a:endParaRPr lang="en-US"/>
          </a:p>
        </p:txBody>
      </p:sp>
    </p:spTree>
    <p:extLst>
      <p:ext uri="{BB962C8B-B14F-4D97-AF65-F5344CB8AC3E}">
        <p14:creationId xmlns:p14="http://schemas.microsoft.com/office/powerpoint/2010/main" val="2852108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EC04E8-444E-4247-A14A-3BC864DB8FDC}" type="datetimeFigureOut">
              <a:rPr lang="en-US" smtClean="0"/>
              <a:t>7/21/2021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3719F1-7EE0-4646-921A-61F27687F303}" type="slidenum">
              <a:rPr lang="en-US" smtClean="0"/>
              <a:t>‹#›</a:t>
            </a:fld>
            <a:endParaRPr lang="en-US"/>
          </a:p>
        </p:txBody>
      </p:sp>
    </p:spTree>
    <p:extLst>
      <p:ext uri="{BB962C8B-B14F-4D97-AF65-F5344CB8AC3E}">
        <p14:creationId xmlns:p14="http://schemas.microsoft.com/office/powerpoint/2010/main" val="269078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EC04E8-444E-4247-A14A-3BC864DB8FDC}" type="datetimeFigureOut">
              <a:rPr lang="en-US" smtClean="0"/>
              <a:t>7/21/2021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3719F1-7EE0-4646-921A-61F27687F303}" type="slidenum">
              <a:rPr lang="en-US" smtClean="0"/>
              <a:t>‹#›</a:t>
            </a:fld>
            <a:endParaRPr lang="en-US"/>
          </a:p>
        </p:txBody>
      </p:sp>
    </p:spTree>
    <p:extLst>
      <p:ext uri="{BB962C8B-B14F-4D97-AF65-F5344CB8AC3E}">
        <p14:creationId xmlns:p14="http://schemas.microsoft.com/office/powerpoint/2010/main" val="2105456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EC04E8-444E-4247-A14A-3BC864DB8FDC}" type="datetimeFigureOut">
              <a:rPr lang="en-US" smtClean="0"/>
              <a:t>7/21/2021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3719F1-7EE0-4646-921A-61F27687F303}" type="slidenum">
              <a:rPr lang="en-US" smtClean="0"/>
              <a:t>‹#›</a:t>
            </a:fld>
            <a:endParaRPr lang="en-US"/>
          </a:p>
        </p:txBody>
      </p:sp>
    </p:spTree>
    <p:extLst>
      <p:ext uri="{BB962C8B-B14F-4D97-AF65-F5344CB8AC3E}">
        <p14:creationId xmlns:p14="http://schemas.microsoft.com/office/powerpoint/2010/main" val="2981984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EEC04E8-444E-4247-A14A-3BC864DB8FDC}" type="datetimeFigureOut">
              <a:rPr lang="en-US" smtClean="0"/>
              <a:t>7/21/2021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63719F1-7EE0-4646-921A-61F27687F303}" type="slidenum">
              <a:rPr lang="en-US" smtClean="0"/>
              <a:t>‹#›</a:t>
            </a:fld>
            <a:endParaRPr lang="en-US"/>
          </a:p>
        </p:txBody>
      </p:sp>
    </p:spTree>
    <p:extLst>
      <p:ext uri="{BB962C8B-B14F-4D97-AF65-F5344CB8AC3E}">
        <p14:creationId xmlns:p14="http://schemas.microsoft.com/office/powerpoint/2010/main" val="8248009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youtu.be/86Cgu8UUEj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ordvpn.com/blog/evil-twin-attack"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75C88-9DD0-4DED-BD8A-2EE1ECFE484F}"/>
              </a:ext>
            </a:extLst>
          </p:cNvPr>
          <p:cNvSpPr>
            <a:spLocks noGrp="1"/>
          </p:cNvSpPr>
          <p:nvPr>
            <p:ph type="title"/>
          </p:nvPr>
        </p:nvSpPr>
        <p:spPr>
          <a:xfrm>
            <a:off x="492398" y="2980660"/>
            <a:ext cx="8596668" cy="3877340"/>
          </a:xfrm>
        </p:spPr>
        <p:txBody>
          <a:bodyPr>
            <a:normAutofit/>
          </a:bodyPr>
          <a:lstStyle/>
          <a:p>
            <a:pPr marL="0" marR="0">
              <a:lnSpc>
                <a:spcPct val="107000"/>
              </a:lnSpc>
              <a:spcBef>
                <a:spcPts val="0"/>
              </a:spcBef>
              <a:spcAft>
                <a:spcPts val="800"/>
              </a:spcAft>
            </a:pPr>
            <a:r>
              <a:rPr lang="en-US" sz="2800" b="1" dirty="0"/>
              <a:t>                         </a:t>
            </a:r>
            <a:r>
              <a:rPr lang="en-US" sz="2800" b="1" dirty="0">
                <a:effectLst/>
                <a:latin typeface="Calibri" panose="020F0502020204030204" pitchFamily="34" charset="0"/>
                <a:ea typeface="Calibri" panose="020F0502020204030204" pitchFamily="34" charset="0"/>
                <a:cs typeface="Times New Roman" panose="02020603050405020304" pitchFamily="18" charset="0"/>
              </a:rPr>
              <a:t>MITS6100G Attack &amp; Defense</a:t>
            </a:r>
            <a:br>
              <a:rPr lang="en-US" sz="2800" b="1" dirty="0">
                <a:effectLst/>
                <a:latin typeface="Calibri" panose="020F0502020204030204" pitchFamily="34" charset="0"/>
                <a:ea typeface="Calibri" panose="020F0502020204030204" pitchFamily="34" charset="0"/>
                <a:cs typeface="Times New Roman" panose="02020603050405020304" pitchFamily="18" charset="0"/>
              </a:rPr>
            </a:br>
            <a:br>
              <a:rPr lang="en-US" sz="2800" b="1" dirty="0">
                <a:effectLst/>
                <a:latin typeface="Calibri" panose="020F0502020204030204" pitchFamily="34" charset="0"/>
                <a:ea typeface="Calibri" panose="020F0502020204030204" pitchFamily="34" charset="0"/>
                <a:cs typeface="Times New Roman" panose="02020603050405020304" pitchFamily="18" charset="0"/>
              </a:rPr>
            </a:br>
            <a:r>
              <a:rPr lang="en-US" sz="2800" b="1" dirty="0"/>
              <a:t>                                Evil Twin Attack</a:t>
            </a:r>
            <a:br>
              <a:rPr lang="en-US" sz="2800" b="1" dirty="0"/>
            </a:br>
            <a:br>
              <a:rPr lang="en-US" sz="2800" b="1" dirty="0"/>
            </a:b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Project Group - 05:</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Resalat</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Amin - 100795080                      </a:t>
            </a:r>
            <a:r>
              <a:rPr lang="en-US" sz="1800" u="sng" dirty="0">
                <a:solidFill>
                  <a:srgbClr val="000000"/>
                </a:solidFill>
                <a:latin typeface="Calibri" panose="020F0502020204030204" pitchFamily="34" charset="0"/>
                <a:ea typeface="Calibri" panose="020F0502020204030204" pitchFamily="34" charset="0"/>
                <a:cs typeface="Times New Roman" panose="02020603050405020304" pitchFamily="18" charset="0"/>
              </a:rPr>
              <a:t>Submitted to:</a:t>
            </a:r>
            <a:r>
              <a:rPr lang="en-US"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Dr</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Ruba</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Al Omari</a:t>
            </a:r>
            <a:r>
              <a:rPr lang="en-US" sz="1800"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 Rifat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Arefin</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Badhon</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- 100786251</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Samin</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Yasar - 100796755</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2800" b="1" dirty="0"/>
          </a:p>
        </p:txBody>
      </p:sp>
      <p:pic>
        <p:nvPicPr>
          <p:cNvPr id="4" name="Content Placeholder 3">
            <a:extLst>
              <a:ext uri="{FF2B5EF4-FFF2-40B4-BE49-F238E27FC236}">
                <a16:creationId xmlns:a16="http://schemas.microsoft.com/office/drawing/2014/main" id="{CF5A39E9-9B85-4678-A989-EFA6844C068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6082" y="-51371"/>
            <a:ext cx="6349301" cy="2969231"/>
          </a:xfrm>
          <a:prstGeom prst="rect">
            <a:avLst/>
          </a:prstGeom>
          <a:noFill/>
          <a:ln>
            <a:noFill/>
          </a:ln>
        </p:spPr>
      </p:pic>
    </p:spTree>
    <p:extLst>
      <p:ext uri="{BB962C8B-B14F-4D97-AF65-F5344CB8AC3E}">
        <p14:creationId xmlns:p14="http://schemas.microsoft.com/office/powerpoint/2010/main" val="2872113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032A6-4F9A-48FB-B4BA-E3E52EF20638}"/>
              </a:ext>
            </a:extLst>
          </p:cNvPr>
          <p:cNvSpPr>
            <a:spLocks noGrp="1"/>
          </p:cNvSpPr>
          <p:nvPr>
            <p:ph type="title"/>
          </p:nvPr>
        </p:nvSpPr>
        <p:spPr>
          <a:xfrm>
            <a:off x="677334" y="609600"/>
            <a:ext cx="8596668" cy="985935"/>
          </a:xfrm>
        </p:spPr>
        <p:txBody>
          <a:bodyPr anchor="t">
            <a:normAutofit/>
          </a:bodyPr>
          <a:lstStyle/>
          <a:p>
            <a:pPr algn="ctr"/>
            <a:r>
              <a:rPr lang="en-US" sz="3600" b="1" dirty="0"/>
              <a:t>Conclusion</a:t>
            </a:r>
            <a:endParaRPr lang="en-US" dirty="0"/>
          </a:p>
        </p:txBody>
      </p:sp>
      <p:sp>
        <p:nvSpPr>
          <p:cNvPr id="3" name="Content Placeholder 2">
            <a:extLst>
              <a:ext uri="{FF2B5EF4-FFF2-40B4-BE49-F238E27FC236}">
                <a16:creationId xmlns:a16="http://schemas.microsoft.com/office/drawing/2014/main" id="{78EA0F18-318F-4444-9837-84049C7734C8}"/>
              </a:ext>
            </a:extLst>
          </p:cNvPr>
          <p:cNvSpPr>
            <a:spLocks noGrp="1"/>
          </p:cNvSpPr>
          <p:nvPr>
            <p:ph idx="1"/>
          </p:nvPr>
        </p:nvSpPr>
        <p:spPr>
          <a:xfrm>
            <a:off x="904569" y="1755820"/>
            <a:ext cx="8792618" cy="3814556"/>
          </a:xfrm>
        </p:spPr>
        <p:txBody>
          <a:bodyPr>
            <a:normAutofit/>
          </a:bodyPr>
          <a:lstStyle/>
          <a:p>
            <a:pPr>
              <a:lnSpc>
                <a:spcPct val="250000"/>
              </a:lnSpc>
              <a:buFont typeface="Wingdings" panose="05000000000000000000" pitchFamily="2" charset="2"/>
              <a:buChar char="Ø"/>
            </a:pPr>
            <a:r>
              <a:rPr lang="en-US" sz="1600" dirty="0"/>
              <a:t>One of the most common attack is Evil Twin Attack</a:t>
            </a:r>
          </a:p>
          <a:p>
            <a:pPr>
              <a:lnSpc>
                <a:spcPct val="250000"/>
              </a:lnSpc>
              <a:buFont typeface="Wingdings" panose="05000000000000000000" pitchFamily="2" charset="2"/>
              <a:buChar char="Ø"/>
            </a:pPr>
            <a:r>
              <a:rPr lang="en-US" sz="1600" dirty="0"/>
              <a:t>Should avoid public Wi-Fi</a:t>
            </a:r>
          </a:p>
          <a:p>
            <a:pPr>
              <a:lnSpc>
                <a:spcPct val="250000"/>
              </a:lnSpc>
              <a:buFont typeface="Wingdings" panose="05000000000000000000" pitchFamily="2" charset="2"/>
              <a:buChar char="Ø"/>
            </a:pPr>
            <a:r>
              <a:rPr lang="en-US" sz="1600" dirty="0"/>
              <a:t>Without secure connection in browser, user should not enter their information</a:t>
            </a:r>
          </a:p>
          <a:p>
            <a:pPr>
              <a:lnSpc>
                <a:spcPct val="250000"/>
              </a:lnSpc>
              <a:buFont typeface="Wingdings" panose="05000000000000000000" pitchFamily="2" charset="2"/>
              <a:buChar char="Ø"/>
            </a:pPr>
            <a:r>
              <a:rPr lang="en-US" sz="1600" dirty="0"/>
              <a:t>Public awareness is the best way to reduce this attack.</a:t>
            </a:r>
          </a:p>
          <a:p>
            <a:pPr>
              <a:buFont typeface="Wingdings" panose="05000000000000000000" pitchFamily="2" charset="2"/>
              <a:buChar char="Ø"/>
            </a:pPr>
            <a:endParaRPr lang="en-US" sz="1600" dirty="0"/>
          </a:p>
          <a:p>
            <a:pPr>
              <a:buFont typeface="Wingdings" panose="05000000000000000000" pitchFamily="2" charset="2"/>
              <a:buChar char="Ø"/>
            </a:pPr>
            <a:endParaRPr lang="en-SG" sz="1600" dirty="0"/>
          </a:p>
        </p:txBody>
      </p:sp>
    </p:spTree>
    <p:extLst>
      <p:ext uri="{BB962C8B-B14F-4D97-AF65-F5344CB8AC3E}">
        <p14:creationId xmlns:p14="http://schemas.microsoft.com/office/powerpoint/2010/main" val="1290059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43856C-80D6-4E61-9DA5-DFF23B927F42}"/>
              </a:ext>
            </a:extLst>
          </p:cNvPr>
          <p:cNvSpPr>
            <a:spLocks noGrp="1"/>
          </p:cNvSpPr>
          <p:nvPr>
            <p:ph idx="1"/>
          </p:nvPr>
        </p:nvSpPr>
        <p:spPr>
          <a:xfrm>
            <a:off x="0" y="450166"/>
            <a:ext cx="10846191" cy="5739619"/>
          </a:xfrm>
        </p:spPr>
        <p:txBody>
          <a:bodyPr>
            <a:normAutofit/>
          </a:bodyPr>
          <a:lstStyle/>
          <a:p>
            <a:pPr marL="0" indent="0" algn="ctr">
              <a:buNone/>
            </a:pPr>
            <a:endParaRPr lang="en-US" sz="2800" dirty="0">
              <a:solidFill>
                <a:schemeClr val="accent1"/>
              </a:solidFill>
            </a:endParaRPr>
          </a:p>
          <a:p>
            <a:pPr marL="0" indent="0" algn="ctr">
              <a:buNone/>
            </a:pPr>
            <a:endParaRPr lang="en-US" sz="2800" dirty="0">
              <a:solidFill>
                <a:schemeClr val="accent1"/>
              </a:solidFill>
            </a:endParaRPr>
          </a:p>
          <a:p>
            <a:pPr marL="0" indent="0" algn="ctr">
              <a:buNone/>
            </a:pPr>
            <a:endParaRPr lang="en-US" sz="2800" dirty="0">
              <a:solidFill>
                <a:schemeClr val="accent1"/>
              </a:solidFill>
            </a:endParaRPr>
          </a:p>
          <a:p>
            <a:pPr marL="0" indent="0" algn="ctr">
              <a:buNone/>
            </a:pPr>
            <a:endParaRPr lang="en-US" sz="2800" dirty="0">
              <a:solidFill>
                <a:schemeClr val="accent1"/>
              </a:solidFill>
            </a:endParaRPr>
          </a:p>
          <a:p>
            <a:pPr marL="0" indent="0" algn="ctr">
              <a:buNone/>
            </a:pPr>
            <a:endParaRPr lang="en-US" sz="2800" dirty="0">
              <a:solidFill>
                <a:schemeClr val="accent1"/>
              </a:solidFill>
            </a:endParaRPr>
          </a:p>
          <a:p>
            <a:pPr marL="0" indent="0" algn="ctr">
              <a:buNone/>
            </a:pPr>
            <a:r>
              <a:rPr lang="en-US" sz="2400" dirty="0">
                <a:solidFill>
                  <a:schemeClr val="accent1"/>
                </a:solidFill>
              </a:rPr>
              <a:t>Presentation Video YouTube Link: </a:t>
            </a:r>
            <a:r>
              <a:rPr lang="en-US" sz="2400" dirty="0">
                <a:solidFill>
                  <a:schemeClr val="tx1"/>
                </a:solidFill>
                <a:hlinkClick r:id="rId2">
                  <a:extLst>
                    <a:ext uri="{A12FA001-AC4F-418D-AE19-62706E023703}">
                      <ahyp:hlinkClr xmlns:ahyp="http://schemas.microsoft.com/office/drawing/2018/hyperlinkcolor" val="tx"/>
                    </a:ext>
                  </a:extLst>
                </a:hlinkClick>
              </a:rPr>
              <a:t>https://youtu.be/86Cgu8UUEjA</a:t>
            </a:r>
            <a:endParaRPr lang="en-US" sz="2400" dirty="0">
              <a:solidFill>
                <a:schemeClr val="tx1"/>
              </a:solidFill>
            </a:endParaRPr>
          </a:p>
          <a:p>
            <a:pPr marL="0" indent="0" algn="ctr">
              <a:buNone/>
            </a:pPr>
            <a:endParaRPr lang="en-US" sz="2000" dirty="0">
              <a:solidFill>
                <a:schemeClr val="tx1"/>
              </a:solidFill>
            </a:endParaRPr>
          </a:p>
        </p:txBody>
      </p:sp>
    </p:spTree>
    <p:extLst>
      <p:ext uri="{BB962C8B-B14F-4D97-AF65-F5344CB8AC3E}">
        <p14:creationId xmlns:p14="http://schemas.microsoft.com/office/powerpoint/2010/main" val="590818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4B17-0488-4500-8212-6F9386E720A9}"/>
              </a:ext>
            </a:extLst>
          </p:cNvPr>
          <p:cNvSpPr>
            <a:spLocks noGrp="1"/>
          </p:cNvSpPr>
          <p:nvPr>
            <p:ph type="ctrTitle"/>
          </p:nvPr>
        </p:nvSpPr>
        <p:spPr>
          <a:xfrm>
            <a:off x="972810" y="534637"/>
            <a:ext cx="7766936" cy="1646302"/>
          </a:xfrm>
        </p:spPr>
        <p:txBody>
          <a:bodyPr/>
          <a:lstStyle/>
          <a:p>
            <a:pPr algn="l"/>
            <a:r>
              <a:rPr lang="en-US" dirty="0"/>
              <a:t>Introduction</a:t>
            </a:r>
          </a:p>
        </p:txBody>
      </p:sp>
      <p:sp>
        <p:nvSpPr>
          <p:cNvPr id="3" name="Subtitle 2">
            <a:extLst>
              <a:ext uri="{FF2B5EF4-FFF2-40B4-BE49-F238E27FC236}">
                <a16:creationId xmlns:a16="http://schemas.microsoft.com/office/drawing/2014/main" id="{DEEA0EA1-FD60-4C24-9448-0F7E56B0EAF8}"/>
              </a:ext>
            </a:extLst>
          </p:cNvPr>
          <p:cNvSpPr>
            <a:spLocks noGrp="1"/>
          </p:cNvSpPr>
          <p:nvPr>
            <p:ph type="subTitle" idx="1"/>
          </p:nvPr>
        </p:nvSpPr>
        <p:spPr>
          <a:xfrm>
            <a:off x="972809" y="2622725"/>
            <a:ext cx="8386948" cy="3346560"/>
          </a:xfrm>
        </p:spPr>
        <p:txBody>
          <a:bodyPr>
            <a:normAutofit/>
          </a:bodyPr>
          <a:lstStyle/>
          <a:p>
            <a:pPr marL="285750" indent="-285750" algn="l">
              <a:buFont typeface="Wingdings" panose="05000000000000000000" pitchFamily="2" charset="2"/>
              <a:buChar char="q"/>
            </a:pPr>
            <a:r>
              <a:rPr lang="en-US" dirty="0"/>
              <a:t>Evil twin attack is a fake network that appears legitimate but its setup to eavesdrop and steal victim’s credentials</a:t>
            </a:r>
          </a:p>
          <a:p>
            <a:pPr marL="285750" indent="-285750" algn="l">
              <a:buFont typeface="Wingdings" panose="05000000000000000000" pitchFamily="2" charset="2"/>
              <a:buChar char="q"/>
            </a:pPr>
            <a:r>
              <a:rPr lang="en-US" dirty="0"/>
              <a:t>Victims are careless and impatient users</a:t>
            </a:r>
          </a:p>
          <a:p>
            <a:pPr marL="285750" indent="-285750" algn="l">
              <a:buFont typeface="Wingdings" panose="05000000000000000000" pitchFamily="2" charset="2"/>
              <a:buChar char="q"/>
            </a:pPr>
            <a:r>
              <a:rPr lang="en-US" dirty="0"/>
              <a:t>Hotspots of such attacks are the public spaces such as libraries, coffee shop etc. which provides free Wi-Fi</a:t>
            </a:r>
          </a:p>
          <a:p>
            <a:pPr marL="285750" indent="-285750" algn="l">
              <a:buFont typeface="Wingdings" panose="05000000000000000000" pitchFamily="2" charset="2"/>
              <a:buChar char="q"/>
            </a:pPr>
            <a:r>
              <a:rPr lang="en-US" dirty="0"/>
              <a:t>Victims are often lured to phishing sites where they often provide sensitive credentials </a:t>
            </a:r>
          </a:p>
        </p:txBody>
      </p:sp>
    </p:spTree>
    <p:extLst>
      <p:ext uri="{BB962C8B-B14F-4D97-AF65-F5344CB8AC3E}">
        <p14:creationId xmlns:p14="http://schemas.microsoft.com/office/powerpoint/2010/main" val="3071886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97DE3-56F5-4E8F-9079-659851A57CAB}"/>
              </a:ext>
            </a:extLst>
          </p:cNvPr>
          <p:cNvSpPr>
            <a:spLocks noGrp="1"/>
          </p:cNvSpPr>
          <p:nvPr>
            <p:ph type="title"/>
          </p:nvPr>
        </p:nvSpPr>
        <p:spPr>
          <a:xfrm>
            <a:off x="6090445" y="609600"/>
            <a:ext cx="3183556" cy="1320800"/>
          </a:xfrm>
        </p:spPr>
        <p:txBody>
          <a:bodyPr anchor="ctr">
            <a:normAutofit/>
          </a:bodyPr>
          <a:lstStyle/>
          <a:p>
            <a:r>
              <a:rPr lang="en-US" dirty="0"/>
              <a:t>Attack Approach</a:t>
            </a:r>
          </a:p>
        </p:txBody>
      </p:sp>
      <p:sp>
        <p:nvSpPr>
          <p:cNvPr id="3" name="Content Placeholder 2">
            <a:extLst>
              <a:ext uri="{FF2B5EF4-FFF2-40B4-BE49-F238E27FC236}">
                <a16:creationId xmlns:a16="http://schemas.microsoft.com/office/drawing/2014/main" id="{BB4080E2-8153-4CFE-BEC6-E82DA0895BC3}"/>
              </a:ext>
            </a:extLst>
          </p:cNvPr>
          <p:cNvSpPr>
            <a:spLocks noGrp="1"/>
          </p:cNvSpPr>
          <p:nvPr>
            <p:ph idx="1"/>
          </p:nvPr>
        </p:nvSpPr>
        <p:spPr>
          <a:xfrm>
            <a:off x="6094410" y="2160589"/>
            <a:ext cx="3176589" cy="3880773"/>
          </a:xfrm>
        </p:spPr>
        <p:txBody>
          <a:bodyPr>
            <a:normAutofit/>
          </a:bodyPr>
          <a:lstStyle/>
          <a:p>
            <a:pPr>
              <a:lnSpc>
                <a:spcPct val="90000"/>
              </a:lnSpc>
              <a:buFont typeface="Wingdings" panose="05000000000000000000" pitchFamily="2" charset="2"/>
              <a:buChar char="q"/>
            </a:pPr>
            <a:r>
              <a:rPr lang="en-US" sz="1500"/>
              <a:t>In order to pull of an evil twin attack, an adversary needs to follow a few steps:</a:t>
            </a:r>
          </a:p>
          <a:p>
            <a:pPr>
              <a:lnSpc>
                <a:spcPct val="90000"/>
              </a:lnSpc>
              <a:buFont typeface="Wingdings" panose="05000000000000000000" pitchFamily="2" charset="2"/>
              <a:buChar char="Ø"/>
            </a:pPr>
            <a:r>
              <a:rPr lang="en-US" sz="1500"/>
              <a:t>Step 1: setting up a fake access point</a:t>
            </a:r>
          </a:p>
          <a:p>
            <a:pPr lvl="1">
              <a:lnSpc>
                <a:spcPct val="90000"/>
              </a:lnSpc>
              <a:buFont typeface="Wingdings" panose="05000000000000000000" pitchFamily="2" charset="2"/>
              <a:buChar char="v"/>
            </a:pPr>
            <a:r>
              <a:rPr lang="en-US" sz="1500"/>
              <a:t>Attacker choses a popular spot with many network having the same name</a:t>
            </a:r>
          </a:p>
          <a:p>
            <a:pPr lvl="1">
              <a:lnSpc>
                <a:spcPct val="90000"/>
              </a:lnSpc>
              <a:buFont typeface="Wingdings" panose="05000000000000000000" pitchFamily="2" charset="2"/>
              <a:buChar char="v"/>
            </a:pPr>
            <a:r>
              <a:rPr lang="en-US" sz="1500"/>
              <a:t>Hacker notes the SSID</a:t>
            </a:r>
          </a:p>
          <a:p>
            <a:pPr lvl="1">
              <a:lnSpc>
                <a:spcPct val="90000"/>
              </a:lnSpc>
              <a:buFont typeface="Wingdings" panose="05000000000000000000" pitchFamily="2" charset="2"/>
              <a:buChar char="v"/>
            </a:pPr>
            <a:r>
              <a:rPr lang="en-US" sz="1500"/>
              <a:t>Using tools such as tablet, laptop, network card, attacker sets up a fake network</a:t>
            </a:r>
          </a:p>
          <a:p>
            <a:pPr lvl="1">
              <a:lnSpc>
                <a:spcPct val="90000"/>
              </a:lnSpc>
              <a:buFont typeface="Wingdings" panose="05000000000000000000" pitchFamily="2" charset="2"/>
              <a:buChar char="v"/>
            </a:pPr>
            <a:r>
              <a:rPr lang="en-US" sz="1500"/>
              <a:t>Victims cannot distinguish fake malicious network</a:t>
            </a:r>
          </a:p>
          <a:p>
            <a:pPr lvl="1">
              <a:lnSpc>
                <a:spcPct val="90000"/>
              </a:lnSpc>
              <a:buFont typeface="Wingdings" panose="05000000000000000000" pitchFamily="2" charset="2"/>
              <a:buChar char="v"/>
            </a:pPr>
            <a:endParaRPr lang="en-US" sz="1500"/>
          </a:p>
          <a:p>
            <a:pPr lvl="1">
              <a:lnSpc>
                <a:spcPct val="90000"/>
              </a:lnSpc>
              <a:buFont typeface="Wingdings" panose="05000000000000000000" pitchFamily="2" charset="2"/>
              <a:buChar char="v"/>
            </a:pPr>
            <a:endParaRPr lang="en-US" sz="1500"/>
          </a:p>
          <a:p>
            <a:pPr>
              <a:lnSpc>
                <a:spcPct val="90000"/>
              </a:lnSpc>
              <a:buFont typeface="Wingdings" panose="05000000000000000000" pitchFamily="2" charset="2"/>
              <a:buChar char="q"/>
            </a:pPr>
            <a:endParaRPr lang="en-US" sz="1500"/>
          </a:p>
        </p:txBody>
      </p:sp>
      <p:pic>
        <p:nvPicPr>
          <p:cNvPr id="5" name="Picture 4" descr="Graphical user interface, application, Word&#10;&#10;Description automatically generated">
            <a:extLst>
              <a:ext uri="{FF2B5EF4-FFF2-40B4-BE49-F238E27FC236}">
                <a16:creationId xmlns:a16="http://schemas.microsoft.com/office/drawing/2014/main" id="{EE98287E-8F84-4CCF-BA1F-1A9617A92C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814" y="1910613"/>
            <a:ext cx="5290631" cy="3025138"/>
          </a:xfrm>
          <a:prstGeom prst="rect">
            <a:avLst/>
          </a:prstGeom>
        </p:spPr>
      </p:pic>
    </p:spTree>
    <p:extLst>
      <p:ext uri="{BB962C8B-B14F-4D97-AF65-F5344CB8AC3E}">
        <p14:creationId xmlns:p14="http://schemas.microsoft.com/office/powerpoint/2010/main" val="170870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8A68C-245D-4022-B40B-F02620D672E1}"/>
              </a:ext>
            </a:extLst>
          </p:cNvPr>
          <p:cNvSpPr>
            <a:spLocks noGrp="1"/>
          </p:cNvSpPr>
          <p:nvPr>
            <p:ph type="title"/>
          </p:nvPr>
        </p:nvSpPr>
        <p:spPr>
          <a:xfrm>
            <a:off x="6090445" y="609600"/>
            <a:ext cx="3183556" cy="1320800"/>
          </a:xfrm>
        </p:spPr>
        <p:txBody>
          <a:bodyPr anchor="ctr">
            <a:normAutofit/>
          </a:bodyPr>
          <a:lstStyle/>
          <a:p>
            <a:r>
              <a:rPr lang="en-US" sz="3300"/>
              <a:t>Attack Approach Cont.</a:t>
            </a:r>
          </a:p>
        </p:txBody>
      </p:sp>
      <p:sp>
        <p:nvSpPr>
          <p:cNvPr id="3" name="Content Placeholder 2">
            <a:extLst>
              <a:ext uri="{FF2B5EF4-FFF2-40B4-BE49-F238E27FC236}">
                <a16:creationId xmlns:a16="http://schemas.microsoft.com/office/drawing/2014/main" id="{284600DF-7CBB-4630-A757-8D526358DB75}"/>
              </a:ext>
            </a:extLst>
          </p:cNvPr>
          <p:cNvSpPr>
            <a:spLocks noGrp="1"/>
          </p:cNvSpPr>
          <p:nvPr>
            <p:ph idx="1"/>
          </p:nvPr>
        </p:nvSpPr>
        <p:spPr>
          <a:xfrm>
            <a:off x="6094410" y="2160589"/>
            <a:ext cx="3176589" cy="3880773"/>
          </a:xfrm>
        </p:spPr>
        <p:txBody>
          <a:bodyPr>
            <a:normAutofit/>
          </a:bodyPr>
          <a:lstStyle/>
          <a:p>
            <a:r>
              <a:rPr lang="en-US" dirty="0"/>
              <a:t>Step 2: Setting up fake portal</a:t>
            </a:r>
          </a:p>
          <a:p>
            <a:pPr lvl="1">
              <a:buFont typeface="Wingdings" panose="05000000000000000000" pitchFamily="2" charset="2"/>
              <a:buChar char="v"/>
            </a:pPr>
            <a:r>
              <a:rPr lang="en-US">
                <a:effectLst/>
                <a:latin typeface="Calibri" panose="020F0502020204030204" pitchFamily="34" charset="0"/>
                <a:ea typeface="Times New Roman" panose="02020603050405020304" pitchFamily="18" charset="0"/>
                <a:cs typeface="Times New Roman" panose="02020603050405020304" pitchFamily="18" charset="0"/>
              </a:rPr>
              <a:t>public Wi-Fi networks require filling in data to a generic login page, a hacker takes advantage of this and sets up an exact copy of such page</a:t>
            </a:r>
          </a:p>
          <a:p>
            <a:pPr lvl="1">
              <a:buFont typeface="Wingdings" panose="05000000000000000000" pitchFamily="2" charset="2"/>
              <a:buChar char="v"/>
            </a:pPr>
            <a:r>
              <a:rPr lang="en-US">
                <a:latin typeface="Calibri" panose="020F0502020204030204" pitchFamily="34" charset="0"/>
                <a:ea typeface="Times New Roman" panose="02020603050405020304" pitchFamily="18" charset="0"/>
                <a:cs typeface="Times New Roman" panose="02020603050405020304" pitchFamily="18" charset="0"/>
              </a:rPr>
              <a:t>This is done to steal victim's credentials</a:t>
            </a:r>
            <a:endParaRPr lang="en-US">
              <a:effectLst/>
              <a:latin typeface="Calibri" panose="020F0502020204030204" pitchFamily="34" charset="0"/>
              <a:ea typeface="Times New Roman" panose="02020603050405020304" pitchFamily="18" charset="0"/>
              <a:cs typeface="Times New Roman" panose="02020603050405020304" pitchFamily="18" charset="0"/>
            </a:endParaRPr>
          </a:p>
          <a:p>
            <a:pPr lvl="1">
              <a:buFont typeface="Wingdings" panose="05000000000000000000" pitchFamily="2" charset="2"/>
              <a:buChar char="v"/>
            </a:pPr>
            <a:endParaRPr lang="en-US">
              <a:effectLst/>
              <a:latin typeface="Calibri" panose="020F0502020204030204" pitchFamily="34" charset="0"/>
              <a:ea typeface="Times New Roman" panose="02020603050405020304" pitchFamily="18" charset="0"/>
              <a:cs typeface="Times New Roman" panose="02020603050405020304" pitchFamily="18" charset="0"/>
            </a:endParaRPr>
          </a:p>
          <a:p>
            <a:pPr lvl="1">
              <a:buFont typeface="Wingdings" panose="05000000000000000000" pitchFamily="2" charset="2"/>
              <a:buChar char="v"/>
            </a:pPr>
            <a:endParaRPr lang="en-US" dirty="0"/>
          </a:p>
        </p:txBody>
      </p:sp>
      <p:pic>
        <p:nvPicPr>
          <p:cNvPr id="7" name="Picture 6">
            <a:extLst>
              <a:ext uri="{FF2B5EF4-FFF2-40B4-BE49-F238E27FC236}">
                <a16:creationId xmlns:a16="http://schemas.microsoft.com/office/drawing/2014/main" id="{0FD2956A-E2DC-40A5-9F3C-FDB13E596A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814" y="1430541"/>
            <a:ext cx="5062993" cy="3985282"/>
          </a:xfrm>
          <a:prstGeom prst="rect">
            <a:avLst/>
          </a:prstGeom>
        </p:spPr>
      </p:pic>
    </p:spTree>
    <p:extLst>
      <p:ext uri="{BB962C8B-B14F-4D97-AF65-F5344CB8AC3E}">
        <p14:creationId xmlns:p14="http://schemas.microsoft.com/office/powerpoint/2010/main" val="1784501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A98E-6312-4896-BF2E-4BE4D4C6BD86}"/>
              </a:ext>
            </a:extLst>
          </p:cNvPr>
          <p:cNvSpPr>
            <a:spLocks noGrp="1"/>
          </p:cNvSpPr>
          <p:nvPr>
            <p:ph type="title"/>
          </p:nvPr>
        </p:nvSpPr>
        <p:spPr>
          <a:xfrm>
            <a:off x="677334" y="599326"/>
            <a:ext cx="8596668" cy="1320800"/>
          </a:xfrm>
        </p:spPr>
        <p:txBody>
          <a:bodyPr anchor="t">
            <a:normAutofit/>
          </a:bodyPr>
          <a:lstStyle/>
          <a:p>
            <a:pPr algn="ctr"/>
            <a:r>
              <a:rPr lang="en-US" dirty="0"/>
              <a:t>Attack Approach Cont.</a:t>
            </a:r>
          </a:p>
        </p:txBody>
      </p:sp>
      <p:pic>
        <p:nvPicPr>
          <p:cNvPr id="5" name="Picture 4" descr="Graphical user interface, application&#10;&#10;Description automatically generated">
            <a:extLst>
              <a:ext uri="{FF2B5EF4-FFF2-40B4-BE49-F238E27FC236}">
                <a16:creationId xmlns:a16="http://schemas.microsoft.com/office/drawing/2014/main" id="{C9A47BC4-A0E4-434B-AF08-8245372FE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201" y="2159331"/>
            <a:ext cx="1874518" cy="3651842"/>
          </a:xfrm>
          <a:prstGeom prst="rect">
            <a:avLst/>
          </a:prstGeom>
        </p:spPr>
      </p:pic>
      <p:sp>
        <p:nvSpPr>
          <p:cNvPr id="3" name="Content Placeholder 2">
            <a:extLst>
              <a:ext uri="{FF2B5EF4-FFF2-40B4-BE49-F238E27FC236}">
                <a16:creationId xmlns:a16="http://schemas.microsoft.com/office/drawing/2014/main" id="{8F9D016C-07AB-48B8-AAA9-6FA18050C303}"/>
              </a:ext>
            </a:extLst>
          </p:cNvPr>
          <p:cNvSpPr>
            <a:spLocks noGrp="1"/>
          </p:cNvSpPr>
          <p:nvPr>
            <p:ph idx="1"/>
          </p:nvPr>
        </p:nvSpPr>
        <p:spPr>
          <a:xfrm>
            <a:off x="3492080" y="2159331"/>
            <a:ext cx="5207839" cy="3880773"/>
          </a:xfrm>
        </p:spPr>
        <p:txBody>
          <a:bodyPr>
            <a:normAutofit/>
          </a:bodyPr>
          <a:lstStyle/>
          <a:p>
            <a:pPr>
              <a:lnSpc>
                <a:spcPct val="90000"/>
              </a:lnSpc>
            </a:pPr>
            <a:r>
              <a:rPr lang="en-US" sz="1400" dirty="0"/>
              <a:t>Step 3: Making victims to connect to evil twin Wi-Fi</a:t>
            </a:r>
          </a:p>
          <a:p>
            <a:pPr lvl="1">
              <a:lnSpc>
                <a:spcPct val="90000"/>
              </a:lnSpc>
              <a:buFont typeface="Wingdings" panose="05000000000000000000" pitchFamily="2" charset="2"/>
              <a:buChar char="v"/>
            </a:pPr>
            <a:r>
              <a:rPr lang="en-US" sz="1400" dirty="0"/>
              <a:t>Hackers force users to disconnect to legitimate network and connect to evil </a:t>
            </a:r>
          </a:p>
          <a:p>
            <a:pPr marL="457200" lvl="1" indent="0">
              <a:lnSpc>
                <a:spcPct val="90000"/>
              </a:lnSpc>
              <a:buNone/>
            </a:pPr>
            <a:r>
              <a:rPr lang="en-US" sz="1400" dirty="0"/>
              <a:t>Twin network which has stronger signal</a:t>
            </a:r>
          </a:p>
          <a:p>
            <a:pPr lvl="1">
              <a:lnSpc>
                <a:spcPct val="90000"/>
              </a:lnSpc>
              <a:buFont typeface="Wingdings" panose="05000000000000000000" pitchFamily="2" charset="2"/>
              <a:buChar char="v"/>
            </a:pPr>
            <a:r>
              <a:rPr lang="en-US" sz="1400" dirty="0"/>
              <a:t>Hacker does this by taking over legitimate Wi-Fi network and kicking off </a:t>
            </a:r>
          </a:p>
          <a:p>
            <a:pPr marL="457200" lvl="1" indent="0">
              <a:lnSpc>
                <a:spcPct val="90000"/>
              </a:lnSpc>
              <a:buNone/>
            </a:pPr>
            <a:r>
              <a:rPr lang="en-US" sz="1400" dirty="0"/>
              <a:t>User from the network </a:t>
            </a:r>
          </a:p>
          <a:p>
            <a:pPr marL="457200" lvl="1" indent="0">
              <a:lnSpc>
                <a:spcPct val="90000"/>
              </a:lnSpc>
              <a:buNone/>
            </a:pPr>
            <a:endParaRPr lang="en-US" sz="1400" dirty="0"/>
          </a:p>
          <a:p>
            <a:pPr marL="457200" lvl="1" indent="0">
              <a:lnSpc>
                <a:spcPct val="90000"/>
              </a:lnSpc>
              <a:buNone/>
            </a:pPr>
            <a:endParaRPr lang="en-US" sz="1400" dirty="0"/>
          </a:p>
          <a:p>
            <a:pPr marL="0" marR="0" indent="0">
              <a:lnSpc>
                <a:spcPct val="90000"/>
              </a:lnSpc>
              <a:spcBef>
                <a:spcPts val="0"/>
              </a:spcBef>
              <a:spcAft>
                <a:spcPts val="800"/>
              </a:spcAft>
              <a:buNone/>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Source:</a:t>
            </a:r>
          </a:p>
          <a:p>
            <a:pPr marL="0" marR="0" indent="0">
              <a:lnSpc>
                <a:spcPct val="90000"/>
              </a:lnSpc>
              <a:spcBef>
                <a:spcPts val="0"/>
              </a:spcBef>
              <a:spcAft>
                <a:spcPts val="800"/>
              </a:spcAft>
              <a:buNone/>
            </a:pPr>
            <a:r>
              <a:rPr lang="en-US" sz="1400" dirty="0">
                <a:latin typeface="Calibri" panose="020F0502020204030204" pitchFamily="34" charset="0"/>
                <a:ea typeface="Times New Roman" panose="02020603050405020304" pitchFamily="18" charset="0"/>
                <a:cs typeface="Times New Roman" panose="02020603050405020304" pitchFamily="18" charset="0"/>
              </a:rPr>
              <a:t>                                                                       </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400" u="sng" dirty="0">
                <a:effectLst/>
                <a:latin typeface="Calibri" panose="020F0502020204030204" pitchFamily="34" charset="0"/>
                <a:ea typeface="Times New Roman" panose="02020603050405020304" pitchFamily="18" charset="0"/>
                <a:cs typeface="Times New Roman" panose="02020603050405020304" pitchFamily="18" charset="0"/>
                <a:hlinkClick r:id="rId3"/>
              </a:rPr>
              <a:t>https://nordvpn.com/blog/evil-twin-attack</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90000"/>
              </a:lnSpc>
              <a:buNone/>
            </a:pPr>
            <a:br>
              <a:rPr lang="en-US" sz="1400" dirty="0">
                <a:effectLst/>
                <a:latin typeface="Calibri" panose="020F0502020204030204" pitchFamily="34" charset="0"/>
                <a:ea typeface="Times New Roman" panose="02020603050405020304" pitchFamily="18" charset="0"/>
                <a:cs typeface="Times New Roman" panose="02020603050405020304" pitchFamily="18" charset="0"/>
              </a:rPr>
            </a:br>
            <a:r>
              <a:rPr lang="en-US" sz="1400" dirty="0"/>
              <a:t>                                                                                                                                                                                               </a:t>
            </a:r>
          </a:p>
          <a:p>
            <a:pPr marL="457200" lvl="1" indent="0">
              <a:lnSpc>
                <a:spcPct val="90000"/>
              </a:lnSpc>
              <a:buNone/>
            </a:pPr>
            <a:endParaRPr lang="en-US" sz="1400" dirty="0"/>
          </a:p>
        </p:txBody>
      </p:sp>
    </p:spTree>
    <p:extLst>
      <p:ext uri="{BB962C8B-B14F-4D97-AF65-F5344CB8AC3E}">
        <p14:creationId xmlns:p14="http://schemas.microsoft.com/office/powerpoint/2010/main" val="63890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032A6-4F9A-48FB-B4BA-E3E52EF20638}"/>
              </a:ext>
            </a:extLst>
          </p:cNvPr>
          <p:cNvSpPr>
            <a:spLocks noGrp="1"/>
          </p:cNvSpPr>
          <p:nvPr>
            <p:ph type="title"/>
          </p:nvPr>
        </p:nvSpPr>
        <p:spPr>
          <a:xfrm>
            <a:off x="677334" y="609600"/>
            <a:ext cx="8596668" cy="1320800"/>
          </a:xfrm>
        </p:spPr>
        <p:txBody>
          <a:bodyPr anchor="t">
            <a:normAutofit/>
          </a:bodyPr>
          <a:lstStyle/>
          <a:p>
            <a:pPr algn="ctr"/>
            <a:r>
              <a:rPr lang="en-US" dirty="0"/>
              <a:t>Attack Approach Cont.</a:t>
            </a:r>
          </a:p>
        </p:txBody>
      </p:sp>
      <p:pic>
        <p:nvPicPr>
          <p:cNvPr id="5" name="Picture 4" descr="A picture containing text, sky&#10;&#10;Description automatically generated">
            <a:extLst>
              <a:ext uri="{FF2B5EF4-FFF2-40B4-BE49-F238E27FC236}">
                <a16:creationId xmlns:a16="http://schemas.microsoft.com/office/drawing/2014/main" id="{BAD7FEF4-DD60-4AFB-9C65-E96F01AA04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74" y="2159331"/>
            <a:ext cx="5283289" cy="2971849"/>
          </a:xfrm>
          <a:prstGeom prst="rect">
            <a:avLst/>
          </a:prstGeom>
        </p:spPr>
      </p:pic>
      <p:sp>
        <p:nvSpPr>
          <p:cNvPr id="3" name="Content Placeholder 2">
            <a:extLst>
              <a:ext uri="{FF2B5EF4-FFF2-40B4-BE49-F238E27FC236}">
                <a16:creationId xmlns:a16="http://schemas.microsoft.com/office/drawing/2014/main" id="{78EA0F18-318F-4444-9837-84049C7734C8}"/>
              </a:ext>
            </a:extLst>
          </p:cNvPr>
          <p:cNvSpPr>
            <a:spLocks noGrp="1"/>
          </p:cNvSpPr>
          <p:nvPr>
            <p:ph idx="1"/>
          </p:nvPr>
        </p:nvSpPr>
        <p:spPr>
          <a:xfrm>
            <a:off x="6416039" y="2160589"/>
            <a:ext cx="2927185" cy="3346359"/>
          </a:xfrm>
        </p:spPr>
        <p:txBody>
          <a:bodyPr>
            <a:normAutofit/>
          </a:bodyPr>
          <a:lstStyle/>
          <a:p>
            <a:r>
              <a:rPr lang="en-US" sz="1500" dirty="0"/>
              <a:t>Step 4: Stealing sensitive information</a:t>
            </a:r>
          </a:p>
          <a:p>
            <a:pPr lvl="1">
              <a:buFont typeface="Wingdings" panose="05000000000000000000" pitchFamily="2" charset="2"/>
              <a:buChar char="v"/>
            </a:pPr>
            <a:r>
              <a:rPr lang="en-US" sz="1500" dirty="0"/>
              <a:t>Any user connected to the attacker's network fall victim</a:t>
            </a:r>
          </a:p>
          <a:p>
            <a:pPr lvl="1">
              <a:buFont typeface="Wingdings" panose="05000000000000000000" pitchFamily="2" charset="2"/>
              <a:buChar char="v"/>
            </a:pPr>
            <a:r>
              <a:rPr lang="en-US" sz="1500" dirty="0"/>
              <a:t>Hacker can monitor user activity</a:t>
            </a:r>
          </a:p>
          <a:p>
            <a:pPr lvl="1">
              <a:buFont typeface="Wingdings" panose="05000000000000000000" pitchFamily="2" charset="2"/>
              <a:buChar char="v"/>
            </a:pPr>
            <a:r>
              <a:rPr lang="en-US" sz="1500" dirty="0"/>
              <a:t>Attacker can see important credentials from victims and use them later to their benefit</a:t>
            </a:r>
          </a:p>
          <a:p>
            <a:pPr marL="457200" lvl="1" indent="0">
              <a:buNone/>
            </a:pPr>
            <a:endParaRPr lang="en-US" sz="1500" dirty="0"/>
          </a:p>
          <a:p>
            <a:pPr marL="457200" lvl="1" indent="0">
              <a:buNone/>
            </a:pPr>
            <a:endParaRPr lang="en-US" sz="1500" dirty="0"/>
          </a:p>
        </p:txBody>
      </p:sp>
      <p:sp>
        <p:nvSpPr>
          <p:cNvPr id="6" name="TextBox 5">
            <a:extLst>
              <a:ext uri="{FF2B5EF4-FFF2-40B4-BE49-F238E27FC236}">
                <a16:creationId xmlns:a16="http://schemas.microsoft.com/office/drawing/2014/main" id="{20ACA119-68C1-4966-B553-65963FEE87E6}"/>
              </a:ext>
            </a:extLst>
          </p:cNvPr>
          <p:cNvSpPr txBox="1"/>
          <p:nvPr/>
        </p:nvSpPr>
        <p:spPr>
          <a:xfrm flipH="1">
            <a:off x="1083409" y="5506948"/>
            <a:ext cx="5012591" cy="671915"/>
          </a:xfrm>
          <a:prstGeom prst="rect">
            <a:avLst/>
          </a:prstGeom>
          <a:noFill/>
        </p:spPr>
        <p:txBody>
          <a:bodyPr wrap="square" rtlCol="0">
            <a:spAutoFit/>
          </a:bodyPr>
          <a:lstStyle/>
          <a:p>
            <a:pPr marL="0" marR="0">
              <a:lnSpc>
                <a:spcPct val="107000"/>
              </a:lnSpc>
              <a:spcBef>
                <a:spcPts val="0"/>
              </a:spcBef>
              <a:spcAft>
                <a:spcPts val="800"/>
              </a:spcAft>
            </a:pPr>
            <a:r>
              <a:rPr lang="en-US" sz="1800">
                <a:effectLst/>
                <a:latin typeface="Calibri" panose="020F0502020204030204" pitchFamily="34" charset="0"/>
                <a:ea typeface="Times New Roman" panose="02020603050405020304" pitchFamily="18" charset="0"/>
                <a:cs typeface="Times New Roman" panose="02020603050405020304" pitchFamily="18" charset="0"/>
              </a:rPr>
              <a:t>Souce: https://www.smallbizdaily.com/4-common-ways-hackers-steal-your-customers-credit-card-data</a:t>
            </a:r>
          </a:p>
        </p:txBody>
      </p:sp>
    </p:spTree>
    <p:extLst>
      <p:ext uri="{BB962C8B-B14F-4D97-AF65-F5344CB8AC3E}">
        <p14:creationId xmlns:p14="http://schemas.microsoft.com/office/powerpoint/2010/main" val="1364460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032A6-4F9A-48FB-B4BA-E3E52EF20638}"/>
              </a:ext>
            </a:extLst>
          </p:cNvPr>
          <p:cNvSpPr>
            <a:spLocks noGrp="1"/>
          </p:cNvSpPr>
          <p:nvPr>
            <p:ph type="title"/>
          </p:nvPr>
        </p:nvSpPr>
        <p:spPr>
          <a:xfrm>
            <a:off x="677334" y="609600"/>
            <a:ext cx="8596668" cy="1320800"/>
          </a:xfrm>
        </p:spPr>
        <p:txBody>
          <a:bodyPr anchor="t">
            <a:normAutofit/>
          </a:bodyPr>
          <a:lstStyle/>
          <a:p>
            <a:pPr algn="ctr"/>
            <a:r>
              <a:rPr lang="en-US" sz="3600" b="1" dirty="0"/>
              <a:t>Environment Setup</a:t>
            </a:r>
            <a:endParaRPr lang="en-US" dirty="0"/>
          </a:p>
        </p:txBody>
      </p:sp>
      <p:sp>
        <p:nvSpPr>
          <p:cNvPr id="3" name="Content Placeholder 2">
            <a:extLst>
              <a:ext uri="{FF2B5EF4-FFF2-40B4-BE49-F238E27FC236}">
                <a16:creationId xmlns:a16="http://schemas.microsoft.com/office/drawing/2014/main" id="{78EA0F18-318F-4444-9837-84049C7734C8}"/>
              </a:ext>
            </a:extLst>
          </p:cNvPr>
          <p:cNvSpPr>
            <a:spLocks noGrp="1"/>
          </p:cNvSpPr>
          <p:nvPr>
            <p:ph idx="1"/>
          </p:nvPr>
        </p:nvSpPr>
        <p:spPr>
          <a:xfrm>
            <a:off x="904569" y="1755820"/>
            <a:ext cx="8792618" cy="3346359"/>
          </a:xfrm>
        </p:spPr>
        <p:txBody>
          <a:bodyPr>
            <a:normAutofit/>
          </a:bodyPr>
          <a:lstStyle/>
          <a:p>
            <a:pPr marL="514350" indent="-514350">
              <a:buFont typeface="+mj-lt"/>
              <a:buAutoNum type="arabicPeriod"/>
            </a:pPr>
            <a:r>
              <a:rPr lang="en-US" sz="2400" b="1" dirty="0"/>
              <a:t>Equipment:</a:t>
            </a:r>
          </a:p>
          <a:p>
            <a:pPr lvl="1">
              <a:buFont typeface="Wingdings" panose="05000000000000000000" pitchFamily="2" charset="2"/>
              <a:buChar char="Ø"/>
            </a:pPr>
            <a:r>
              <a:rPr lang="en-US" sz="2400" dirty="0"/>
              <a:t>Wireless Adapter</a:t>
            </a:r>
          </a:p>
          <a:p>
            <a:pPr lvl="1">
              <a:buFont typeface="Wingdings" panose="05000000000000000000" pitchFamily="2" charset="2"/>
              <a:buChar char="Ø"/>
            </a:pPr>
            <a:r>
              <a:rPr lang="en-US" sz="2400" dirty="0"/>
              <a:t>Ethernet Connection</a:t>
            </a:r>
          </a:p>
          <a:p>
            <a:pPr marL="514350" indent="-514350">
              <a:buFont typeface="+mj-lt"/>
              <a:buAutoNum type="arabicPeriod"/>
            </a:pPr>
            <a:r>
              <a:rPr lang="en-US" sz="2400" b="1" dirty="0"/>
              <a:t>Software:</a:t>
            </a:r>
          </a:p>
          <a:p>
            <a:pPr lvl="1">
              <a:buFont typeface="Wingdings" panose="05000000000000000000" pitchFamily="2" charset="2"/>
              <a:buChar char="Ø"/>
            </a:pPr>
            <a:r>
              <a:rPr lang="en-US" sz="2400" dirty="0"/>
              <a:t>VMWare or VirtualBox</a:t>
            </a:r>
          </a:p>
          <a:p>
            <a:pPr lvl="1">
              <a:buFont typeface="Wingdings" panose="05000000000000000000" pitchFamily="2" charset="2"/>
              <a:buChar char="Ø"/>
            </a:pPr>
            <a:r>
              <a:rPr lang="en-US" sz="2400" dirty="0"/>
              <a:t>Kali Linux</a:t>
            </a:r>
          </a:p>
          <a:p>
            <a:pPr marL="457200" lvl="1" indent="0">
              <a:buNone/>
            </a:pPr>
            <a:endParaRPr lang="en-US" sz="1500" dirty="0"/>
          </a:p>
          <a:p>
            <a:pPr marL="457200" lvl="1" indent="0">
              <a:buNone/>
            </a:pPr>
            <a:endParaRPr lang="en-US" sz="1500" dirty="0"/>
          </a:p>
        </p:txBody>
      </p:sp>
    </p:spTree>
    <p:extLst>
      <p:ext uri="{BB962C8B-B14F-4D97-AF65-F5344CB8AC3E}">
        <p14:creationId xmlns:p14="http://schemas.microsoft.com/office/powerpoint/2010/main" val="1893663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032A6-4F9A-48FB-B4BA-E3E52EF20638}"/>
              </a:ext>
            </a:extLst>
          </p:cNvPr>
          <p:cNvSpPr>
            <a:spLocks noGrp="1"/>
          </p:cNvSpPr>
          <p:nvPr>
            <p:ph type="title"/>
          </p:nvPr>
        </p:nvSpPr>
        <p:spPr>
          <a:xfrm>
            <a:off x="677334" y="609600"/>
            <a:ext cx="8596668" cy="985935"/>
          </a:xfrm>
        </p:spPr>
        <p:txBody>
          <a:bodyPr anchor="t">
            <a:normAutofit/>
          </a:bodyPr>
          <a:lstStyle/>
          <a:p>
            <a:pPr algn="ctr"/>
            <a:r>
              <a:rPr lang="en-US" sz="3600" b="1" dirty="0"/>
              <a:t>Defensive Mechanisms Cont.</a:t>
            </a:r>
            <a:endParaRPr lang="en-US" dirty="0"/>
          </a:p>
        </p:txBody>
      </p:sp>
      <p:sp>
        <p:nvSpPr>
          <p:cNvPr id="3" name="Content Placeholder 2">
            <a:extLst>
              <a:ext uri="{FF2B5EF4-FFF2-40B4-BE49-F238E27FC236}">
                <a16:creationId xmlns:a16="http://schemas.microsoft.com/office/drawing/2014/main" id="{78EA0F18-318F-4444-9837-84049C7734C8}"/>
              </a:ext>
            </a:extLst>
          </p:cNvPr>
          <p:cNvSpPr>
            <a:spLocks noGrp="1"/>
          </p:cNvSpPr>
          <p:nvPr>
            <p:ph idx="1"/>
          </p:nvPr>
        </p:nvSpPr>
        <p:spPr>
          <a:xfrm>
            <a:off x="904569" y="1755820"/>
            <a:ext cx="8792618" cy="3814556"/>
          </a:xfrm>
        </p:spPr>
        <p:txBody>
          <a:bodyPr>
            <a:normAutofit/>
          </a:bodyPr>
          <a:lstStyle/>
          <a:p>
            <a:pPr>
              <a:buFont typeface="Wingdings" panose="05000000000000000000" pitchFamily="2" charset="2"/>
              <a:buChar char="Ø"/>
            </a:pPr>
            <a:r>
              <a:rPr lang="en-US" sz="1500" b="1" dirty="0"/>
              <a:t>Use VPN before connecting with public Wi-Fi : </a:t>
            </a:r>
          </a:p>
          <a:p>
            <a:pPr lvl="1">
              <a:buFont typeface="Wingdings" panose="05000000000000000000" pitchFamily="2" charset="2"/>
              <a:buChar char="v"/>
            </a:pPr>
            <a:r>
              <a:rPr lang="en-US" dirty="0">
                <a:effectLst/>
                <a:latin typeface="Calibri" panose="020F0502020204030204" pitchFamily="34" charset="0"/>
                <a:ea typeface="Calibri" panose="020F0502020204030204" pitchFamily="34" charset="0"/>
                <a:cs typeface="Times New Roman" panose="02020603050405020304" pitchFamily="18" charset="0"/>
              </a:rPr>
              <a:t>using a virtual private network encrypts data when it moves between a device and the network, leaving hacker unable to interpret data even if they can access it.</a:t>
            </a:r>
            <a:endParaRPr lang="en-SG"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sz="1500" b="1" dirty="0"/>
          </a:p>
          <a:p>
            <a:pPr>
              <a:buFont typeface="Wingdings" panose="05000000000000000000" pitchFamily="2" charset="2"/>
              <a:buChar char="Ø"/>
            </a:pPr>
            <a:r>
              <a:rPr lang="en-US" sz="1500" b="1" dirty="0"/>
              <a:t>Never turn auto saves and do it manually:</a:t>
            </a:r>
          </a:p>
          <a:p>
            <a:pPr lvl="1">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often a device would auto connect to a network that has been used previously as credential to the network has been saved, being mindful about such case may help avoid malicious network.</a:t>
            </a:r>
            <a:endParaRPr lang="en-US" sz="1300" b="1" dirty="0"/>
          </a:p>
          <a:p>
            <a:pPr>
              <a:buFont typeface="Wingdings" panose="05000000000000000000" pitchFamily="2" charset="2"/>
              <a:buChar char="Ø"/>
            </a:pPr>
            <a:r>
              <a:rPr lang="en-SG" sz="1500" b="1" dirty="0"/>
              <a:t>Two factor Authentication :</a:t>
            </a:r>
          </a:p>
          <a:p>
            <a:pPr lvl="1">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Even if hacker gets the sensitive login details, they will not be able to log into the accounts.</a:t>
            </a:r>
            <a:endParaRPr lang="en-SG" sz="1800" dirty="0">
              <a:effectLst/>
              <a:latin typeface="Calibri" panose="020F0502020204030204" pitchFamily="34" charset="0"/>
              <a:ea typeface="Calibri" panose="020F0502020204030204" pitchFamily="34" charset="0"/>
              <a:cs typeface="Times New Roman" panose="02020603050405020304" pitchFamily="18" charset="0"/>
            </a:endParaRPr>
          </a:p>
          <a:p>
            <a:pPr lvl="1">
              <a:buFont typeface="Wingdings" panose="05000000000000000000" pitchFamily="2" charset="2"/>
              <a:buChar char="Ø"/>
            </a:pPr>
            <a:endParaRPr lang="en-SG" sz="1300" b="1" dirty="0"/>
          </a:p>
          <a:p>
            <a:pPr>
              <a:buFont typeface="Wingdings" panose="05000000000000000000" pitchFamily="2" charset="2"/>
              <a:buChar char="Ø"/>
            </a:pPr>
            <a:endParaRPr lang="en-SG" sz="1500" b="1" dirty="0"/>
          </a:p>
          <a:p>
            <a:pPr>
              <a:buFont typeface="Wingdings" panose="05000000000000000000" pitchFamily="2" charset="2"/>
              <a:buChar char="Ø"/>
            </a:pPr>
            <a:endParaRPr lang="en-SG" sz="1500" b="1" dirty="0"/>
          </a:p>
          <a:p>
            <a:pPr marL="457200" lvl="1" indent="0">
              <a:buNone/>
            </a:pPr>
            <a:endParaRPr lang="en-US" sz="1500" dirty="0"/>
          </a:p>
          <a:p>
            <a:pPr marL="457200" lvl="1" indent="0">
              <a:buNone/>
            </a:pPr>
            <a:endParaRPr lang="en-US" sz="1500" dirty="0"/>
          </a:p>
        </p:txBody>
      </p:sp>
    </p:spTree>
    <p:extLst>
      <p:ext uri="{BB962C8B-B14F-4D97-AF65-F5344CB8AC3E}">
        <p14:creationId xmlns:p14="http://schemas.microsoft.com/office/powerpoint/2010/main" val="4072641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032A6-4F9A-48FB-B4BA-E3E52EF20638}"/>
              </a:ext>
            </a:extLst>
          </p:cNvPr>
          <p:cNvSpPr>
            <a:spLocks noGrp="1"/>
          </p:cNvSpPr>
          <p:nvPr>
            <p:ph type="title"/>
          </p:nvPr>
        </p:nvSpPr>
        <p:spPr>
          <a:xfrm>
            <a:off x="677334" y="609600"/>
            <a:ext cx="8596668" cy="985935"/>
          </a:xfrm>
        </p:spPr>
        <p:txBody>
          <a:bodyPr anchor="t">
            <a:normAutofit/>
          </a:bodyPr>
          <a:lstStyle/>
          <a:p>
            <a:pPr algn="ctr"/>
            <a:r>
              <a:rPr lang="en-US" sz="3600" b="1" dirty="0"/>
              <a:t>Defensive Mechanisms</a:t>
            </a:r>
            <a:endParaRPr lang="en-US" dirty="0"/>
          </a:p>
        </p:txBody>
      </p:sp>
      <p:sp>
        <p:nvSpPr>
          <p:cNvPr id="3" name="Content Placeholder 2">
            <a:extLst>
              <a:ext uri="{FF2B5EF4-FFF2-40B4-BE49-F238E27FC236}">
                <a16:creationId xmlns:a16="http://schemas.microsoft.com/office/drawing/2014/main" id="{78EA0F18-318F-4444-9837-84049C7734C8}"/>
              </a:ext>
            </a:extLst>
          </p:cNvPr>
          <p:cNvSpPr>
            <a:spLocks noGrp="1"/>
          </p:cNvSpPr>
          <p:nvPr>
            <p:ph idx="1"/>
          </p:nvPr>
        </p:nvSpPr>
        <p:spPr>
          <a:xfrm>
            <a:off x="904569" y="1755820"/>
            <a:ext cx="8792618" cy="3814556"/>
          </a:xfrm>
        </p:spPr>
        <p:txBody>
          <a:bodyPr>
            <a:normAutofit/>
          </a:bodyPr>
          <a:lstStyle/>
          <a:p>
            <a:pPr>
              <a:buFont typeface="Wingdings" panose="05000000000000000000" pitchFamily="2" charset="2"/>
              <a:buChar char="Ø"/>
            </a:pPr>
            <a:r>
              <a:rPr lang="en-SG" sz="1500" b="1" dirty="0"/>
              <a:t>Self precaution:</a:t>
            </a:r>
          </a:p>
          <a:p>
            <a:pPr lvl="1">
              <a:buFont typeface="Wingdings" panose="05000000000000000000" pitchFamily="2" charset="2"/>
              <a:buChar char="v"/>
            </a:pPr>
            <a:r>
              <a:rPr lang="en-US" dirty="0">
                <a:effectLst/>
                <a:latin typeface="Calibri" panose="020F0502020204030204" pitchFamily="34" charset="0"/>
                <a:ea typeface="Calibri" panose="020F0502020204030204" pitchFamily="34" charset="0"/>
                <a:cs typeface="Times New Roman" panose="02020603050405020304" pitchFamily="18" charset="0"/>
              </a:rPr>
              <a:t>try avoiding the use of sensitive websites such as banking websites while on public network. Watching out for what type of network you are being connected to may safeguard you to some extent. If you see two networks with similar SSID be on high alert as one of them might be a malicious network.</a:t>
            </a:r>
            <a:endParaRPr lang="en-SG" sz="1300" b="1" dirty="0"/>
          </a:p>
          <a:p>
            <a:pPr marL="457200" lvl="1" indent="0">
              <a:buNone/>
            </a:pPr>
            <a:endParaRPr lang="en-US" sz="1500" dirty="0"/>
          </a:p>
        </p:txBody>
      </p:sp>
    </p:spTree>
    <p:extLst>
      <p:ext uri="{BB962C8B-B14F-4D97-AF65-F5344CB8AC3E}">
        <p14:creationId xmlns:p14="http://schemas.microsoft.com/office/powerpoint/2010/main" val="30729000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1564</TotalTime>
  <Words>572</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Trebuchet MS</vt:lpstr>
      <vt:lpstr>Wingdings</vt:lpstr>
      <vt:lpstr>Wingdings 3</vt:lpstr>
      <vt:lpstr>Facet</vt:lpstr>
      <vt:lpstr>                         MITS6100G Attack &amp; Defense                                  Evil Twin Attack  Project Group - 05: 1. Resalat Amin - 100795080                      Submitted to:  Dr. Ruba Al Omari                       2. Rifat Arefin Badhon - 100786251 3. Samin Yasar - 100796755  </vt:lpstr>
      <vt:lpstr>Introduction</vt:lpstr>
      <vt:lpstr>Attack Approach</vt:lpstr>
      <vt:lpstr>Attack Approach Cont.</vt:lpstr>
      <vt:lpstr>Attack Approach Cont.</vt:lpstr>
      <vt:lpstr>Attack Approach Cont.</vt:lpstr>
      <vt:lpstr>Environment Setup</vt:lpstr>
      <vt:lpstr>Defensive Mechanisms Cont.</vt:lpstr>
      <vt:lpstr>Defensive Mechanisms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Rifat Badhon</dc:creator>
  <cp:lastModifiedBy>Samin Yasar</cp:lastModifiedBy>
  <cp:revision>33</cp:revision>
  <dcterms:created xsi:type="dcterms:W3CDTF">2021-07-06T08:03:38Z</dcterms:created>
  <dcterms:modified xsi:type="dcterms:W3CDTF">2021-07-20T19:00:12Z</dcterms:modified>
</cp:coreProperties>
</file>