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7" r:id="rId3"/>
    <p:sldId id="264" r:id="rId4"/>
    <p:sldId id="268" r:id="rId5"/>
    <p:sldId id="267" r:id="rId6"/>
    <p:sldId id="263" r:id="rId7"/>
    <p:sldId id="261" r:id="rId8"/>
    <p:sldId id="262" r:id="rId9"/>
    <p:sldId id="269" r:id="rId10"/>
    <p:sldId id="260" r:id="rId11"/>
    <p:sldId id="270" r:id="rId12"/>
    <p:sldId id="271" r:id="rId13"/>
    <p:sldId id="258"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8D20F0-E8AB-4D96-A5BE-64A88A627D6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A316736-1F20-490C-8792-38D2DB14AF2E}">
      <dgm:prSet/>
      <dgm:spPr/>
      <dgm:t>
        <a:bodyPr/>
        <a:lstStyle/>
        <a:p>
          <a:r>
            <a:rPr lang="en-US"/>
            <a:t>Application Layer: </a:t>
          </a:r>
        </a:p>
      </dgm:t>
    </dgm:pt>
    <dgm:pt modelId="{9719C649-E7A7-4815-A7AC-3AE7141AEC95}" type="parTrans" cxnId="{C30753A2-BA09-41F8-9D51-E3B44F129F8D}">
      <dgm:prSet/>
      <dgm:spPr/>
      <dgm:t>
        <a:bodyPr/>
        <a:lstStyle/>
        <a:p>
          <a:endParaRPr lang="en-US"/>
        </a:p>
      </dgm:t>
    </dgm:pt>
    <dgm:pt modelId="{A1C39CF0-0332-42CE-9156-08D01A718820}" type="sibTrans" cxnId="{C30753A2-BA09-41F8-9D51-E3B44F129F8D}">
      <dgm:prSet/>
      <dgm:spPr/>
      <dgm:t>
        <a:bodyPr/>
        <a:lstStyle/>
        <a:p>
          <a:endParaRPr lang="en-US"/>
        </a:p>
      </dgm:t>
    </dgm:pt>
    <dgm:pt modelId="{965E855C-76AA-4C98-BE1C-F609DD8ABA3F}">
      <dgm:prSet/>
      <dgm:spPr/>
      <dgm:t>
        <a:bodyPr/>
        <a:lstStyle/>
        <a:p>
          <a:r>
            <a:rPr lang="en-US"/>
            <a:t>This is the topmost layer in the SDN.</a:t>
          </a:r>
        </a:p>
      </dgm:t>
    </dgm:pt>
    <dgm:pt modelId="{0769C698-E1A2-485C-988F-0CC6C18D8DF4}" type="parTrans" cxnId="{C8E20F68-8F0E-4600-8928-0B1BF65D13DC}">
      <dgm:prSet/>
      <dgm:spPr/>
      <dgm:t>
        <a:bodyPr/>
        <a:lstStyle/>
        <a:p>
          <a:endParaRPr lang="en-US"/>
        </a:p>
      </dgm:t>
    </dgm:pt>
    <dgm:pt modelId="{29B928E0-3DCE-4970-85BC-91FFC6BBF7AD}" type="sibTrans" cxnId="{C8E20F68-8F0E-4600-8928-0B1BF65D13DC}">
      <dgm:prSet/>
      <dgm:spPr/>
      <dgm:t>
        <a:bodyPr/>
        <a:lstStyle/>
        <a:p>
          <a:endParaRPr lang="en-US"/>
        </a:p>
      </dgm:t>
    </dgm:pt>
    <dgm:pt modelId="{18495DBE-9B1B-4518-B14A-E778C51C1050}">
      <dgm:prSet/>
      <dgm:spPr/>
      <dgm:t>
        <a:bodyPr/>
        <a:lstStyle/>
        <a:p>
          <a:r>
            <a:rPr lang="en-US"/>
            <a:t>In this layer the applications are developed to monitor, control, and create apps related to network functionalities.</a:t>
          </a:r>
        </a:p>
      </dgm:t>
    </dgm:pt>
    <dgm:pt modelId="{9F096E5C-A36F-4DB9-9D30-38EA21C4F6C1}" type="parTrans" cxnId="{0A611326-7194-4232-9837-7B059C8236C0}">
      <dgm:prSet/>
      <dgm:spPr/>
      <dgm:t>
        <a:bodyPr/>
        <a:lstStyle/>
        <a:p>
          <a:endParaRPr lang="en-US"/>
        </a:p>
      </dgm:t>
    </dgm:pt>
    <dgm:pt modelId="{2DB05AE8-E22D-4ABB-919A-331C7321B2CA}" type="sibTrans" cxnId="{0A611326-7194-4232-9837-7B059C8236C0}">
      <dgm:prSet/>
      <dgm:spPr/>
      <dgm:t>
        <a:bodyPr/>
        <a:lstStyle/>
        <a:p>
          <a:endParaRPr lang="en-US"/>
        </a:p>
      </dgm:t>
    </dgm:pt>
    <dgm:pt modelId="{9E565E14-6689-49FF-956E-924F44EAC9FF}">
      <dgm:prSet/>
      <dgm:spPr/>
      <dgm:t>
        <a:bodyPr/>
        <a:lstStyle/>
        <a:p>
          <a:r>
            <a:rPr lang="en-US"/>
            <a:t>Control Layer:</a:t>
          </a:r>
        </a:p>
      </dgm:t>
    </dgm:pt>
    <dgm:pt modelId="{1E52FD62-681A-46F3-9725-63AFAE1E6310}" type="parTrans" cxnId="{B7FC7E6E-450B-42D0-83E5-DC528E6FD7FB}">
      <dgm:prSet/>
      <dgm:spPr/>
      <dgm:t>
        <a:bodyPr/>
        <a:lstStyle/>
        <a:p>
          <a:endParaRPr lang="en-US"/>
        </a:p>
      </dgm:t>
    </dgm:pt>
    <dgm:pt modelId="{57ACEBA4-F3C2-4441-9D9B-2D42431DBBE9}" type="sibTrans" cxnId="{B7FC7E6E-450B-42D0-83E5-DC528E6FD7FB}">
      <dgm:prSet/>
      <dgm:spPr/>
      <dgm:t>
        <a:bodyPr/>
        <a:lstStyle/>
        <a:p>
          <a:endParaRPr lang="en-US"/>
        </a:p>
      </dgm:t>
    </dgm:pt>
    <dgm:pt modelId="{467B13CA-05A9-4A17-8A18-0270C9AE0E72}">
      <dgm:prSet/>
      <dgm:spPr/>
      <dgm:t>
        <a:bodyPr/>
        <a:lstStyle/>
        <a:p>
          <a:r>
            <a:rPr lang="en-US" dirty="0"/>
            <a:t>This is the layer in which </a:t>
          </a:r>
          <a:r>
            <a:rPr lang="en-US" b="0" i="0" baseline="0" dirty="0"/>
            <a:t>responsible for controlling the entire network, giving visibility of the network, and tracking the network resources to those who manage it.</a:t>
          </a:r>
          <a:endParaRPr lang="en-US" dirty="0"/>
        </a:p>
      </dgm:t>
    </dgm:pt>
    <dgm:pt modelId="{508AF858-9355-46A3-A9CB-21628B58EE1C}" type="parTrans" cxnId="{CB91639A-75B2-483B-843E-A22ABC7C95F6}">
      <dgm:prSet/>
      <dgm:spPr/>
      <dgm:t>
        <a:bodyPr/>
        <a:lstStyle/>
        <a:p>
          <a:endParaRPr lang="en-US"/>
        </a:p>
      </dgm:t>
    </dgm:pt>
    <dgm:pt modelId="{C955718B-EF4D-4240-A941-A5D0DC27A190}" type="sibTrans" cxnId="{CB91639A-75B2-483B-843E-A22ABC7C95F6}">
      <dgm:prSet/>
      <dgm:spPr/>
      <dgm:t>
        <a:bodyPr/>
        <a:lstStyle/>
        <a:p>
          <a:endParaRPr lang="en-US"/>
        </a:p>
      </dgm:t>
    </dgm:pt>
    <dgm:pt modelId="{1167FECD-7FE2-4525-920F-BC95AAE20C14}">
      <dgm:prSet/>
      <dgm:spPr/>
      <dgm:t>
        <a:bodyPr/>
        <a:lstStyle/>
        <a:p>
          <a:r>
            <a:rPr lang="en-US" dirty="0"/>
            <a:t>Determines how and where packets are forwarded in the below layer.</a:t>
          </a:r>
        </a:p>
      </dgm:t>
    </dgm:pt>
    <dgm:pt modelId="{8BEA4A98-8697-4697-A6DF-381102E05701}" type="parTrans" cxnId="{3850E22B-A0E2-44DF-8319-713F646C49DF}">
      <dgm:prSet/>
      <dgm:spPr/>
      <dgm:t>
        <a:bodyPr/>
        <a:lstStyle/>
        <a:p>
          <a:endParaRPr lang="en-US"/>
        </a:p>
      </dgm:t>
    </dgm:pt>
    <dgm:pt modelId="{335AE27C-B365-4527-93F9-DF0EB3F083D0}" type="sibTrans" cxnId="{3850E22B-A0E2-44DF-8319-713F646C49DF}">
      <dgm:prSet/>
      <dgm:spPr/>
      <dgm:t>
        <a:bodyPr/>
        <a:lstStyle/>
        <a:p>
          <a:endParaRPr lang="en-US"/>
        </a:p>
      </dgm:t>
    </dgm:pt>
    <dgm:pt modelId="{CC848712-7C41-4A12-AD04-DF5413C33F0F}">
      <dgm:prSet/>
      <dgm:spPr/>
      <dgm:t>
        <a:bodyPr/>
        <a:lstStyle/>
        <a:p>
          <a:r>
            <a:rPr lang="en-US"/>
            <a:t>Forwarding Layer: </a:t>
          </a:r>
        </a:p>
      </dgm:t>
    </dgm:pt>
    <dgm:pt modelId="{2F2702FC-EE86-459F-B510-308C7D857BAD}" type="parTrans" cxnId="{95A0CC97-5FEB-4E82-9767-22C20D7FFC35}">
      <dgm:prSet/>
      <dgm:spPr/>
      <dgm:t>
        <a:bodyPr/>
        <a:lstStyle/>
        <a:p>
          <a:endParaRPr lang="en-US"/>
        </a:p>
      </dgm:t>
    </dgm:pt>
    <dgm:pt modelId="{5DAED337-1BDC-42F9-A867-A215CFE3BADD}" type="sibTrans" cxnId="{95A0CC97-5FEB-4E82-9767-22C20D7FFC35}">
      <dgm:prSet/>
      <dgm:spPr/>
      <dgm:t>
        <a:bodyPr/>
        <a:lstStyle/>
        <a:p>
          <a:endParaRPr lang="en-US"/>
        </a:p>
      </dgm:t>
    </dgm:pt>
    <dgm:pt modelId="{459768FE-0D12-49B9-B0B2-26A52BC38609}">
      <dgm:prSet/>
      <dgm:spPr/>
      <dgm:t>
        <a:bodyPr/>
        <a:lstStyle/>
        <a:p>
          <a:r>
            <a:rPr lang="en-US" dirty="0"/>
            <a:t>This layer is used forward packets to other devices that is present in its data plane and if not present, it sends a query to the control layer to update its data plane and forwards it to the desired destination.</a:t>
          </a:r>
        </a:p>
      </dgm:t>
    </dgm:pt>
    <dgm:pt modelId="{CCC3EA38-321B-4B18-B441-0C43B7E2DCF5}" type="parTrans" cxnId="{9535296B-FB83-4427-BAB7-2A3903B0600B}">
      <dgm:prSet/>
      <dgm:spPr/>
      <dgm:t>
        <a:bodyPr/>
        <a:lstStyle/>
        <a:p>
          <a:endParaRPr lang="en-US"/>
        </a:p>
      </dgm:t>
    </dgm:pt>
    <dgm:pt modelId="{3AD1549C-6890-4F82-8045-CF5956D68DE3}" type="sibTrans" cxnId="{9535296B-FB83-4427-BAB7-2A3903B0600B}">
      <dgm:prSet/>
      <dgm:spPr/>
      <dgm:t>
        <a:bodyPr/>
        <a:lstStyle/>
        <a:p>
          <a:endParaRPr lang="en-US"/>
        </a:p>
      </dgm:t>
    </dgm:pt>
    <dgm:pt modelId="{43344D83-A1EC-CB4E-8972-067927D9E5B2}" type="pres">
      <dgm:prSet presAssocID="{B38D20F0-E8AB-4D96-A5BE-64A88A627D61}" presName="linear" presStyleCnt="0">
        <dgm:presLayoutVars>
          <dgm:dir/>
          <dgm:animLvl val="lvl"/>
          <dgm:resizeHandles val="exact"/>
        </dgm:presLayoutVars>
      </dgm:prSet>
      <dgm:spPr/>
    </dgm:pt>
    <dgm:pt modelId="{D7BEF5F9-47ED-1C4C-9FC5-C286CAE25DC7}" type="pres">
      <dgm:prSet presAssocID="{0A316736-1F20-490C-8792-38D2DB14AF2E}" presName="parentLin" presStyleCnt="0"/>
      <dgm:spPr/>
    </dgm:pt>
    <dgm:pt modelId="{3289B93C-F286-8241-BA3B-AEB0FC629181}" type="pres">
      <dgm:prSet presAssocID="{0A316736-1F20-490C-8792-38D2DB14AF2E}" presName="parentLeftMargin" presStyleLbl="node1" presStyleIdx="0" presStyleCnt="3"/>
      <dgm:spPr/>
    </dgm:pt>
    <dgm:pt modelId="{AFA1ECD9-3EF7-E74B-8CB9-57836ED3A1DA}" type="pres">
      <dgm:prSet presAssocID="{0A316736-1F20-490C-8792-38D2DB14AF2E}" presName="parentText" presStyleLbl="node1" presStyleIdx="0" presStyleCnt="3">
        <dgm:presLayoutVars>
          <dgm:chMax val="0"/>
          <dgm:bulletEnabled val="1"/>
        </dgm:presLayoutVars>
      </dgm:prSet>
      <dgm:spPr/>
    </dgm:pt>
    <dgm:pt modelId="{5786BD0B-19AA-664A-9B94-F870FFA8D36F}" type="pres">
      <dgm:prSet presAssocID="{0A316736-1F20-490C-8792-38D2DB14AF2E}" presName="negativeSpace" presStyleCnt="0"/>
      <dgm:spPr/>
    </dgm:pt>
    <dgm:pt modelId="{3EA392D8-48F0-6743-A07C-B9BDD7872789}" type="pres">
      <dgm:prSet presAssocID="{0A316736-1F20-490C-8792-38D2DB14AF2E}" presName="childText" presStyleLbl="conFgAcc1" presStyleIdx="0" presStyleCnt="3">
        <dgm:presLayoutVars>
          <dgm:bulletEnabled val="1"/>
        </dgm:presLayoutVars>
      </dgm:prSet>
      <dgm:spPr/>
    </dgm:pt>
    <dgm:pt modelId="{840B36BC-02BC-BE46-8D52-1688176A4F6C}" type="pres">
      <dgm:prSet presAssocID="{A1C39CF0-0332-42CE-9156-08D01A718820}" presName="spaceBetweenRectangles" presStyleCnt="0"/>
      <dgm:spPr/>
    </dgm:pt>
    <dgm:pt modelId="{05689FEA-F916-D047-A029-FDD368800082}" type="pres">
      <dgm:prSet presAssocID="{9E565E14-6689-49FF-956E-924F44EAC9FF}" presName="parentLin" presStyleCnt="0"/>
      <dgm:spPr/>
    </dgm:pt>
    <dgm:pt modelId="{84E3EABE-0AD2-1740-A51D-101B07E6DA56}" type="pres">
      <dgm:prSet presAssocID="{9E565E14-6689-49FF-956E-924F44EAC9FF}" presName="parentLeftMargin" presStyleLbl="node1" presStyleIdx="0" presStyleCnt="3"/>
      <dgm:spPr/>
    </dgm:pt>
    <dgm:pt modelId="{861B8EBD-6DED-F14B-BB83-69D3FA333AFA}" type="pres">
      <dgm:prSet presAssocID="{9E565E14-6689-49FF-956E-924F44EAC9FF}" presName="parentText" presStyleLbl="node1" presStyleIdx="1" presStyleCnt="3">
        <dgm:presLayoutVars>
          <dgm:chMax val="0"/>
          <dgm:bulletEnabled val="1"/>
        </dgm:presLayoutVars>
      </dgm:prSet>
      <dgm:spPr/>
    </dgm:pt>
    <dgm:pt modelId="{5FFF483A-58FC-F348-B6E0-BCFEDE0B55BF}" type="pres">
      <dgm:prSet presAssocID="{9E565E14-6689-49FF-956E-924F44EAC9FF}" presName="negativeSpace" presStyleCnt="0"/>
      <dgm:spPr/>
    </dgm:pt>
    <dgm:pt modelId="{2A2D8087-667C-5941-ABDE-323E23EE626A}" type="pres">
      <dgm:prSet presAssocID="{9E565E14-6689-49FF-956E-924F44EAC9FF}" presName="childText" presStyleLbl="conFgAcc1" presStyleIdx="1" presStyleCnt="3">
        <dgm:presLayoutVars>
          <dgm:bulletEnabled val="1"/>
        </dgm:presLayoutVars>
      </dgm:prSet>
      <dgm:spPr/>
    </dgm:pt>
    <dgm:pt modelId="{40F4044B-BABE-344A-A21B-B030633AC8CC}" type="pres">
      <dgm:prSet presAssocID="{57ACEBA4-F3C2-4441-9D9B-2D42431DBBE9}" presName="spaceBetweenRectangles" presStyleCnt="0"/>
      <dgm:spPr/>
    </dgm:pt>
    <dgm:pt modelId="{2FDF7DCF-6267-A449-B628-4CBA9C81F127}" type="pres">
      <dgm:prSet presAssocID="{CC848712-7C41-4A12-AD04-DF5413C33F0F}" presName="parentLin" presStyleCnt="0"/>
      <dgm:spPr/>
    </dgm:pt>
    <dgm:pt modelId="{29D726D3-E909-1B4F-9818-56ACC5DBE8D5}" type="pres">
      <dgm:prSet presAssocID="{CC848712-7C41-4A12-AD04-DF5413C33F0F}" presName="parentLeftMargin" presStyleLbl="node1" presStyleIdx="1" presStyleCnt="3"/>
      <dgm:spPr/>
    </dgm:pt>
    <dgm:pt modelId="{1465E981-E5A0-B542-B807-2ED1254E6FAA}" type="pres">
      <dgm:prSet presAssocID="{CC848712-7C41-4A12-AD04-DF5413C33F0F}" presName="parentText" presStyleLbl="node1" presStyleIdx="2" presStyleCnt="3">
        <dgm:presLayoutVars>
          <dgm:chMax val="0"/>
          <dgm:bulletEnabled val="1"/>
        </dgm:presLayoutVars>
      </dgm:prSet>
      <dgm:spPr/>
    </dgm:pt>
    <dgm:pt modelId="{00FCF5D5-29DD-C043-A658-FC3796B5A88E}" type="pres">
      <dgm:prSet presAssocID="{CC848712-7C41-4A12-AD04-DF5413C33F0F}" presName="negativeSpace" presStyleCnt="0"/>
      <dgm:spPr/>
    </dgm:pt>
    <dgm:pt modelId="{20936056-00CD-A244-981C-88C47F43E93B}" type="pres">
      <dgm:prSet presAssocID="{CC848712-7C41-4A12-AD04-DF5413C33F0F}" presName="childText" presStyleLbl="conFgAcc1" presStyleIdx="2" presStyleCnt="3">
        <dgm:presLayoutVars>
          <dgm:bulletEnabled val="1"/>
        </dgm:presLayoutVars>
      </dgm:prSet>
      <dgm:spPr/>
    </dgm:pt>
  </dgm:ptLst>
  <dgm:cxnLst>
    <dgm:cxn modelId="{506F761F-89C3-1E45-B328-62890C6B2B10}" type="presOf" srcId="{965E855C-76AA-4C98-BE1C-F609DD8ABA3F}" destId="{3EA392D8-48F0-6743-A07C-B9BDD7872789}" srcOrd="0" destOrd="0" presId="urn:microsoft.com/office/officeart/2005/8/layout/list1"/>
    <dgm:cxn modelId="{0A611326-7194-4232-9837-7B059C8236C0}" srcId="{0A316736-1F20-490C-8792-38D2DB14AF2E}" destId="{18495DBE-9B1B-4518-B14A-E778C51C1050}" srcOrd="1" destOrd="0" parTransId="{9F096E5C-A36F-4DB9-9D30-38EA21C4F6C1}" sibTransId="{2DB05AE8-E22D-4ABB-919A-331C7321B2CA}"/>
    <dgm:cxn modelId="{3850E22B-A0E2-44DF-8319-713F646C49DF}" srcId="{9E565E14-6689-49FF-956E-924F44EAC9FF}" destId="{1167FECD-7FE2-4525-920F-BC95AAE20C14}" srcOrd="1" destOrd="0" parTransId="{8BEA4A98-8697-4697-A6DF-381102E05701}" sibTransId="{335AE27C-B365-4527-93F9-DF0EB3F083D0}"/>
    <dgm:cxn modelId="{0423EB4B-F28E-0D4D-9B66-53652C4C0B68}" type="presOf" srcId="{459768FE-0D12-49B9-B0B2-26A52BC38609}" destId="{20936056-00CD-A244-981C-88C47F43E93B}" srcOrd="0" destOrd="0" presId="urn:microsoft.com/office/officeart/2005/8/layout/list1"/>
    <dgm:cxn modelId="{AE8A4064-B0B7-3E4D-8B0F-FAF4D393AF5F}" type="presOf" srcId="{0A316736-1F20-490C-8792-38D2DB14AF2E}" destId="{3289B93C-F286-8241-BA3B-AEB0FC629181}" srcOrd="0" destOrd="0" presId="urn:microsoft.com/office/officeart/2005/8/layout/list1"/>
    <dgm:cxn modelId="{C8E20F68-8F0E-4600-8928-0B1BF65D13DC}" srcId="{0A316736-1F20-490C-8792-38D2DB14AF2E}" destId="{965E855C-76AA-4C98-BE1C-F609DD8ABA3F}" srcOrd="0" destOrd="0" parTransId="{0769C698-E1A2-485C-988F-0CC6C18D8DF4}" sibTransId="{29B928E0-3DCE-4970-85BC-91FFC6BBF7AD}"/>
    <dgm:cxn modelId="{9535296B-FB83-4427-BAB7-2A3903B0600B}" srcId="{CC848712-7C41-4A12-AD04-DF5413C33F0F}" destId="{459768FE-0D12-49B9-B0B2-26A52BC38609}" srcOrd="0" destOrd="0" parTransId="{CCC3EA38-321B-4B18-B441-0C43B7E2DCF5}" sibTransId="{3AD1549C-6890-4F82-8045-CF5956D68DE3}"/>
    <dgm:cxn modelId="{B7FC7E6E-450B-42D0-83E5-DC528E6FD7FB}" srcId="{B38D20F0-E8AB-4D96-A5BE-64A88A627D61}" destId="{9E565E14-6689-49FF-956E-924F44EAC9FF}" srcOrd="1" destOrd="0" parTransId="{1E52FD62-681A-46F3-9725-63AFAE1E6310}" sibTransId="{57ACEBA4-F3C2-4441-9D9B-2D42431DBBE9}"/>
    <dgm:cxn modelId="{9945006F-7685-AA44-AA9A-284B6EE80C5E}" type="presOf" srcId="{18495DBE-9B1B-4518-B14A-E778C51C1050}" destId="{3EA392D8-48F0-6743-A07C-B9BDD7872789}" srcOrd="0" destOrd="1" presId="urn:microsoft.com/office/officeart/2005/8/layout/list1"/>
    <dgm:cxn modelId="{400A3472-B771-564A-9400-9681EEDABF68}" type="presOf" srcId="{1167FECD-7FE2-4525-920F-BC95AAE20C14}" destId="{2A2D8087-667C-5941-ABDE-323E23EE626A}" srcOrd="0" destOrd="1" presId="urn:microsoft.com/office/officeart/2005/8/layout/list1"/>
    <dgm:cxn modelId="{57E0CB93-81B1-4A4A-94AB-E92D6F28B7BB}" type="presOf" srcId="{467B13CA-05A9-4A17-8A18-0270C9AE0E72}" destId="{2A2D8087-667C-5941-ABDE-323E23EE626A}" srcOrd="0" destOrd="0" presId="urn:microsoft.com/office/officeart/2005/8/layout/list1"/>
    <dgm:cxn modelId="{95A0CC97-5FEB-4E82-9767-22C20D7FFC35}" srcId="{B38D20F0-E8AB-4D96-A5BE-64A88A627D61}" destId="{CC848712-7C41-4A12-AD04-DF5413C33F0F}" srcOrd="2" destOrd="0" parTransId="{2F2702FC-EE86-459F-B510-308C7D857BAD}" sibTransId="{5DAED337-1BDC-42F9-A867-A215CFE3BADD}"/>
    <dgm:cxn modelId="{EDA94E9A-700E-544F-BFF0-FC70456FB50C}" type="presOf" srcId="{B38D20F0-E8AB-4D96-A5BE-64A88A627D61}" destId="{43344D83-A1EC-CB4E-8972-067927D9E5B2}" srcOrd="0" destOrd="0" presId="urn:microsoft.com/office/officeart/2005/8/layout/list1"/>
    <dgm:cxn modelId="{CB91639A-75B2-483B-843E-A22ABC7C95F6}" srcId="{9E565E14-6689-49FF-956E-924F44EAC9FF}" destId="{467B13CA-05A9-4A17-8A18-0270C9AE0E72}" srcOrd="0" destOrd="0" parTransId="{508AF858-9355-46A3-A9CB-21628B58EE1C}" sibTransId="{C955718B-EF4D-4240-A941-A5D0DC27A190}"/>
    <dgm:cxn modelId="{54F1DA9B-6EF3-7844-80EE-C8CC76FB20A6}" type="presOf" srcId="{CC848712-7C41-4A12-AD04-DF5413C33F0F}" destId="{29D726D3-E909-1B4F-9818-56ACC5DBE8D5}" srcOrd="0" destOrd="0" presId="urn:microsoft.com/office/officeart/2005/8/layout/list1"/>
    <dgm:cxn modelId="{C30753A2-BA09-41F8-9D51-E3B44F129F8D}" srcId="{B38D20F0-E8AB-4D96-A5BE-64A88A627D61}" destId="{0A316736-1F20-490C-8792-38D2DB14AF2E}" srcOrd="0" destOrd="0" parTransId="{9719C649-E7A7-4815-A7AC-3AE7141AEC95}" sibTransId="{A1C39CF0-0332-42CE-9156-08D01A718820}"/>
    <dgm:cxn modelId="{50AD4DB4-31F4-F249-ABF9-C221808B9652}" type="presOf" srcId="{CC848712-7C41-4A12-AD04-DF5413C33F0F}" destId="{1465E981-E5A0-B542-B807-2ED1254E6FAA}" srcOrd="1" destOrd="0" presId="urn:microsoft.com/office/officeart/2005/8/layout/list1"/>
    <dgm:cxn modelId="{0244B6B4-35D4-7249-BB2E-BF4F4A0121F5}" type="presOf" srcId="{9E565E14-6689-49FF-956E-924F44EAC9FF}" destId="{861B8EBD-6DED-F14B-BB83-69D3FA333AFA}" srcOrd="1" destOrd="0" presId="urn:microsoft.com/office/officeart/2005/8/layout/list1"/>
    <dgm:cxn modelId="{92C2A8BF-B515-6D44-B485-DC2AD5156803}" type="presOf" srcId="{0A316736-1F20-490C-8792-38D2DB14AF2E}" destId="{AFA1ECD9-3EF7-E74B-8CB9-57836ED3A1DA}" srcOrd="1" destOrd="0" presId="urn:microsoft.com/office/officeart/2005/8/layout/list1"/>
    <dgm:cxn modelId="{D95AE1E7-5CE6-B142-86B1-7759C181579B}" type="presOf" srcId="{9E565E14-6689-49FF-956E-924F44EAC9FF}" destId="{84E3EABE-0AD2-1740-A51D-101B07E6DA56}" srcOrd="0" destOrd="0" presId="urn:microsoft.com/office/officeart/2005/8/layout/list1"/>
    <dgm:cxn modelId="{66AFF5CB-1D57-BF49-9196-50FBEC324D96}" type="presParOf" srcId="{43344D83-A1EC-CB4E-8972-067927D9E5B2}" destId="{D7BEF5F9-47ED-1C4C-9FC5-C286CAE25DC7}" srcOrd="0" destOrd="0" presId="urn:microsoft.com/office/officeart/2005/8/layout/list1"/>
    <dgm:cxn modelId="{4A5D22DB-5AD9-0944-9177-B2A998D7A605}" type="presParOf" srcId="{D7BEF5F9-47ED-1C4C-9FC5-C286CAE25DC7}" destId="{3289B93C-F286-8241-BA3B-AEB0FC629181}" srcOrd="0" destOrd="0" presId="urn:microsoft.com/office/officeart/2005/8/layout/list1"/>
    <dgm:cxn modelId="{81F5E806-1690-DD41-ACE0-B923B47BE1B1}" type="presParOf" srcId="{D7BEF5F9-47ED-1C4C-9FC5-C286CAE25DC7}" destId="{AFA1ECD9-3EF7-E74B-8CB9-57836ED3A1DA}" srcOrd="1" destOrd="0" presId="urn:microsoft.com/office/officeart/2005/8/layout/list1"/>
    <dgm:cxn modelId="{C88BB78A-AF86-234F-AC55-CE376B9BEBDF}" type="presParOf" srcId="{43344D83-A1EC-CB4E-8972-067927D9E5B2}" destId="{5786BD0B-19AA-664A-9B94-F870FFA8D36F}" srcOrd="1" destOrd="0" presId="urn:microsoft.com/office/officeart/2005/8/layout/list1"/>
    <dgm:cxn modelId="{1D0B5C59-2B8A-E146-BE46-AE9332760263}" type="presParOf" srcId="{43344D83-A1EC-CB4E-8972-067927D9E5B2}" destId="{3EA392D8-48F0-6743-A07C-B9BDD7872789}" srcOrd="2" destOrd="0" presId="urn:microsoft.com/office/officeart/2005/8/layout/list1"/>
    <dgm:cxn modelId="{AD6E6B0B-C014-924B-B151-30FE2D2C89E5}" type="presParOf" srcId="{43344D83-A1EC-CB4E-8972-067927D9E5B2}" destId="{840B36BC-02BC-BE46-8D52-1688176A4F6C}" srcOrd="3" destOrd="0" presId="urn:microsoft.com/office/officeart/2005/8/layout/list1"/>
    <dgm:cxn modelId="{1C970A54-66B8-8444-90F3-E1AAB30C93B2}" type="presParOf" srcId="{43344D83-A1EC-CB4E-8972-067927D9E5B2}" destId="{05689FEA-F916-D047-A029-FDD368800082}" srcOrd="4" destOrd="0" presId="urn:microsoft.com/office/officeart/2005/8/layout/list1"/>
    <dgm:cxn modelId="{2B93CCF3-045A-CF4D-9943-2DDFDE59ECCC}" type="presParOf" srcId="{05689FEA-F916-D047-A029-FDD368800082}" destId="{84E3EABE-0AD2-1740-A51D-101B07E6DA56}" srcOrd="0" destOrd="0" presId="urn:microsoft.com/office/officeart/2005/8/layout/list1"/>
    <dgm:cxn modelId="{6A5DEC90-0613-D242-B946-47187440DBAE}" type="presParOf" srcId="{05689FEA-F916-D047-A029-FDD368800082}" destId="{861B8EBD-6DED-F14B-BB83-69D3FA333AFA}" srcOrd="1" destOrd="0" presId="urn:microsoft.com/office/officeart/2005/8/layout/list1"/>
    <dgm:cxn modelId="{4DB08BE5-0674-A14A-8B18-2E826DE08248}" type="presParOf" srcId="{43344D83-A1EC-CB4E-8972-067927D9E5B2}" destId="{5FFF483A-58FC-F348-B6E0-BCFEDE0B55BF}" srcOrd="5" destOrd="0" presId="urn:microsoft.com/office/officeart/2005/8/layout/list1"/>
    <dgm:cxn modelId="{2A1294DE-5BE6-EC42-A5B8-0FA753FF41F1}" type="presParOf" srcId="{43344D83-A1EC-CB4E-8972-067927D9E5B2}" destId="{2A2D8087-667C-5941-ABDE-323E23EE626A}" srcOrd="6" destOrd="0" presId="urn:microsoft.com/office/officeart/2005/8/layout/list1"/>
    <dgm:cxn modelId="{12C1A823-F506-764F-9C31-5381C5A6C7F4}" type="presParOf" srcId="{43344D83-A1EC-CB4E-8972-067927D9E5B2}" destId="{40F4044B-BABE-344A-A21B-B030633AC8CC}" srcOrd="7" destOrd="0" presId="urn:microsoft.com/office/officeart/2005/8/layout/list1"/>
    <dgm:cxn modelId="{2606A109-AF8E-0545-919B-B12D33ADB5DB}" type="presParOf" srcId="{43344D83-A1EC-CB4E-8972-067927D9E5B2}" destId="{2FDF7DCF-6267-A449-B628-4CBA9C81F127}" srcOrd="8" destOrd="0" presId="urn:microsoft.com/office/officeart/2005/8/layout/list1"/>
    <dgm:cxn modelId="{885CB37A-F523-C84A-A01F-F53C166AFC06}" type="presParOf" srcId="{2FDF7DCF-6267-A449-B628-4CBA9C81F127}" destId="{29D726D3-E909-1B4F-9818-56ACC5DBE8D5}" srcOrd="0" destOrd="0" presId="urn:microsoft.com/office/officeart/2005/8/layout/list1"/>
    <dgm:cxn modelId="{2D34D386-3907-BB4D-8953-BCE7F1BFA197}" type="presParOf" srcId="{2FDF7DCF-6267-A449-B628-4CBA9C81F127}" destId="{1465E981-E5A0-B542-B807-2ED1254E6FAA}" srcOrd="1" destOrd="0" presId="urn:microsoft.com/office/officeart/2005/8/layout/list1"/>
    <dgm:cxn modelId="{CCA501FA-3219-E140-979B-06B2EAE814D9}" type="presParOf" srcId="{43344D83-A1EC-CB4E-8972-067927D9E5B2}" destId="{00FCF5D5-29DD-C043-A658-FC3796B5A88E}" srcOrd="9" destOrd="0" presId="urn:microsoft.com/office/officeart/2005/8/layout/list1"/>
    <dgm:cxn modelId="{BE8EC284-A2FE-A746-8692-D313B256D398}" type="presParOf" srcId="{43344D83-A1EC-CB4E-8972-067927D9E5B2}" destId="{20936056-00CD-A244-981C-88C47F43E93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D5A75-51D1-4912-847D-8513D0A0F09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489D517-7D31-4FAC-A7BC-6EA85A02E25D}">
      <dgm:prSet/>
      <dgm:spPr/>
      <dgm:t>
        <a:bodyPr/>
        <a:lstStyle/>
        <a:p>
          <a:r>
            <a:rPr lang="en-US"/>
            <a:t>Our goal is to detect the DDoS attack happening in SDN early and the theme behind our detection is using Entropy, which is the measure of disorderliness in a system.</a:t>
          </a:r>
        </a:p>
      </dgm:t>
    </dgm:pt>
    <dgm:pt modelId="{86F20C82-DCC8-4B3F-99FE-BEA77B8EA2CF}" type="parTrans" cxnId="{8799D844-317C-4591-967C-E4AC74EB5BA9}">
      <dgm:prSet/>
      <dgm:spPr/>
      <dgm:t>
        <a:bodyPr/>
        <a:lstStyle/>
        <a:p>
          <a:endParaRPr lang="en-US"/>
        </a:p>
      </dgm:t>
    </dgm:pt>
    <dgm:pt modelId="{D664E6E6-9CCB-4614-8461-73517C5D5BE9}" type="sibTrans" cxnId="{8799D844-317C-4591-967C-E4AC74EB5BA9}">
      <dgm:prSet/>
      <dgm:spPr/>
      <dgm:t>
        <a:bodyPr/>
        <a:lstStyle/>
        <a:p>
          <a:endParaRPr lang="en-US"/>
        </a:p>
      </dgm:t>
    </dgm:pt>
    <dgm:pt modelId="{A1EC83CB-3749-4E1B-B95E-A1B90803A31F}">
      <dgm:prSet/>
      <dgm:spPr/>
      <dgm:t>
        <a:bodyPr/>
        <a:lstStyle/>
        <a:p>
          <a:r>
            <a:rPr lang="en-US" dirty="0"/>
            <a:t>When there is a DDoS attack happening in a system there is a sudden decrease of randomness that will decrease the system’s entropy from an accepted range.</a:t>
          </a:r>
        </a:p>
      </dgm:t>
    </dgm:pt>
    <dgm:pt modelId="{50E13623-8BE1-4FF7-BE10-850B9E7BC5ED}" type="parTrans" cxnId="{6F2C5141-D9A8-4176-9145-3DA7CB4F3AC0}">
      <dgm:prSet/>
      <dgm:spPr/>
      <dgm:t>
        <a:bodyPr/>
        <a:lstStyle/>
        <a:p>
          <a:endParaRPr lang="en-US"/>
        </a:p>
      </dgm:t>
    </dgm:pt>
    <dgm:pt modelId="{C08C60CB-83DE-4EAA-B6E3-9F36E9BED627}" type="sibTrans" cxnId="{6F2C5141-D9A8-4176-9145-3DA7CB4F3AC0}">
      <dgm:prSet/>
      <dgm:spPr/>
      <dgm:t>
        <a:bodyPr/>
        <a:lstStyle/>
        <a:p>
          <a:endParaRPr lang="en-US"/>
        </a:p>
      </dgm:t>
    </dgm:pt>
    <dgm:pt modelId="{28811E76-37FA-4C7B-BDE4-19970AB8CDFF}">
      <dgm:prSet/>
      <dgm:spPr/>
      <dgm:t>
        <a:bodyPr/>
        <a:lstStyle/>
        <a:p>
          <a:r>
            <a:rPr lang="en-US" dirty="0"/>
            <a:t>Our project will use the SDN controller for early DDoS attack detection and the early detection mechanism should be lightweight and high response.</a:t>
          </a:r>
        </a:p>
      </dgm:t>
    </dgm:pt>
    <dgm:pt modelId="{7B2A63E8-C384-4274-A716-8EE7B594F3FC}" type="parTrans" cxnId="{7C122583-F8E1-44A0-9D9F-11CB27D5717B}">
      <dgm:prSet/>
      <dgm:spPr/>
      <dgm:t>
        <a:bodyPr/>
        <a:lstStyle/>
        <a:p>
          <a:endParaRPr lang="en-US"/>
        </a:p>
      </dgm:t>
    </dgm:pt>
    <dgm:pt modelId="{EE12944B-CBF8-47BE-8755-E9C3FD67F74E}" type="sibTrans" cxnId="{7C122583-F8E1-44A0-9D9F-11CB27D5717B}">
      <dgm:prSet/>
      <dgm:spPr/>
      <dgm:t>
        <a:bodyPr/>
        <a:lstStyle/>
        <a:p>
          <a:endParaRPr lang="en-US"/>
        </a:p>
      </dgm:t>
    </dgm:pt>
    <dgm:pt modelId="{5CD4BBF2-260A-4894-BD63-65E56BF7808B}">
      <dgm:prSet/>
      <dgm:spPr/>
      <dgm:t>
        <a:bodyPr/>
        <a:lstStyle/>
        <a:p>
          <a:r>
            <a:rPr lang="en-US" dirty="0"/>
            <a:t>This high response time will help regain the control of the controller early when an attack is happening.</a:t>
          </a:r>
        </a:p>
      </dgm:t>
    </dgm:pt>
    <dgm:pt modelId="{12820354-682C-476A-86E9-FE0F89E65274}" type="parTrans" cxnId="{771EC333-41AF-44FB-96B1-DCDDF45834E6}">
      <dgm:prSet/>
      <dgm:spPr/>
      <dgm:t>
        <a:bodyPr/>
        <a:lstStyle/>
        <a:p>
          <a:endParaRPr lang="en-US"/>
        </a:p>
      </dgm:t>
    </dgm:pt>
    <dgm:pt modelId="{E069B722-7B5B-4D8E-B376-3F6FBA49DDFE}" type="sibTrans" cxnId="{771EC333-41AF-44FB-96B1-DCDDF45834E6}">
      <dgm:prSet/>
      <dgm:spPr/>
      <dgm:t>
        <a:bodyPr/>
        <a:lstStyle/>
        <a:p>
          <a:endParaRPr lang="en-US"/>
        </a:p>
      </dgm:t>
    </dgm:pt>
    <dgm:pt modelId="{D9180180-DCC2-4FF4-B9DF-54489E0CFF42}" type="pres">
      <dgm:prSet presAssocID="{C09D5A75-51D1-4912-847D-8513D0A0F099}" presName="vert0" presStyleCnt="0">
        <dgm:presLayoutVars>
          <dgm:dir/>
          <dgm:animOne val="branch"/>
          <dgm:animLvl val="lvl"/>
        </dgm:presLayoutVars>
      </dgm:prSet>
      <dgm:spPr/>
    </dgm:pt>
    <dgm:pt modelId="{0B592861-1FB7-4442-9E9F-7E4DA615EBE6}" type="pres">
      <dgm:prSet presAssocID="{2489D517-7D31-4FAC-A7BC-6EA85A02E25D}" presName="thickLine" presStyleLbl="alignNode1" presStyleIdx="0" presStyleCnt="4"/>
      <dgm:spPr/>
    </dgm:pt>
    <dgm:pt modelId="{1287B8DE-979B-43F2-81D9-96CFFBA0E064}" type="pres">
      <dgm:prSet presAssocID="{2489D517-7D31-4FAC-A7BC-6EA85A02E25D}" presName="horz1" presStyleCnt="0"/>
      <dgm:spPr/>
    </dgm:pt>
    <dgm:pt modelId="{0ABF882B-6CCE-4A1A-8614-8AC2220C4282}" type="pres">
      <dgm:prSet presAssocID="{2489D517-7D31-4FAC-A7BC-6EA85A02E25D}" presName="tx1" presStyleLbl="revTx" presStyleIdx="0" presStyleCnt="4"/>
      <dgm:spPr/>
    </dgm:pt>
    <dgm:pt modelId="{CAB87A56-CB3E-4328-A5D7-0B265E25C2CC}" type="pres">
      <dgm:prSet presAssocID="{2489D517-7D31-4FAC-A7BC-6EA85A02E25D}" presName="vert1" presStyleCnt="0"/>
      <dgm:spPr/>
    </dgm:pt>
    <dgm:pt modelId="{95CA3059-0578-4F70-AB69-8603BE93CAA4}" type="pres">
      <dgm:prSet presAssocID="{A1EC83CB-3749-4E1B-B95E-A1B90803A31F}" presName="thickLine" presStyleLbl="alignNode1" presStyleIdx="1" presStyleCnt="4"/>
      <dgm:spPr/>
    </dgm:pt>
    <dgm:pt modelId="{11CCA208-E95C-475D-BBE9-6A0562E526B5}" type="pres">
      <dgm:prSet presAssocID="{A1EC83CB-3749-4E1B-B95E-A1B90803A31F}" presName="horz1" presStyleCnt="0"/>
      <dgm:spPr/>
    </dgm:pt>
    <dgm:pt modelId="{D36B1DC4-6D7E-4838-970E-A6BA2FD02B04}" type="pres">
      <dgm:prSet presAssocID="{A1EC83CB-3749-4E1B-B95E-A1B90803A31F}" presName="tx1" presStyleLbl="revTx" presStyleIdx="1" presStyleCnt="4"/>
      <dgm:spPr/>
    </dgm:pt>
    <dgm:pt modelId="{10F13A48-CF2A-4F23-B45B-BB61AE7A518F}" type="pres">
      <dgm:prSet presAssocID="{A1EC83CB-3749-4E1B-B95E-A1B90803A31F}" presName="vert1" presStyleCnt="0"/>
      <dgm:spPr/>
    </dgm:pt>
    <dgm:pt modelId="{A17EDABA-6E51-43A0-9415-EB64D2A0AB39}" type="pres">
      <dgm:prSet presAssocID="{28811E76-37FA-4C7B-BDE4-19970AB8CDFF}" presName="thickLine" presStyleLbl="alignNode1" presStyleIdx="2" presStyleCnt="4"/>
      <dgm:spPr/>
    </dgm:pt>
    <dgm:pt modelId="{808472AE-245C-4A16-9A2C-493A47DBB647}" type="pres">
      <dgm:prSet presAssocID="{28811E76-37FA-4C7B-BDE4-19970AB8CDFF}" presName="horz1" presStyleCnt="0"/>
      <dgm:spPr/>
    </dgm:pt>
    <dgm:pt modelId="{CC7426FF-4BC1-4288-AE95-FB89285E3411}" type="pres">
      <dgm:prSet presAssocID="{28811E76-37FA-4C7B-BDE4-19970AB8CDFF}" presName="tx1" presStyleLbl="revTx" presStyleIdx="2" presStyleCnt="4"/>
      <dgm:spPr/>
    </dgm:pt>
    <dgm:pt modelId="{6CCCDC02-4A8B-49B0-A7F5-F1F7ACED7EBA}" type="pres">
      <dgm:prSet presAssocID="{28811E76-37FA-4C7B-BDE4-19970AB8CDFF}" presName="vert1" presStyleCnt="0"/>
      <dgm:spPr/>
    </dgm:pt>
    <dgm:pt modelId="{59E0B1EA-6C51-415B-A4C3-06D420493013}" type="pres">
      <dgm:prSet presAssocID="{5CD4BBF2-260A-4894-BD63-65E56BF7808B}" presName="thickLine" presStyleLbl="alignNode1" presStyleIdx="3" presStyleCnt="4"/>
      <dgm:spPr/>
    </dgm:pt>
    <dgm:pt modelId="{08524E31-3B68-44EF-B242-CE329684255A}" type="pres">
      <dgm:prSet presAssocID="{5CD4BBF2-260A-4894-BD63-65E56BF7808B}" presName="horz1" presStyleCnt="0"/>
      <dgm:spPr/>
    </dgm:pt>
    <dgm:pt modelId="{E73F0446-BFF9-4169-84F2-82D68419C42F}" type="pres">
      <dgm:prSet presAssocID="{5CD4BBF2-260A-4894-BD63-65E56BF7808B}" presName="tx1" presStyleLbl="revTx" presStyleIdx="3" presStyleCnt="4"/>
      <dgm:spPr/>
    </dgm:pt>
    <dgm:pt modelId="{E776167B-7AD4-4006-9B69-17CB60140413}" type="pres">
      <dgm:prSet presAssocID="{5CD4BBF2-260A-4894-BD63-65E56BF7808B}" presName="vert1" presStyleCnt="0"/>
      <dgm:spPr/>
    </dgm:pt>
  </dgm:ptLst>
  <dgm:cxnLst>
    <dgm:cxn modelId="{DFEEB00B-BE0C-C943-995D-95CF7080041A}" type="presOf" srcId="{5CD4BBF2-260A-4894-BD63-65E56BF7808B}" destId="{E73F0446-BFF9-4169-84F2-82D68419C42F}" srcOrd="0" destOrd="0" presId="urn:microsoft.com/office/officeart/2008/layout/LinedList"/>
    <dgm:cxn modelId="{771EC333-41AF-44FB-96B1-DCDDF45834E6}" srcId="{C09D5A75-51D1-4912-847D-8513D0A0F099}" destId="{5CD4BBF2-260A-4894-BD63-65E56BF7808B}" srcOrd="3" destOrd="0" parTransId="{12820354-682C-476A-86E9-FE0F89E65274}" sibTransId="{E069B722-7B5B-4D8E-B376-3F6FBA49DDFE}"/>
    <dgm:cxn modelId="{CFD8F139-85B6-FA4E-BDA9-5CBAD627EAF4}" type="presOf" srcId="{2489D517-7D31-4FAC-A7BC-6EA85A02E25D}" destId="{0ABF882B-6CCE-4A1A-8614-8AC2220C4282}" srcOrd="0" destOrd="0" presId="urn:microsoft.com/office/officeart/2008/layout/LinedList"/>
    <dgm:cxn modelId="{6F2C5141-D9A8-4176-9145-3DA7CB4F3AC0}" srcId="{C09D5A75-51D1-4912-847D-8513D0A0F099}" destId="{A1EC83CB-3749-4E1B-B95E-A1B90803A31F}" srcOrd="1" destOrd="0" parTransId="{50E13623-8BE1-4FF7-BE10-850B9E7BC5ED}" sibTransId="{C08C60CB-83DE-4EAA-B6E3-9F36E9BED627}"/>
    <dgm:cxn modelId="{8799D844-317C-4591-967C-E4AC74EB5BA9}" srcId="{C09D5A75-51D1-4912-847D-8513D0A0F099}" destId="{2489D517-7D31-4FAC-A7BC-6EA85A02E25D}" srcOrd="0" destOrd="0" parTransId="{86F20C82-DCC8-4B3F-99FE-BEA77B8EA2CF}" sibTransId="{D664E6E6-9CCB-4614-8461-73517C5D5BE9}"/>
    <dgm:cxn modelId="{055C3045-0010-B241-8D41-1C9A061B1005}" type="presOf" srcId="{A1EC83CB-3749-4E1B-B95E-A1B90803A31F}" destId="{D36B1DC4-6D7E-4838-970E-A6BA2FD02B04}" srcOrd="0" destOrd="0" presId="urn:microsoft.com/office/officeart/2008/layout/LinedList"/>
    <dgm:cxn modelId="{7C122583-F8E1-44A0-9D9F-11CB27D5717B}" srcId="{C09D5A75-51D1-4912-847D-8513D0A0F099}" destId="{28811E76-37FA-4C7B-BDE4-19970AB8CDFF}" srcOrd="2" destOrd="0" parTransId="{7B2A63E8-C384-4274-A716-8EE7B594F3FC}" sibTransId="{EE12944B-CBF8-47BE-8755-E9C3FD67F74E}"/>
    <dgm:cxn modelId="{E055AD92-2355-A54F-B031-F791955E6318}" type="presOf" srcId="{C09D5A75-51D1-4912-847D-8513D0A0F099}" destId="{D9180180-DCC2-4FF4-B9DF-54489E0CFF42}" srcOrd="0" destOrd="0" presId="urn:microsoft.com/office/officeart/2008/layout/LinedList"/>
    <dgm:cxn modelId="{B5DF7AAD-9F9D-F645-80A5-B65818BD2B34}" type="presOf" srcId="{28811E76-37FA-4C7B-BDE4-19970AB8CDFF}" destId="{CC7426FF-4BC1-4288-AE95-FB89285E3411}" srcOrd="0" destOrd="0" presId="urn:microsoft.com/office/officeart/2008/layout/LinedList"/>
    <dgm:cxn modelId="{4C3FC722-151F-D542-8346-32AE84E0F35B}" type="presParOf" srcId="{D9180180-DCC2-4FF4-B9DF-54489E0CFF42}" destId="{0B592861-1FB7-4442-9E9F-7E4DA615EBE6}" srcOrd="0" destOrd="0" presId="urn:microsoft.com/office/officeart/2008/layout/LinedList"/>
    <dgm:cxn modelId="{0FA853F8-8B9D-8F4D-8D35-667010032F88}" type="presParOf" srcId="{D9180180-DCC2-4FF4-B9DF-54489E0CFF42}" destId="{1287B8DE-979B-43F2-81D9-96CFFBA0E064}" srcOrd="1" destOrd="0" presId="urn:microsoft.com/office/officeart/2008/layout/LinedList"/>
    <dgm:cxn modelId="{080D8F9D-6872-8343-AE12-A859A3B64F3C}" type="presParOf" srcId="{1287B8DE-979B-43F2-81D9-96CFFBA0E064}" destId="{0ABF882B-6CCE-4A1A-8614-8AC2220C4282}" srcOrd="0" destOrd="0" presId="urn:microsoft.com/office/officeart/2008/layout/LinedList"/>
    <dgm:cxn modelId="{C8E06DF4-4A84-DE49-B898-B9E260045FD8}" type="presParOf" srcId="{1287B8DE-979B-43F2-81D9-96CFFBA0E064}" destId="{CAB87A56-CB3E-4328-A5D7-0B265E25C2CC}" srcOrd="1" destOrd="0" presId="urn:microsoft.com/office/officeart/2008/layout/LinedList"/>
    <dgm:cxn modelId="{102BF728-3DA0-5346-A86E-FC515D36E79F}" type="presParOf" srcId="{D9180180-DCC2-4FF4-B9DF-54489E0CFF42}" destId="{95CA3059-0578-4F70-AB69-8603BE93CAA4}" srcOrd="2" destOrd="0" presId="urn:microsoft.com/office/officeart/2008/layout/LinedList"/>
    <dgm:cxn modelId="{58D35897-3C08-7C40-9D58-ECE129AC6E23}" type="presParOf" srcId="{D9180180-DCC2-4FF4-B9DF-54489E0CFF42}" destId="{11CCA208-E95C-475D-BBE9-6A0562E526B5}" srcOrd="3" destOrd="0" presId="urn:microsoft.com/office/officeart/2008/layout/LinedList"/>
    <dgm:cxn modelId="{165F01C4-5682-FE45-8D39-09531C10082E}" type="presParOf" srcId="{11CCA208-E95C-475D-BBE9-6A0562E526B5}" destId="{D36B1DC4-6D7E-4838-970E-A6BA2FD02B04}" srcOrd="0" destOrd="0" presId="urn:microsoft.com/office/officeart/2008/layout/LinedList"/>
    <dgm:cxn modelId="{D5537590-8491-5346-8D4A-9F56708D5398}" type="presParOf" srcId="{11CCA208-E95C-475D-BBE9-6A0562E526B5}" destId="{10F13A48-CF2A-4F23-B45B-BB61AE7A518F}" srcOrd="1" destOrd="0" presId="urn:microsoft.com/office/officeart/2008/layout/LinedList"/>
    <dgm:cxn modelId="{1C74DCB0-45E1-EC4F-BA18-E5A55F5F7D96}" type="presParOf" srcId="{D9180180-DCC2-4FF4-B9DF-54489E0CFF42}" destId="{A17EDABA-6E51-43A0-9415-EB64D2A0AB39}" srcOrd="4" destOrd="0" presId="urn:microsoft.com/office/officeart/2008/layout/LinedList"/>
    <dgm:cxn modelId="{A7C0E60B-A071-B745-BE24-C7B79DB57E01}" type="presParOf" srcId="{D9180180-DCC2-4FF4-B9DF-54489E0CFF42}" destId="{808472AE-245C-4A16-9A2C-493A47DBB647}" srcOrd="5" destOrd="0" presId="urn:microsoft.com/office/officeart/2008/layout/LinedList"/>
    <dgm:cxn modelId="{643559E6-A42D-924B-A8F9-23B0F31812B8}" type="presParOf" srcId="{808472AE-245C-4A16-9A2C-493A47DBB647}" destId="{CC7426FF-4BC1-4288-AE95-FB89285E3411}" srcOrd="0" destOrd="0" presId="urn:microsoft.com/office/officeart/2008/layout/LinedList"/>
    <dgm:cxn modelId="{E6CF0187-96DB-DB40-BF2F-D7F25970B242}" type="presParOf" srcId="{808472AE-245C-4A16-9A2C-493A47DBB647}" destId="{6CCCDC02-4A8B-49B0-A7F5-F1F7ACED7EBA}" srcOrd="1" destOrd="0" presId="urn:microsoft.com/office/officeart/2008/layout/LinedList"/>
    <dgm:cxn modelId="{354B6E63-7E48-C942-991B-464971A8984B}" type="presParOf" srcId="{D9180180-DCC2-4FF4-B9DF-54489E0CFF42}" destId="{59E0B1EA-6C51-415B-A4C3-06D420493013}" srcOrd="6" destOrd="0" presId="urn:microsoft.com/office/officeart/2008/layout/LinedList"/>
    <dgm:cxn modelId="{EBFAC139-D4FE-014E-B7D5-68572D778BF0}" type="presParOf" srcId="{D9180180-DCC2-4FF4-B9DF-54489E0CFF42}" destId="{08524E31-3B68-44EF-B242-CE329684255A}" srcOrd="7" destOrd="0" presId="urn:microsoft.com/office/officeart/2008/layout/LinedList"/>
    <dgm:cxn modelId="{86DC16BC-BFCF-9747-AE85-BE66DA38FF25}" type="presParOf" srcId="{08524E31-3B68-44EF-B242-CE329684255A}" destId="{E73F0446-BFF9-4169-84F2-82D68419C42F}" srcOrd="0" destOrd="0" presId="urn:microsoft.com/office/officeart/2008/layout/LinedList"/>
    <dgm:cxn modelId="{8EE0F841-5E0D-984E-A3B1-4D8CE0317B45}" type="presParOf" srcId="{08524E31-3B68-44EF-B242-CE329684255A}" destId="{E776167B-7AD4-4006-9B69-17CB601404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392D8-48F0-6743-A07C-B9BDD7872789}">
      <dsp:nvSpPr>
        <dsp:cNvPr id="0" name=""/>
        <dsp:cNvSpPr/>
      </dsp:nvSpPr>
      <dsp:spPr>
        <a:xfrm>
          <a:off x="0" y="355260"/>
          <a:ext cx="6900512" cy="12316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54076" rIns="53555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This is the topmost layer in the SDN.</a:t>
          </a:r>
        </a:p>
        <a:p>
          <a:pPr marL="171450" lvl="1" indent="-171450" algn="l" defTabSz="755650">
            <a:lnSpc>
              <a:spcPct val="90000"/>
            </a:lnSpc>
            <a:spcBef>
              <a:spcPct val="0"/>
            </a:spcBef>
            <a:spcAft>
              <a:spcPct val="15000"/>
            </a:spcAft>
            <a:buChar char="•"/>
          </a:pPr>
          <a:r>
            <a:rPr lang="en-US" sz="1700" kern="1200"/>
            <a:t>In this layer the applications are developed to monitor, control, and create apps related to network functionalities.</a:t>
          </a:r>
        </a:p>
      </dsp:txBody>
      <dsp:txXfrm>
        <a:off x="0" y="355260"/>
        <a:ext cx="6900512" cy="1231650"/>
      </dsp:txXfrm>
    </dsp:sp>
    <dsp:sp modelId="{AFA1ECD9-3EF7-E74B-8CB9-57836ED3A1DA}">
      <dsp:nvSpPr>
        <dsp:cNvPr id="0" name=""/>
        <dsp:cNvSpPr/>
      </dsp:nvSpPr>
      <dsp:spPr>
        <a:xfrm>
          <a:off x="345025" y="104340"/>
          <a:ext cx="483035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Application Layer: </a:t>
          </a:r>
        </a:p>
      </dsp:txBody>
      <dsp:txXfrm>
        <a:off x="369523" y="128838"/>
        <a:ext cx="4781362" cy="452844"/>
      </dsp:txXfrm>
    </dsp:sp>
    <dsp:sp modelId="{2A2D8087-667C-5941-ABDE-323E23EE626A}">
      <dsp:nvSpPr>
        <dsp:cNvPr id="0" name=""/>
        <dsp:cNvSpPr/>
      </dsp:nvSpPr>
      <dsp:spPr>
        <a:xfrm>
          <a:off x="0" y="1929630"/>
          <a:ext cx="6900512" cy="17136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54076" rIns="53555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This is the layer in which </a:t>
          </a:r>
          <a:r>
            <a:rPr lang="en-US" sz="1700" b="0" i="0" kern="1200" baseline="0" dirty="0"/>
            <a:t>responsible for controlling the entire network, giving visibility of the network, and tracking the network resources to those who manage it.</a:t>
          </a:r>
          <a:endParaRPr lang="en-US" sz="1700" kern="1200" dirty="0"/>
        </a:p>
        <a:p>
          <a:pPr marL="171450" lvl="1" indent="-171450" algn="l" defTabSz="755650">
            <a:lnSpc>
              <a:spcPct val="90000"/>
            </a:lnSpc>
            <a:spcBef>
              <a:spcPct val="0"/>
            </a:spcBef>
            <a:spcAft>
              <a:spcPct val="15000"/>
            </a:spcAft>
            <a:buChar char="•"/>
          </a:pPr>
          <a:r>
            <a:rPr lang="en-US" sz="1700" kern="1200" dirty="0"/>
            <a:t>Determines how and where packets are forwarded in the below layer.</a:t>
          </a:r>
        </a:p>
      </dsp:txBody>
      <dsp:txXfrm>
        <a:off x="0" y="1929630"/>
        <a:ext cx="6900512" cy="1713600"/>
      </dsp:txXfrm>
    </dsp:sp>
    <dsp:sp modelId="{861B8EBD-6DED-F14B-BB83-69D3FA333AFA}">
      <dsp:nvSpPr>
        <dsp:cNvPr id="0" name=""/>
        <dsp:cNvSpPr/>
      </dsp:nvSpPr>
      <dsp:spPr>
        <a:xfrm>
          <a:off x="345025" y="1678710"/>
          <a:ext cx="4830358" cy="5018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Control Layer:</a:t>
          </a:r>
        </a:p>
      </dsp:txBody>
      <dsp:txXfrm>
        <a:off x="369523" y="1703208"/>
        <a:ext cx="4781362" cy="452844"/>
      </dsp:txXfrm>
    </dsp:sp>
    <dsp:sp modelId="{20936056-00CD-A244-981C-88C47F43E93B}">
      <dsp:nvSpPr>
        <dsp:cNvPr id="0" name=""/>
        <dsp:cNvSpPr/>
      </dsp:nvSpPr>
      <dsp:spPr>
        <a:xfrm>
          <a:off x="0" y="3985950"/>
          <a:ext cx="6900512" cy="14458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54076" rIns="53555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This layer is used forward packets to other devices that is present in its data plane and if not present, it sends a query to the control layer to update its data plane and forwards it to the desired destination.</a:t>
          </a:r>
        </a:p>
      </dsp:txBody>
      <dsp:txXfrm>
        <a:off x="0" y="3985950"/>
        <a:ext cx="6900512" cy="1445850"/>
      </dsp:txXfrm>
    </dsp:sp>
    <dsp:sp modelId="{1465E981-E5A0-B542-B807-2ED1254E6FAA}">
      <dsp:nvSpPr>
        <dsp:cNvPr id="0" name=""/>
        <dsp:cNvSpPr/>
      </dsp:nvSpPr>
      <dsp:spPr>
        <a:xfrm>
          <a:off x="345025" y="3735030"/>
          <a:ext cx="4830358" cy="5018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55650">
            <a:lnSpc>
              <a:spcPct val="90000"/>
            </a:lnSpc>
            <a:spcBef>
              <a:spcPct val="0"/>
            </a:spcBef>
            <a:spcAft>
              <a:spcPct val="35000"/>
            </a:spcAft>
            <a:buNone/>
          </a:pPr>
          <a:r>
            <a:rPr lang="en-US" sz="1700" kern="1200"/>
            <a:t>Forwarding Layer: </a:t>
          </a:r>
        </a:p>
      </dsp:txBody>
      <dsp:txXfrm>
        <a:off x="369523" y="3759528"/>
        <a:ext cx="478136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92861-1FB7-4442-9E9F-7E4DA615EBE6}">
      <dsp:nvSpPr>
        <dsp:cNvPr id="0" name=""/>
        <dsp:cNvSpPr/>
      </dsp:nvSpPr>
      <dsp:spPr>
        <a:xfrm>
          <a:off x="0" y="0"/>
          <a:ext cx="56658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F882B-6CCE-4A1A-8614-8AC2220C4282}">
      <dsp:nvSpPr>
        <dsp:cNvPr id="0" name=""/>
        <dsp:cNvSpPr/>
      </dsp:nvSpPr>
      <dsp:spPr>
        <a:xfrm>
          <a:off x="0" y="0"/>
          <a:ext cx="5665837"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goal is to detect the DDoS attack happening in SDN early and the theme behind our detection is using Entropy, which is the measure of disorderliness in a system.</a:t>
          </a:r>
        </a:p>
      </dsp:txBody>
      <dsp:txXfrm>
        <a:off x="0" y="0"/>
        <a:ext cx="5665837" cy="1087834"/>
      </dsp:txXfrm>
    </dsp:sp>
    <dsp:sp modelId="{95CA3059-0578-4F70-AB69-8603BE93CAA4}">
      <dsp:nvSpPr>
        <dsp:cNvPr id="0" name=""/>
        <dsp:cNvSpPr/>
      </dsp:nvSpPr>
      <dsp:spPr>
        <a:xfrm>
          <a:off x="0" y="1087834"/>
          <a:ext cx="56658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6B1DC4-6D7E-4838-970E-A6BA2FD02B04}">
      <dsp:nvSpPr>
        <dsp:cNvPr id="0" name=""/>
        <dsp:cNvSpPr/>
      </dsp:nvSpPr>
      <dsp:spPr>
        <a:xfrm>
          <a:off x="0" y="1087834"/>
          <a:ext cx="5665837"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When there is a DDoS attack happening in a system there is a sudden decrease of randomness that will decrease the system’s entropy from an accepted range.</a:t>
          </a:r>
        </a:p>
      </dsp:txBody>
      <dsp:txXfrm>
        <a:off x="0" y="1087834"/>
        <a:ext cx="5665837" cy="1087834"/>
      </dsp:txXfrm>
    </dsp:sp>
    <dsp:sp modelId="{A17EDABA-6E51-43A0-9415-EB64D2A0AB39}">
      <dsp:nvSpPr>
        <dsp:cNvPr id="0" name=""/>
        <dsp:cNvSpPr/>
      </dsp:nvSpPr>
      <dsp:spPr>
        <a:xfrm>
          <a:off x="0" y="2175669"/>
          <a:ext cx="56658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7426FF-4BC1-4288-AE95-FB89285E3411}">
      <dsp:nvSpPr>
        <dsp:cNvPr id="0" name=""/>
        <dsp:cNvSpPr/>
      </dsp:nvSpPr>
      <dsp:spPr>
        <a:xfrm>
          <a:off x="0" y="2175669"/>
          <a:ext cx="5665837"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Our project will use the SDN controller for early DDoS attack detection and the early detection mechanism should be lightweight and high response.</a:t>
          </a:r>
        </a:p>
      </dsp:txBody>
      <dsp:txXfrm>
        <a:off x="0" y="2175669"/>
        <a:ext cx="5665837" cy="1087834"/>
      </dsp:txXfrm>
    </dsp:sp>
    <dsp:sp modelId="{59E0B1EA-6C51-415B-A4C3-06D420493013}">
      <dsp:nvSpPr>
        <dsp:cNvPr id="0" name=""/>
        <dsp:cNvSpPr/>
      </dsp:nvSpPr>
      <dsp:spPr>
        <a:xfrm>
          <a:off x="0" y="3263503"/>
          <a:ext cx="56658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3F0446-BFF9-4169-84F2-82D68419C42F}">
      <dsp:nvSpPr>
        <dsp:cNvPr id="0" name=""/>
        <dsp:cNvSpPr/>
      </dsp:nvSpPr>
      <dsp:spPr>
        <a:xfrm>
          <a:off x="0" y="3263503"/>
          <a:ext cx="5665837"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This high response time will help regain the control of the controller early when an attack is happening.</a:t>
          </a:r>
        </a:p>
      </dsp:txBody>
      <dsp:txXfrm>
        <a:off x="0" y="3263503"/>
        <a:ext cx="5665837" cy="10878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13B5A-83E4-4EC1-9792-9663771ABFCE}" type="datetimeFigureOut">
              <a:rPr lang="en-US" smtClean="0"/>
              <a:t>4/13/21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1AC29-C065-4311-94EB-3547CDF82C30}" type="slidenum">
              <a:rPr lang="en-US" smtClean="0"/>
              <a:t>‹#›</a:t>
            </a:fld>
            <a:endParaRPr lang="en-US"/>
          </a:p>
        </p:txBody>
      </p:sp>
    </p:spTree>
    <p:extLst>
      <p:ext uri="{BB962C8B-B14F-4D97-AF65-F5344CB8AC3E}">
        <p14:creationId xmlns:p14="http://schemas.microsoft.com/office/powerpoint/2010/main" val="3490061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1AC29-C065-4311-94EB-3547CDF82C30}" type="slidenum">
              <a:rPr lang="en-US" smtClean="0"/>
              <a:t>5</a:t>
            </a:fld>
            <a:endParaRPr lang="en-US"/>
          </a:p>
        </p:txBody>
      </p:sp>
    </p:spTree>
    <p:extLst>
      <p:ext uri="{BB962C8B-B14F-4D97-AF65-F5344CB8AC3E}">
        <p14:creationId xmlns:p14="http://schemas.microsoft.com/office/powerpoint/2010/main" val="148035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1AC29-C065-4311-94EB-3547CDF82C30}" type="slidenum">
              <a:rPr lang="en-US" smtClean="0"/>
              <a:t>8</a:t>
            </a:fld>
            <a:endParaRPr lang="en-US"/>
          </a:p>
        </p:txBody>
      </p:sp>
    </p:spTree>
    <p:extLst>
      <p:ext uri="{BB962C8B-B14F-4D97-AF65-F5344CB8AC3E}">
        <p14:creationId xmlns:p14="http://schemas.microsoft.com/office/powerpoint/2010/main" val="295478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0CE4912-EC91-4DA2-B78A-2AA4B19A9662}" type="datetimeFigureOut">
              <a:rPr lang="en-US" smtClean="0"/>
              <a:t>4/13/21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ECFF5-CC9F-4B6B-B04B-B3223E0B0F24}" type="slidenum">
              <a:rPr lang="en-US" smtClean="0"/>
              <a:t>‹#›</a:t>
            </a:fld>
            <a:endParaRPr lang="en-US"/>
          </a:p>
        </p:txBody>
      </p:sp>
    </p:spTree>
    <p:extLst>
      <p:ext uri="{BB962C8B-B14F-4D97-AF65-F5344CB8AC3E}">
        <p14:creationId xmlns:p14="http://schemas.microsoft.com/office/powerpoint/2010/main" val="238567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0CE4912-EC91-4DA2-B78A-2AA4B19A9662}" type="datetimeFigureOut">
              <a:rPr lang="en-US" smtClean="0"/>
              <a:t>4/13/21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ECFF5-CC9F-4B6B-B04B-B3223E0B0F24}" type="slidenum">
              <a:rPr lang="en-US" smtClean="0"/>
              <a:t>‹#›</a:t>
            </a:fld>
            <a:endParaRPr lang="en-US"/>
          </a:p>
        </p:txBody>
      </p:sp>
    </p:spTree>
    <p:extLst>
      <p:ext uri="{BB962C8B-B14F-4D97-AF65-F5344CB8AC3E}">
        <p14:creationId xmlns:p14="http://schemas.microsoft.com/office/powerpoint/2010/main" val="97433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0CE4912-EC91-4DA2-B78A-2AA4B19A9662}" type="datetimeFigureOut">
              <a:rPr lang="en-US" smtClean="0"/>
              <a:t>4/13/21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ECFF5-CC9F-4B6B-B04B-B3223E0B0F24}" type="slidenum">
              <a:rPr lang="en-US" smtClean="0"/>
              <a:t>‹#›</a:t>
            </a:fld>
            <a:endParaRPr lang="en-US"/>
          </a:p>
        </p:txBody>
      </p:sp>
    </p:spTree>
    <p:extLst>
      <p:ext uri="{BB962C8B-B14F-4D97-AF65-F5344CB8AC3E}">
        <p14:creationId xmlns:p14="http://schemas.microsoft.com/office/powerpoint/2010/main" val="3470537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0CE4912-EC91-4DA2-B78A-2AA4B19A9662}" type="datetimeFigureOut">
              <a:rPr lang="en-US" smtClean="0"/>
              <a:t>4/13/21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ECFF5-CC9F-4B6B-B04B-B3223E0B0F24}" type="slidenum">
              <a:rPr lang="en-US" smtClean="0"/>
              <a:t>‹#›</a:t>
            </a:fld>
            <a:endParaRPr lang="en-US"/>
          </a:p>
        </p:txBody>
      </p:sp>
    </p:spTree>
    <p:extLst>
      <p:ext uri="{BB962C8B-B14F-4D97-AF65-F5344CB8AC3E}">
        <p14:creationId xmlns:p14="http://schemas.microsoft.com/office/powerpoint/2010/main" val="11080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0CE4912-EC91-4DA2-B78A-2AA4B19A9662}" type="datetimeFigureOut">
              <a:rPr lang="en-US" smtClean="0"/>
              <a:t>4/13/21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ECFF5-CC9F-4B6B-B04B-B3223E0B0F24}" type="slidenum">
              <a:rPr lang="en-US" smtClean="0"/>
              <a:t>‹#›</a:t>
            </a:fld>
            <a:endParaRPr lang="en-US"/>
          </a:p>
        </p:txBody>
      </p:sp>
    </p:spTree>
    <p:extLst>
      <p:ext uri="{BB962C8B-B14F-4D97-AF65-F5344CB8AC3E}">
        <p14:creationId xmlns:p14="http://schemas.microsoft.com/office/powerpoint/2010/main" val="70056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0CE4912-EC91-4DA2-B78A-2AA4B19A9662}" type="datetimeFigureOut">
              <a:rPr lang="en-US" smtClean="0"/>
              <a:t>4/13/21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ECFF5-CC9F-4B6B-B04B-B3223E0B0F24}" type="slidenum">
              <a:rPr lang="en-US" smtClean="0"/>
              <a:t>‹#›</a:t>
            </a:fld>
            <a:endParaRPr lang="en-US"/>
          </a:p>
        </p:txBody>
      </p:sp>
    </p:spTree>
    <p:extLst>
      <p:ext uri="{BB962C8B-B14F-4D97-AF65-F5344CB8AC3E}">
        <p14:creationId xmlns:p14="http://schemas.microsoft.com/office/powerpoint/2010/main" val="171640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0CE4912-EC91-4DA2-B78A-2AA4B19A9662}" type="datetimeFigureOut">
              <a:rPr lang="en-US" smtClean="0"/>
              <a:t>4/13/21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5ECFF5-CC9F-4B6B-B04B-B3223E0B0F24}" type="slidenum">
              <a:rPr lang="en-US" smtClean="0"/>
              <a:t>‹#›</a:t>
            </a:fld>
            <a:endParaRPr lang="en-US"/>
          </a:p>
        </p:txBody>
      </p:sp>
    </p:spTree>
    <p:extLst>
      <p:ext uri="{BB962C8B-B14F-4D97-AF65-F5344CB8AC3E}">
        <p14:creationId xmlns:p14="http://schemas.microsoft.com/office/powerpoint/2010/main" val="284111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0CE4912-EC91-4DA2-B78A-2AA4B19A9662}" type="datetimeFigureOut">
              <a:rPr lang="en-US" smtClean="0"/>
              <a:t>4/13/21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5ECFF5-CC9F-4B6B-B04B-B3223E0B0F24}" type="slidenum">
              <a:rPr lang="en-US" smtClean="0"/>
              <a:t>‹#›</a:t>
            </a:fld>
            <a:endParaRPr lang="en-US"/>
          </a:p>
        </p:txBody>
      </p:sp>
    </p:spTree>
    <p:extLst>
      <p:ext uri="{BB962C8B-B14F-4D97-AF65-F5344CB8AC3E}">
        <p14:creationId xmlns:p14="http://schemas.microsoft.com/office/powerpoint/2010/main" val="106314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E4912-EC91-4DA2-B78A-2AA4B19A9662}" type="datetimeFigureOut">
              <a:rPr lang="en-US" smtClean="0"/>
              <a:t>4/13/21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5ECFF5-CC9F-4B6B-B04B-B3223E0B0F24}" type="slidenum">
              <a:rPr lang="en-US" smtClean="0"/>
              <a:t>‹#›</a:t>
            </a:fld>
            <a:endParaRPr lang="en-US"/>
          </a:p>
        </p:txBody>
      </p:sp>
    </p:spTree>
    <p:extLst>
      <p:ext uri="{BB962C8B-B14F-4D97-AF65-F5344CB8AC3E}">
        <p14:creationId xmlns:p14="http://schemas.microsoft.com/office/powerpoint/2010/main" val="136617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0CE4912-EC91-4DA2-B78A-2AA4B19A9662}" type="datetimeFigureOut">
              <a:rPr lang="en-US" smtClean="0"/>
              <a:t>4/13/21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ECFF5-CC9F-4B6B-B04B-B3223E0B0F24}" type="slidenum">
              <a:rPr lang="en-US" smtClean="0"/>
              <a:t>‹#›</a:t>
            </a:fld>
            <a:endParaRPr lang="en-US"/>
          </a:p>
        </p:txBody>
      </p:sp>
    </p:spTree>
    <p:extLst>
      <p:ext uri="{BB962C8B-B14F-4D97-AF65-F5344CB8AC3E}">
        <p14:creationId xmlns:p14="http://schemas.microsoft.com/office/powerpoint/2010/main" val="244737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0CE4912-EC91-4DA2-B78A-2AA4B19A9662}" type="datetimeFigureOut">
              <a:rPr lang="en-US" smtClean="0"/>
              <a:t>4/13/21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ECFF5-CC9F-4B6B-B04B-B3223E0B0F24}" type="slidenum">
              <a:rPr lang="en-US" smtClean="0"/>
              <a:t>‹#›</a:t>
            </a:fld>
            <a:endParaRPr lang="en-US"/>
          </a:p>
        </p:txBody>
      </p:sp>
    </p:spTree>
    <p:extLst>
      <p:ext uri="{BB962C8B-B14F-4D97-AF65-F5344CB8AC3E}">
        <p14:creationId xmlns:p14="http://schemas.microsoft.com/office/powerpoint/2010/main" val="74026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E4912-EC91-4DA2-B78A-2AA4B19A9662}" type="datetimeFigureOut">
              <a:rPr lang="en-US" smtClean="0"/>
              <a:t>4/13/21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ECFF5-CC9F-4B6B-B04B-B3223E0B0F24}" type="slidenum">
              <a:rPr lang="en-US" smtClean="0"/>
              <a:t>‹#›</a:t>
            </a:fld>
            <a:endParaRPr lang="en-US"/>
          </a:p>
        </p:txBody>
      </p:sp>
    </p:spTree>
    <p:extLst>
      <p:ext uri="{BB962C8B-B14F-4D97-AF65-F5344CB8AC3E}">
        <p14:creationId xmlns:p14="http://schemas.microsoft.com/office/powerpoint/2010/main" val="14565119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D104EA-42BD-40C0-BBB0-FAA5953F4070}"/>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b="1" kern="1200" dirty="0">
                <a:solidFill>
                  <a:schemeClr val="tx1"/>
                </a:solidFill>
                <a:latin typeface="+mj-lt"/>
                <a:ea typeface="+mj-ea"/>
                <a:cs typeface="+mj-cs"/>
              </a:rPr>
              <a:t>Network Denial of Service Detection Using SDN</a:t>
            </a:r>
          </a:p>
        </p:txBody>
      </p:sp>
      <p:sp>
        <p:nvSpPr>
          <p:cNvPr id="2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1359975-ACA9-4164-BE6D-6C3E6D2B8823}"/>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algn="l"/>
            <a:r>
              <a:rPr lang="en-US" sz="2200" dirty="0"/>
              <a:t>Group- 02</a:t>
            </a:r>
          </a:p>
          <a:p>
            <a:pPr indent="-228600" algn="l">
              <a:buFont typeface="Arial" panose="020B0604020202020204" pitchFamily="34" charset="0"/>
              <a:buChar char="•"/>
            </a:pPr>
            <a:endParaRPr lang="en-US" sz="2200" dirty="0"/>
          </a:p>
          <a:p>
            <a:pPr indent="-228600" algn="l">
              <a:buFont typeface="Arial" panose="020B0604020202020204" pitchFamily="34" charset="0"/>
              <a:buChar char="•"/>
            </a:pPr>
            <a:r>
              <a:rPr lang="en-US" sz="2200" dirty="0"/>
              <a:t>Group Members:</a:t>
            </a:r>
          </a:p>
          <a:p>
            <a:pPr marL="457200" indent="-228600" algn="l">
              <a:buFont typeface="Arial" panose="020B0604020202020204" pitchFamily="34" charset="0"/>
              <a:buChar char="•"/>
            </a:pPr>
            <a:r>
              <a:rPr lang="en-US" sz="2200" dirty="0"/>
              <a:t>Bimal Bhattarai</a:t>
            </a:r>
          </a:p>
          <a:p>
            <a:pPr marL="457200" indent="-228600" algn="l">
              <a:buFont typeface="Arial" panose="020B0604020202020204" pitchFamily="34" charset="0"/>
              <a:buChar char="•"/>
            </a:pPr>
            <a:r>
              <a:rPr lang="en-US" sz="2200" dirty="0"/>
              <a:t>Himangshu Das</a:t>
            </a:r>
          </a:p>
          <a:p>
            <a:pPr marL="457200" indent="-228600" algn="l">
              <a:buFont typeface="Arial" panose="020B0604020202020204" pitchFamily="34" charset="0"/>
              <a:buChar char="•"/>
            </a:pPr>
            <a:r>
              <a:rPr lang="en-US" sz="2200" dirty="0"/>
              <a:t>Samin Yasar</a:t>
            </a:r>
          </a:p>
          <a:p>
            <a:pPr marL="457200" indent="-228600" algn="l">
              <a:buFont typeface="Arial" panose="020B0604020202020204" pitchFamily="34" charset="0"/>
              <a:buChar char="•"/>
            </a:pPr>
            <a:r>
              <a:rPr lang="en-US" sz="2200" dirty="0"/>
              <a:t>Ranjeet Singh</a:t>
            </a:r>
          </a:p>
        </p:txBody>
      </p:sp>
    </p:spTree>
    <p:extLst>
      <p:ext uri="{BB962C8B-B14F-4D97-AF65-F5344CB8AC3E}">
        <p14:creationId xmlns:p14="http://schemas.microsoft.com/office/powerpoint/2010/main" val="1207731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D965C-34AD-4D2B-95AB-B5E7E9CA0935}"/>
              </a:ext>
            </a:extLst>
          </p:cNvPr>
          <p:cNvSpPr>
            <a:spLocks noGrp="1"/>
          </p:cNvSpPr>
          <p:nvPr>
            <p:ph type="title"/>
          </p:nvPr>
        </p:nvSpPr>
        <p:spPr>
          <a:xfrm>
            <a:off x="841248" y="548640"/>
            <a:ext cx="3600860" cy="5431536"/>
          </a:xfrm>
        </p:spPr>
        <p:txBody>
          <a:bodyPr>
            <a:normAutofit/>
          </a:bodyPr>
          <a:lstStyle/>
          <a:p>
            <a:r>
              <a:rPr lang="en-US" sz="5000"/>
              <a:t>Components Used to Simulate Environment (Contd.)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B08D42-E50C-4617-A546-5F79AF7706E9}"/>
              </a:ext>
            </a:extLst>
          </p:cNvPr>
          <p:cNvSpPr>
            <a:spLocks noGrp="1"/>
          </p:cNvSpPr>
          <p:nvPr>
            <p:ph idx="1"/>
          </p:nvPr>
        </p:nvSpPr>
        <p:spPr>
          <a:xfrm>
            <a:off x="5126418" y="552091"/>
            <a:ext cx="6224335" cy="5431536"/>
          </a:xfrm>
        </p:spPr>
        <p:txBody>
          <a:bodyPr anchor="ctr">
            <a:normAutofit/>
          </a:bodyPr>
          <a:lstStyle/>
          <a:p>
            <a:pPr marL="0" indent="0">
              <a:buNone/>
            </a:pPr>
            <a:r>
              <a:rPr lang="en-US" sz="2200" b="1" u="sng"/>
              <a:t>Scapy:</a:t>
            </a:r>
          </a:p>
          <a:p>
            <a:r>
              <a:rPr lang="en-US" sz="2200"/>
              <a:t>It is a python-based library that will be used to generate traffic to and from the SDN controller.</a:t>
            </a:r>
          </a:p>
          <a:p>
            <a:r>
              <a:rPr lang="en-US" sz="2200"/>
              <a:t>This is an excellent tool for decoding packets from a wide variety of protocols, send packets over the network, simulate attacks, capture packets and much more.</a:t>
            </a:r>
          </a:p>
          <a:p>
            <a:pPr marL="0" indent="0">
              <a:buNone/>
            </a:pPr>
            <a:r>
              <a:rPr lang="en-US" sz="2200" b="1" u="sng"/>
              <a:t>VMware:</a:t>
            </a:r>
          </a:p>
          <a:p>
            <a:r>
              <a:rPr lang="en-US" sz="2200"/>
              <a:t>We used VMWare workstation to create our virtual environment for simulation.</a:t>
            </a:r>
          </a:p>
        </p:txBody>
      </p:sp>
    </p:spTree>
    <p:extLst>
      <p:ext uri="{BB962C8B-B14F-4D97-AF65-F5344CB8AC3E}">
        <p14:creationId xmlns:p14="http://schemas.microsoft.com/office/powerpoint/2010/main" val="118752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89D8-1483-4194-B6DD-622FDF7F6953}"/>
              </a:ext>
            </a:extLst>
          </p:cNvPr>
          <p:cNvSpPr>
            <a:spLocks noGrp="1"/>
          </p:cNvSpPr>
          <p:nvPr>
            <p:ph type="title"/>
          </p:nvPr>
        </p:nvSpPr>
        <p:spPr/>
        <p:txBody>
          <a:bodyPr/>
          <a:lstStyle/>
          <a:p>
            <a:r>
              <a:rPr lang="en-US"/>
              <a:t>Early Detection of DDoS attack Using Entropy</a:t>
            </a:r>
            <a:endParaRPr lang="en-US" dirty="0"/>
          </a:p>
        </p:txBody>
      </p:sp>
      <p:graphicFrame>
        <p:nvGraphicFramePr>
          <p:cNvPr id="42" name="Content Placeholder 2">
            <a:extLst>
              <a:ext uri="{FF2B5EF4-FFF2-40B4-BE49-F238E27FC236}">
                <a16:creationId xmlns:a16="http://schemas.microsoft.com/office/drawing/2014/main" id="{4C85D6AF-5364-4048-9B04-34DC289AD267}"/>
              </a:ext>
            </a:extLst>
          </p:cNvPr>
          <p:cNvGraphicFramePr>
            <a:graphicFrameLocks noGrp="1"/>
          </p:cNvGraphicFramePr>
          <p:nvPr>
            <p:ph idx="1"/>
            <p:extLst>
              <p:ext uri="{D42A27DB-BD31-4B8C-83A1-F6EECF244321}">
                <p14:modId xmlns:p14="http://schemas.microsoft.com/office/powerpoint/2010/main" val="3643300431"/>
              </p:ext>
            </p:extLst>
          </p:nvPr>
        </p:nvGraphicFramePr>
        <p:xfrm>
          <a:off x="838200" y="1825625"/>
          <a:ext cx="566583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Diagram&#10;&#10;Description automatically generated">
            <a:extLst>
              <a:ext uri="{FF2B5EF4-FFF2-40B4-BE49-F238E27FC236}">
                <a16:creationId xmlns:a16="http://schemas.microsoft.com/office/drawing/2014/main" id="{7A2D40C3-BD21-4CB5-8B08-2C9AE04AD3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337" y="1772444"/>
            <a:ext cx="5147189"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480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A0A71-0477-644F-9F66-B563727A9068}"/>
              </a:ext>
            </a:extLst>
          </p:cNvPr>
          <p:cNvSpPr>
            <a:spLocks noGrp="1"/>
          </p:cNvSpPr>
          <p:nvPr>
            <p:ph type="title"/>
          </p:nvPr>
        </p:nvSpPr>
        <p:spPr>
          <a:xfrm>
            <a:off x="630936" y="640080"/>
            <a:ext cx="4818888" cy="1481328"/>
          </a:xfrm>
        </p:spPr>
        <p:txBody>
          <a:bodyPr anchor="b">
            <a:normAutofit/>
          </a:bodyPr>
          <a:lstStyle/>
          <a:p>
            <a:r>
              <a:rPr lang="en-US" sz="5000" dirty="0"/>
              <a:t>What is Entropy?</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FBD9F6-0895-7646-AA93-BAB19EE47BF0}"/>
                  </a:ext>
                </a:extLst>
              </p:cNvPr>
              <p:cNvSpPr>
                <a:spLocks noGrp="1"/>
              </p:cNvSpPr>
              <p:nvPr>
                <p:ph idx="1"/>
              </p:nvPr>
            </p:nvSpPr>
            <p:spPr>
              <a:xfrm>
                <a:off x="630936" y="2660904"/>
                <a:ext cx="4818888" cy="3547872"/>
              </a:xfrm>
            </p:spPr>
            <p:txBody>
              <a:bodyPr anchor="t">
                <a:normAutofit/>
              </a:bodyPr>
              <a:lstStyle/>
              <a:p>
                <a:pPr marL="0" indent="0">
                  <a:buNone/>
                </a:pPr>
                <a:r>
                  <a:rPr lang="en-US" sz="1400" dirty="0"/>
                  <a:t>Entropy can be defined as a number that gives you an idea of how random an outcome will be based on the probability values of each of the possible outcomes in a situation.</a:t>
                </a:r>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𝐻</m:t>
                      </m:r>
                      <m:r>
                        <a:rPr lang="en-US" sz="1400" b="0" i="1">
                          <a:latin typeface="Cambria Math" panose="02040503050406030204" pitchFamily="18" charset="0"/>
                        </a:rPr>
                        <m:t>(</m:t>
                      </m:r>
                      <m:r>
                        <a:rPr lang="en-US" sz="1400" b="0" i="1">
                          <a:latin typeface="Cambria Math" panose="02040503050406030204" pitchFamily="18" charset="0"/>
                        </a:rPr>
                        <m:t>𝑋</m:t>
                      </m:r>
                      <m:r>
                        <a:rPr lang="en-US" sz="1400" b="0" i="1">
                          <a:latin typeface="Cambria Math" panose="02040503050406030204" pitchFamily="18" charset="0"/>
                        </a:rPr>
                        <m:t>)=</m:t>
                      </m:r>
                      <m:nary>
                        <m:naryPr>
                          <m:chr m:val="∑"/>
                          <m:ctrlPr>
                            <a:rPr lang="en-US" sz="1400" i="1">
                              <a:latin typeface="Cambria Math" panose="02040503050406030204" pitchFamily="18" charset="0"/>
                            </a:rPr>
                          </m:ctrlPr>
                        </m:naryPr>
                        <m:sub>
                          <m:r>
                            <m:rPr>
                              <m:brk m:alnAt="23"/>
                            </m:rPr>
                            <a:rPr lang="en-US" sz="1400" b="0" i="1">
                              <a:latin typeface="Cambria Math" panose="02040503050406030204" pitchFamily="18" charset="0"/>
                            </a:rPr>
                            <m:t>𝑖</m:t>
                          </m:r>
                          <m:r>
                            <a:rPr lang="en-US" sz="1400" i="1">
                              <a:latin typeface="Cambria Math" panose="02040503050406030204" pitchFamily="18" charset="0"/>
                            </a:rPr>
                            <m:t>=0</m:t>
                          </m:r>
                        </m:sub>
                        <m:sup>
                          <m:r>
                            <a:rPr lang="en-US" sz="1400" i="1">
                              <a:latin typeface="Cambria Math" panose="02040503050406030204" pitchFamily="18" charset="0"/>
                            </a:rPr>
                            <m:t>𝑛</m:t>
                          </m:r>
                          <m:r>
                            <a:rPr lang="en-US" sz="1400" b="0" i="1">
                              <a:latin typeface="Cambria Math" panose="02040503050406030204" pitchFamily="18" charset="0"/>
                            </a:rPr>
                            <m:t>−1</m:t>
                          </m:r>
                        </m:sup>
                        <m:e>
                          <m:sSub>
                            <m:sSubPr>
                              <m:ctrlPr>
                                <a:rPr lang="en-US" sz="1400" i="1">
                                  <a:latin typeface="Cambria Math" panose="02040503050406030204" pitchFamily="18" charset="0"/>
                                </a:rPr>
                              </m:ctrlPr>
                            </m:sSubPr>
                            <m:e>
                              <m:r>
                                <a:rPr lang="en-US" sz="1400" b="0" i="1">
                                  <a:latin typeface="Cambria Math" panose="02040503050406030204" pitchFamily="18" charset="0"/>
                                </a:rPr>
                                <m:t>𝑃</m:t>
                              </m:r>
                            </m:e>
                            <m:sub>
                              <m:r>
                                <a:rPr lang="en-US" sz="1400" b="0" i="1">
                                  <a:latin typeface="Cambria Math" panose="02040503050406030204" pitchFamily="18" charset="0"/>
                                </a:rPr>
                                <m:t>𝑖</m:t>
                              </m:r>
                            </m:sub>
                          </m:sSub>
                          <m:r>
                            <a:rPr lang="en-US" sz="1400" b="0" i="1">
                              <a:latin typeface="Cambria Math" panose="02040503050406030204" pitchFamily="18" charset="0"/>
                            </a:rPr>
                            <m:t> </m:t>
                          </m:r>
                          <m:sSub>
                            <m:sSubPr>
                              <m:ctrlPr>
                                <a:rPr lang="en-US" sz="1400" i="1">
                                  <a:latin typeface="Cambria Math" panose="02040503050406030204" pitchFamily="18" charset="0"/>
                                </a:rPr>
                              </m:ctrlPr>
                            </m:sSubPr>
                            <m:e>
                              <m:r>
                                <a:rPr lang="en-US" sz="1400" b="0" i="1">
                                  <a:latin typeface="Cambria Math" panose="02040503050406030204" pitchFamily="18" charset="0"/>
                                </a:rPr>
                                <m:t>𝑙𝑜𝑔</m:t>
                              </m:r>
                            </m:e>
                            <m:sub>
                              <m:r>
                                <a:rPr lang="en-US" sz="1400" b="0" i="1">
                                  <a:latin typeface="Cambria Math" panose="02040503050406030204" pitchFamily="18" charset="0"/>
                                </a:rPr>
                                <m:t>2</m:t>
                              </m:r>
                            </m:sub>
                          </m:sSub>
                          <m:r>
                            <a:rPr lang="en-US" sz="1400" b="0" i="1">
                              <a:latin typeface="Cambria Math" panose="02040503050406030204" pitchFamily="18" charset="0"/>
                            </a:rPr>
                            <m:t> </m:t>
                          </m:r>
                          <m:r>
                            <a:rPr lang="en-US" sz="1400" b="0" i="1">
                              <a:latin typeface="Cambria Math" panose="02040503050406030204" pitchFamily="18" charset="0"/>
                              <a:ea typeface="Cambria Math" panose="02040503050406030204" pitchFamily="18" charset="0"/>
                            </a:rPr>
                            <m:t>×</m:t>
                          </m:r>
                          <m:r>
                            <a:rPr lang="en-US" sz="1400" b="0" i="1">
                              <a:latin typeface="Cambria Math" panose="02040503050406030204" pitchFamily="18" charset="0"/>
                            </a:rPr>
                            <m:t> </m:t>
                          </m:r>
                          <m:f>
                            <m:fPr>
                              <m:ctrlPr>
                                <a:rPr lang="en-US" sz="1400" b="0" i="1">
                                  <a:latin typeface="Cambria Math" panose="02040503050406030204" pitchFamily="18" charset="0"/>
                                </a:rPr>
                              </m:ctrlPr>
                            </m:fPr>
                            <m:num>
                              <m:r>
                                <a:rPr lang="en-US" sz="1400" b="0" i="1">
                                  <a:latin typeface="Cambria Math" panose="02040503050406030204" pitchFamily="18" charset="0"/>
                                </a:rPr>
                                <m:t>1</m:t>
                              </m:r>
                            </m:num>
                            <m:den>
                              <m:sSub>
                                <m:sSubPr>
                                  <m:ctrlPr>
                                    <a:rPr lang="en-US" sz="1400" b="0" i="1">
                                      <a:latin typeface="Cambria Math" panose="02040503050406030204" pitchFamily="18" charset="0"/>
                                    </a:rPr>
                                  </m:ctrlPr>
                                </m:sSubPr>
                                <m:e>
                                  <m:r>
                                    <a:rPr lang="en-US" sz="1400" b="0" i="1">
                                      <a:latin typeface="Cambria Math" panose="02040503050406030204" pitchFamily="18" charset="0"/>
                                    </a:rPr>
                                    <m:t>𝑝</m:t>
                                  </m:r>
                                </m:e>
                                <m:sub>
                                  <m:r>
                                    <a:rPr lang="en-US" sz="1400" b="0" i="1">
                                      <a:latin typeface="Cambria Math" panose="02040503050406030204" pitchFamily="18" charset="0"/>
                                    </a:rPr>
                                    <m:t>𝑖</m:t>
                                  </m:r>
                                </m:sub>
                              </m:sSub>
                            </m:den>
                          </m:f>
                        </m:e>
                      </m:nary>
                    </m:oMath>
                  </m:oMathPara>
                </a14:m>
                <a:endParaRPr lang="en-US" sz="1400" dirty="0"/>
              </a:p>
              <a:p>
                <a:pPr marL="0" indent="0">
                  <a:buNone/>
                </a:pPr>
                <a:r>
                  <a:rPr lang="en-US" sz="1400" dirty="0"/>
                  <a:t>Entropy will be maximum when all outcomes are equally likely. Any time we move away from equally likely outcomes then then the entropy must go down. Therefore, the entropy of variable X is the sum over all possible outcomes of </a:t>
                </a:r>
                <a:r>
                  <a:rPr lang="en-US" sz="1400" dirty="0" err="1"/>
                  <a:t>i</a:t>
                </a:r>
                <a:r>
                  <a:rPr lang="en-US" sz="1400" dirty="0"/>
                  <a:t> of X, of the product of the probability of outcome </a:t>
                </a:r>
                <a:r>
                  <a:rPr lang="en-US" sz="1400" dirty="0" err="1"/>
                  <a:t>i</a:t>
                </a:r>
                <a:r>
                  <a:rPr lang="en-US" sz="1400" dirty="0"/>
                  <a:t> times the log of the inverse of the probability of </a:t>
                </a:r>
                <a:r>
                  <a:rPr lang="en-US" sz="1400" dirty="0" err="1"/>
                  <a:t>i</a:t>
                </a:r>
                <a:r>
                  <a:rPr lang="en-US" sz="1400" dirty="0"/>
                  <a:t>. </a:t>
                </a:r>
              </a:p>
              <a:p>
                <a:pPr marL="0" indent="0">
                  <a:buNone/>
                </a:pPr>
                <a:r>
                  <a:rPr lang="en-US" sz="1400" b="1" i="1" u="sng" dirty="0"/>
                  <a:t>Base Entropy</a:t>
                </a:r>
                <a:r>
                  <a:rPr lang="en-US" sz="1400" dirty="0"/>
                  <a:t> is defined as the average entropy for the target IP address when there is no DDOS attack in place. The purpose of this is to define a normal scenario. We will use threshold 50. </a:t>
                </a:r>
              </a:p>
              <a:p>
                <a:pPr marL="0" indent="0">
                  <a:buNone/>
                </a:pPr>
                <a:endParaRPr lang="en-US" sz="1400" dirty="0"/>
              </a:p>
            </p:txBody>
          </p:sp>
        </mc:Choice>
        <mc:Fallback xmlns="">
          <p:sp>
            <p:nvSpPr>
              <p:cNvPr id="3" name="Content Placeholder 2">
                <a:extLst>
                  <a:ext uri="{FF2B5EF4-FFF2-40B4-BE49-F238E27FC236}">
                    <a16:creationId xmlns:a16="http://schemas.microsoft.com/office/drawing/2014/main" id="{5BFBD9F6-0895-7646-AA93-BAB19EE47BF0}"/>
                  </a:ext>
                </a:extLst>
              </p:cNvPr>
              <p:cNvSpPr>
                <a:spLocks noGrp="1" noRot="1" noChangeAspect="1" noMove="1" noResize="1" noEditPoints="1" noAdjustHandles="1" noChangeArrowheads="1" noChangeShapeType="1" noTextEdit="1"/>
              </p:cNvSpPr>
              <p:nvPr>
                <p:ph idx="1"/>
              </p:nvPr>
            </p:nvSpPr>
            <p:spPr>
              <a:xfrm>
                <a:off x="630936" y="2660904"/>
                <a:ext cx="4818888" cy="3547872"/>
              </a:xfrm>
              <a:blipFill>
                <a:blip r:embed="rId2"/>
                <a:stretch>
                  <a:fillRect l="-262" t="-1068" r="-787" b="-712"/>
                </a:stretch>
              </a:blipFill>
            </p:spPr>
            <p:txBody>
              <a:bodyPr/>
              <a:lstStyle/>
              <a:p>
                <a:r>
                  <a:rPr lang="en-US">
                    <a:noFill/>
                  </a:rPr>
                  <a:t> </a:t>
                </a:r>
              </a:p>
            </p:txBody>
          </p:sp>
        </mc:Fallback>
      </mc:AlternateContent>
      <p:pic>
        <p:nvPicPr>
          <p:cNvPr id="7" name="Graphic 6" descr="Error">
            <a:extLst>
              <a:ext uri="{FF2B5EF4-FFF2-40B4-BE49-F238E27FC236}">
                <a16:creationId xmlns:a16="http://schemas.microsoft.com/office/drawing/2014/main" id="{4CB6FBC2-D053-4E0A-A828-CD4A93290E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32676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913E5-7D36-44C2-BD52-830264F7ABF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Test Cases for Simulation</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8BB2DE1-9E06-41BA-80D8-0B13A2CB6BC1}"/>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We identified the following test cases for the detection on DDoS attack.</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1538757"/>
              </p:ext>
            </p:extLst>
          </p:nvPr>
        </p:nvGraphicFramePr>
        <p:xfrm>
          <a:off x="4654296" y="1380065"/>
          <a:ext cx="6903721" cy="4790298"/>
        </p:xfrm>
        <a:graphic>
          <a:graphicData uri="http://schemas.openxmlformats.org/drawingml/2006/table">
            <a:tbl>
              <a:tblPr firstRow="1" bandRow="1">
                <a:noFill/>
              </a:tblPr>
              <a:tblGrid>
                <a:gridCol w="783977">
                  <a:extLst>
                    <a:ext uri="{9D8B030D-6E8A-4147-A177-3AD203B41FA5}">
                      <a16:colId xmlns:a16="http://schemas.microsoft.com/office/drawing/2014/main" val="289474053"/>
                    </a:ext>
                  </a:extLst>
                </a:gridCol>
                <a:gridCol w="6119744">
                  <a:extLst>
                    <a:ext uri="{9D8B030D-6E8A-4147-A177-3AD203B41FA5}">
                      <a16:colId xmlns:a16="http://schemas.microsoft.com/office/drawing/2014/main" val="1610578597"/>
                    </a:ext>
                  </a:extLst>
                </a:gridCol>
              </a:tblGrid>
              <a:tr h="842250">
                <a:tc>
                  <a:txBody>
                    <a:bodyPr/>
                    <a:lstStyle/>
                    <a:p>
                      <a:pPr algn="ctr" fontAlgn="ctr"/>
                      <a:r>
                        <a:rPr lang="en-US" sz="2100" b="0" i="0" u="none" strike="noStrike" cap="none" spc="0">
                          <a:solidFill>
                            <a:schemeClr val="tx1"/>
                          </a:solidFill>
                          <a:effectLst/>
                          <a:latin typeface="Calibri" panose="020F0502020204030204" pitchFamily="34" charset="0"/>
                        </a:rPr>
                        <a:t>Test Cases</a:t>
                      </a:r>
                    </a:p>
                  </a:txBody>
                  <a:tcPr marL="0" marR="13770" marT="24296" marB="121478" anchor="b">
                    <a:lnL w="12700" cmpd="sng">
                      <a:noFill/>
                    </a:lnL>
                    <a:lnR w="12700" cmpd="sng">
                      <a:noFill/>
                    </a:lnR>
                    <a:lnT w="9525" cap="flat" cmpd="sng" algn="ctr">
                      <a:noFill/>
                      <a:prstDash val="solid"/>
                    </a:lnT>
                    <a:lnB w="38100" cmpd="sng">
                      <a:noFill/>
                    </a:lnB>
                    <a:noFill/>
                  </a:tcPr>
                </a:tc>
                <a:tc>
                  <a:txBody>
                    <a:bodyPr/>
                    <a:lstStyle/>
                    <a:p>
                      <a:pPr algn="ctr" fontAlgn="ctr"/>
                      <a:r>
                        <a:rPr lang="en-US" sz="2100" b="0" i="0" u="none" strike="noStrike" cap="none" spc="0">
                          <a:solidFill>
                            <a:schemeClr val="tx1"/>
                          </a:solidFill>
                          <a:effectLst/>
                          <a:latin typeface="Calibri" panose="020F0502020204030204" pitchFamily="34" charset="0"/>
                        </a:rPr>
                        <a:t>Description</a:t>
                      </a:r>
                    </a:p>
                  </a:txBody>
                  <a:tcPr marL="0" marR="13770" marT="24296" marB="12147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51816204"/>
                  </a:ext>
                </a:extLst>
              </a:tr>
              <a:tr h="692427">
                <a:tc>
                  <a:txBody>
                    <a:bodyPr/>
                    <a:lstStyle/>
                    <a:p>
                      <a:pPr algn="ctr" fontAlgn="ctr"/>
                      <a:r>
                        <a:rPr lang="en-US" sz="1600" b="0" i="0" u="none" strike="noStrike" cap="none" spc="0" dirty="0">
                          <a:solidFill>
                            <a:schemeClr val="tx1"/>
                          </a:solidFill>
                          <a:effectLst/>
                          <a:latin typeface="Calibri" panose="020F0502020204030204" pitchFamily="34" charset="0"/>
                        </a:rPr>
                        <a:t>1</a:t>
                      </a:r>
                    </a:p>
                  </a:txBody>
                  <a:tcPr marL="0" marR="13770" marT="36444" marB="121478"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l" fontAlgn="t"/>
                      <a:r>
                        <a:rPr lang="en-US" sz="1600" b="0" i="0" u="none" strike="noStrike" cap="none" spc="0" dirty="0">
                          <a:solidFill>
                            <a:schemeClr val="tx1"/>
                          </a:solidFill>
                          <a:effectLst/>
                          <a:latin typeface="Calibri" panose="020F0502020204030204" pitchFamily="34" charset="0"/>
                        </a:rPr>
                        <a:t>First, we will create a topology and test the connectivity between the nodes using the ping command</a:t>
                      </a:r>
                    </a:p>
                  </a:txBody>
                  <a:tcPr marL="0" marR="13770" marT="36444" marB="121478">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08149576"/>
                  </a:ext>
                </a:extLst>
              </a:tr>
              <a:tr h="692427">
                <a:tc>
                  <a:txBody>
                    <a:bodyPr/>
                    <a:lstStyle/>
                    <a:p>
                      <a:pPr algn="ctr" fontAlgn="ctr"/>
                      <a:r>
                        <a:rPr lang="en-US" sz="1600" b="0" i="0" u="none" strike="noStrike" cap="none" spc="0" dirty="0">
                          <a:solidFill>
                            <a:schemeClr val="tx1"/>
                          </a:solidFill>
                          <a:effectLst/>
                          <a:latin typeface="Calibri" panose="020F0502020204030204" pitchFamily="34" charset="0"/>
                        </a:rPr>
                        <a:t>2</a:t>
                      </a:r>
                    </a:p>
                  </a:txBody>
                  <a:tcPr marL="0" marR="13770" marT="36444" marB="121478"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i="0" u="none" strike="noStrike" cap="none" spc="0" dirty="0">
                          <a:solidFill>
                            <a:schemeClr val="tx1"/>
                          </a:solidFill>
                          <a:effectLst/>
                          <a:latin typeface="Calibri" panose="020F0502020204030204" pitchFamily="34" charset="0"/>
                        </a:rPr>
                        <a:t>Second, we will launch POX controller in order to make a connection between nodes and again check the connectivity.</a:t>
                      </a:r>
                    </a:p>
                  </a:txBody>
                  <a:tcPr marL="0" marR="13770" marT="36444" marB="121478">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448967553"/>
                  </a:ext>
                </a:extLst>
              </a:tr>
              <a:tr h="692427">
                <a:tc>
                  <a:txBody>
                    <a:bodyPr/>
                    <a:lstStyle/>
                    <a:p>
                      <a:pPr algn="ctr" fontAlgn="ctr"/>
                      <a:r>
                        <a:rPr lang="en-US" sz="1600" b="0" i="0" u="none" strike="noStrike" cap="none" spc="0" dirty="0">
                          <a:solidFill>
                            <a:schemeClr val="tx1"/>
                          </a:solidFill>
                          <a:effectLst/>
                          <a:latin typeface="Calibri" panose="020F0502020204030204" pitchFamily="34" charset="0"/>
                        </a:rPr>
                        <a:t>3.</a:t>
                      </a:r>
                    </a:p>
                  </a:txBody>
                  <a:tcPr marL="0" marR="13770" marT="36444" marB="12147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i="0" u="none" strike="noStrike" cap="none" spc="0" dirty="0">
                          <a:solidFill>
                            <a:schemeClr val="tx1"/>
                          </a:solidFill>
                          <a:effectLst/>
                          <a:latin typeface="Calibri" panose="020F0502020204030204" pitchFamily="34" charset="0"/>
                        </a:rPr>
                        <a:t>Third, we will generate a normal traffic on our SDN network to find threshold for usual traffic behavior</a:t>
                      </a:r>
                    </a:p>
                  </a:txBody>
                  <a:tcPr marL="0" marR="13770" marT="36444" marB="121478">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98401334"/>
                  </a:ext>
                </a:extLst>
              </a:tr>
              <a:tr h="692427">
                <a:tc>
                  <a:txBody>
                    <a:bodyPr/>
                    <a:lstStyle/>
                    <a:p>
                      <a:pPr algn="ctr" fontAlgn="ctr"/>
                      <a:r>
                        <a:rPr lang="en-US" sz="1600" b="0" i="0" u="none" strike="noStrike" cap="none" spc="0" dirty="0">
                          <a:solidFill>
                            <a:schemeClr val="tx1"/>
                          </a:solidFill>
                          <a:effectLst/>
                          <a:latin typeface="Calibri" panose="020F0502020204030204" pitchFamily="34" charset="0"/>
                        </a:rPr>
                        <a:t>3</a:t>
                      </a:r>
                    </a:p>
                  </a:txBody>
                  <a:tcPr marL="0" marR="13770" marT="36444" marB="121478"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600" b="0" i="0" u="none" strike="noStrike" cap="none" spc="0" dirty="0">
                          <a:solidFill>
                            <a:schemeClr val="tx1"/>
                          </a:solidFill>
                          <a:effectLst/>
                          <a:latin typeface="Calibri" panose="020F0502020204030204" pitchFamily="34" charset="0"/>
                        </a:rPr>
                        <a:t>Fourth, after generating random normal traffic we will be able to see a list of values for entropy and find the threshold</a:t>
                      </a:r>
                    </a:p>
                  </a:txBody>
                  <a:tcPr marL="0" marR="13770" marT="36444" marB="121478">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2745761036"/>
                  </a:ext>
                </a:extLst>
              </a:tr>
              <a:tr h="1178340">
                <a:tc>
                  <a:txBody>
                    <a:bodyPr/>
                    <a:lstStyle/>
                    <a:p>
                      <a:pPr algn="ctr" fontAlgn="ctr"/>
                      <a:r>
                        <a:rPr lang="en-US" sz="1600" b="0" i="0" u="none" strike="noStrike" cap="none" spc="0">
                          <a:solidFill>
                            <a:schemeClr val="tx1"/>
                          </a:solidFill>
                          <a:effectLst/>
                          <a:latin typeface="Calibri" panose="020F0502020204030204" pitchFamily="34" charset="0"/>
                        </a:rPr>
                        <a:t>4</a:t>
                      </a:r>
                    </a:p>
                  </a:txBody>
                  <a:tcPr marL="0" marR="13770" marT="36444" marB="121478"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600" b="0" i="0" u="none" strike="noStrike" cap="none" spc="0" dirty="0">
                          <a:solidFill>
                            <a:schemeClr val="tx1"/>
                          </a:solidFill>
                          <a:effectLst/>
                          <a:latin typeface="Calibri" panose="020F0502020204030204" pitchFamily="34" charset="0"/>
                        </a:rPr>
                        <a:t>Finally, we  will simulate the attack on the target host, and we will see a large decrease in the value of entropy from the normal threshold, which means a decrease in the randomness. This will typically mean that an attack is happening on the target host.</a:t>
                      </a:r>
                    </a:p>
                  </a:txBody>
                  <a:tcPr marL="0" marR="13770" marT="36444" marB="121478">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440093040"/>
                  </a:ext>
                </a:extLst>
              </a:tr>
            </a:tbl>
          </a:graphicData>
        </a:graphic>
      </p:graphicFrame>
    </p:spTree>
    <p:extLst>
      <p:ext uri="{BB962C8B-B14F-4D97-AF65-F5344CB8AC3E}">
        <p14:creationId xmlns:p14="http://schemas.microsoft.com/office/powerpoint/2010/main" val="120730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D564E-F03F-416C-AA7D-D302D1854D53}"/>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Demo</a:t>
            </a:r>
          </a:p>
        </p:txBody>
      </p:sp>
      <p:sp>
        <p:nvSpPr>
          <p:cNvPr id="3" name="Content Placeholder 2">
            <a:extLst>
              <a:ext uri="{FF2B5EF4-FFF2-40B4-BE49-F238E27FC236}">
                <a16:creationId xmlns:a16="http://schemas.microsoft.com/office/drawing/2014/main" id="{725FF9FD-576D-4539-8BB6-4E9B97B2094C}"/>
              </a:ext>
            </a:extLst>
          </p:cNvPr>
          <p:cNvSpPr>
            <a:spLocks noGrp="1"/>
          </p:cNvSpPr>
          <p:nvPr>
            <p:ph idx="1"/>
          </p:nvPr>
        </p:nvSpPr>
        <p:spPr>
          <a:xfrm>
            <a:off x="890339" y="4636008"/>
            <a:ext cx="3734014" cy="1572768"/>
          </a:xfrm>
        </p:spPr>
        <p:txBody>
          <a:bodyPr vert="horz" lIns="91440" tIns="45720" rIns="91440" bIns="45720" rtlCol="0">
            <a:normAutofit/>
          </a:bodyPr>
          <a:lstStyle/>
          <a:p>
            <a:pPr marL="0" indent="0">
              <a:buNone/>
            </a:pPr>
            <a:r>
              <a:rPr lang="en-US" sz="2400"/>
              <a:t>Video demo of our simulation</a:t>
            </a:r>
          </a:p>
        </p:txBody>
      </p:sp>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Camera lens">
            <a:extLst>
              <a:ext uri="{FF2B5EF4-FFF2-40B4-BE49-F238E27FC236}">
                <a16:creationId xmlns:a16="http://schemas.microsoft.com/office/drawing/2014/main" id="{5E698CCC-0069-4477-A1F2-C7BB9EC5A224}"/>
              </a:ext>
            </a:extLst>
          </p:cNvPr>
          <p:cNvPicPr>
            <a:picLocks noChangeAspect="1"/>
          </p:cNvPicPr>
          <p:nvPr/>
        </p:nvPicPr>
        <p:blipFill rotWithShape="1">
          <a:blip r:embed="rId2"/>
          <a:srcRect l="3968" r="2907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2455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D89F3-63CA-4059-9E5D-D7290FA372EF}"/>
              </a:ext>
            </a:extLst>
          </p:cNvPr>
          <p:cNvSpPr>
            <a:spLocks noGrp="1"/>
          </p:cNvSpPr>
          <p:nvPr>
            <p:ph type="title"/>
          </p:nvPr>
        </p:nvSpPr>
        <p:spPr>
          <a:xfrm>
            <a:off x="572493" y="238539"/>
            <a:ext cx="11018520" cy="1434415"/>
          </a:xfrm>
        </p:spPr>
        <p:txBody>
          <a:bodyPr anchor="b">
            <a:normAutofit/>
          </a:bodyPr>
          <a:lstStyle/>
          <a:p>
            <a:r>
              <a:rPr lang="en-US" sz="5400"/>
              <a:t>What is SDN?</a:t>
            </a:r>
            <a:endParaRPr lang="en-US" sz="5400" dirty="0"/>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249D37-F210-4EC6-B63F-98E7A7A6282C}"/>
              </a:ext>
            </a:extLst>
          </p:cNvPr>
          <p:cNvSpPr>
            <a:spLocks noGrp="1"/>
          </p:cNvSpPr>
          <p:nvPr>
            <p:ph idx="1"/>
          </p:nvPr>
        </p:nvSpPr>
        <p:spPr>
          <a:xfrm>
            <a:off x="572493" y="2071316"/>
            <a:ext cx="6713552" cy="4119172"/>
          </a:xfrm>
        </p:spPr>
        <p:txBody>
          <a:bodyPr anchor="t">
            <a:normAutofit/>
          </a:bodyPr>
          <a:lstStyle/>
          <a:p>
            <a:r>
              <a:rPr lang="en-US" sz="2200"/>
              <a:t>Software-Defined Network is a 3-layer architecture e.g., application layer, control layer &amp; forwarding layer.</a:t>
            </a:r>
          </a:p>
          <a:p>
            <a:r>
              <a:rPr lang="en-US" sz="2200"/>
              <a:t>Provides a framework for centralized network management system.</a:t>
            </a:r>
          </a:p>
          <a:p>
            <a:r>
              <a:rPr lang="en-US" sz="2200"/>
              <a:t>Programmable UI to develop various network management tools to manage the network.</a:t>
            </a:r>
          </a:p>
          <a:p>
            <a:r>
              <a:rPr lang="en-US" sz="2200"/>
              <a:t>Cloud services are exploding, and big organizations and enterprise network administrators are migrating to the SDN-based network implementations</a:t>
            </a:r>
          </a:p>
          <a:p>
            <a:r>
              <a:rPr lang="en-US" sz="2200"/>
              <a:t>These virtual technologies provide predictability, manageability and good quality of service.</a:t>
            </a:r>
          </a:p>
          <a:p>
            <a:pPr marL="0" indent="0">
              <a:buNone/>
            </a:pPr>
            <a:endParaRPr lang="en-US" sz="2200" dirty="0"/>
          </a:p>
        </p:txBody>
      </p:sp>
      <p:pic>
        <p:nvPicPr>
          <p:cNvPr id="8" name="Picture 7" descr="A screenshot of a computer&#10;&#10;Description automatically generated with low confidence">
            <a:extLst>
              <a:ext uri="{FF2B5EF4-FFF2-40B4-BE49-F238E27FC236}">
                <a16:creationId xmlns:a16="http://schemas.microsoft.com/office/drawing/2014/main" id="{AC21B6CB-887A-4B0C-8324-F3B626377474}"/>
              </a:ext>
            </a:extLst>
          </p:cNvPr>
          <p:cNvPicPr>
            <a:picLocks noChangeAspect="1"/>
          </p:cNvPicPr>
          <p:nvPr/>
        </p:nvPicPr>
        <p:blipFill rotWithShape="1">
          <a:blip r:embed="rId2">
            <a:extLst>
              <a:ext uri="{28A0092B-C50C-407E-A947-70E740481C1C}">
                <a14:useLocalDpi xmlns:a14="http://schemas.microsoft.com/office/drawing/2010/main" val="0"/>
              </a:ext>
            </a:extLst>
          </a:blip>
          <a:srcRect l="1400" r="-6" b="-6"/>
          <a:stretch/>
        </p:blipFill>
        <p:spPr>
          <a:xfrm>
            <a:off x="7675658" y="2093976"/>
            <a:ext cx="3941064" cy="4096512"/>
          </a:xfrm>
          <a:prstGeom prst="rect">
            <a:avLst/>
          </a:prstGeom>
        </p:spPr>
      </p:pic>
    </p:spTree>
    <p:extLst>
      <p:ext uri="{BB962C8B-B14F-4D97-AF65-F5344CB8AC3E}">
        <p14:creationId xmlns:p14="http://schemas.microsoft.com/office/powerpoint/2010/main" val="100241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4EA16-55EB-4600-9556-36067867E2CA}"/>
              </a:ext>
            </a:extLst>
          </p:cNvPr>
          <p:cNvSpPr>
            <a:spLocks noGrp="1"/>
          </p:cNvSpPr>
          <p:nvPr>
            <p:ph type="title"/>
          </p:nvPr>
        </p:nvSpPr>
        <p:spPr>
          <a:xfrm>
            <a:off x="635000" y="640823"/>
            <a:ext cx="3418659" cy="5583148"/>
          </a:xfrm>
        </p:spPr>
        <p:txBody>
          <a:bodyPr anchor="ctr">
            <a:normAutofit/>
          </a:bodyPr>
          <a:lstStyle/>
          <a:p>
            <a:r>
              <a:rPr lang="en-US" sz="5400"/>
              <a:t>Description of the Layers of SDN</a:t>
            </a:r>
            <a:endParaRPr lang="en-US" sz="5400" dirty="0"/>
          </a:p>
        </p:txBody>
      </p:sp>
      <p:sp>
        <p:nvSpPr>
          <p:cNvPr id="2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C4FB80FD-6744-4CDF-B554-225DC1A2ED4C}"/>
              </a:ext>
            </a:extLst>
          </p:cNvPr>
          <p:cNvGraphicFramePr>
            <a:graphicFrameLocks noGrp="1"/>
          </p:cNvGraphicFramePr>
          <p:nvPr>
            <p:ph idx="1"/>
            <p:extLst>
              <p:ext uri="{D42A27DB-BD31-4B8C-83A1-F6EECF244321}">
                <p14:modId xmlns:p14="http://schemas.microsoft.com/office/powerpoint/2010/main" val="381233443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980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5B7A-D3E4-4C66-9B36-2EFF9E6A4011}"/>
              </a:ext>
            </a:extLst>
          </p:cNvPr>
          <p:cNvSpPr>
            <a:spLocks noGrp="1"/>
          </p:cNvSpPr>
          <p:nvPr>
            <p:ph type="title"/>
          </p:nvPr>
        </p:nvSpPr>
        <p:spPr/>
        <p:txBody>
          <a:bodyPr/>
          <a:lstStyle/>
          <a:p>
            <a:r>
              <a:rPr lang="en-US" dirty="0"/>
              <a:t>SDN vs Traditional Networks</a:t>
            </a:r>
          </a:p>
        </p:txBody>
      </p:sp>
      <p:sp>
        <p:nvSpPr>
          <p:cNvPr id="10" name="Content Placeholder 2">
            <a:extLst>
              <a:ext uri="{FF2B5EF4-FFF2-40B4-BE49-F238E27FC236}">
                <a16:creationId xmlns:a16="http://schemas.microsoft.com/office/drawing/2014/main" id="{2FDADA14-A55F-4E96-B505-23AD75F52C28}"/>
              </a:ext>
            </a:extLst>
          </p:cNvPr>
          <p:cNvSpPr txBox="1">
            <a:spLocks/>
          </p:cNvSpPr>
          <p:nvPr/>
        </p:nvSpPr>
        <p:spPr>
          <a:xfrm>
            <a:off x="572493" y="2071316"/>
            <a:ext cx="6713552"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p>
        </p:txBody>
      </p:sp>
      <p:graphicFrame>
        <p:nvGraphicFramePr>
          <p:cNvPr id="12" name="Table 11">
            <a:extLst>
              <a:ext uri="{FF2B5EF4-FFF2-40B4-BE49-F238E27FC236}">
                <a16:creationId xmlns:a16="http://schemas.microsoft.com/office/drawing/2014/main" id="{9171952D-5747-4D67-AF9D-C2AC02F35CBA}"/>
              </a:ext>
            </a:extLst>
          </p:cNvPr>
          <p:cNvGraphicFramePr>
            <a:graphicFrameLocks noGrp="1"/>
          </p:cNvGraphicFramePr>
          <p:nvPr>
            <p:extLst>
              <p:ext uri="{D42A27DB-BD31-4B8C-83A1-F6EECF244321}">
                <p14:modId xmlns:p14="http://schemas.microsoft.com/office/powerpoint/2010/main" val="4004356509"/>
              </p:ext>
            </p:extLst>
          </p:nvPr>
        </p:nvGraphicFramePr>
        <p:xfrm>
          <a:off x="707818" y="1690687"/>
          <a:ext cx="6442902" cy="4880420"/>
        </p:xfrm>
        <a:graphic>
          <a:graphicData uri="http://schemas.openxmlformats.org/drawingml/2006/table">
            <a:tbl>
              <a:tblPr/>
              <a:tblGrid>
                <a:gridCol w="2725684">
                  <a:extLst>
                    <a:ext uri="{9D8B030D-6E8A-4147-A177-3AD203B41FA5}">
                      <a16:colId xmlns:a16="http://schemas.microsoft.com/office/drawing/2014/main" val="3617440610"/>
                    </a:ext>
                  </a:extLst>
                </a:gridCol>
                <a:gridCol w="3717218">
                  <a:extLst>
                    <a:ext uri="{9D8B030D-6E8A-4147-A177-3AD203B41FA5}">
                      <a16:colId xmlns:a16="http://schemas.microsoft.com/office/drawing/2014/main" val="1685396650"/>
                    </a:ext>
                  </a:extLst>
                </a:gridCol>
              </a:tblGrid>
              <a:tr h="346139">
                <a:tc>
                  <a:txBody>
                    <a:bodyPr/>
                    <a:lstStyle/>
                    <a:p>
                      <a:pPr algn="ctr" fontAlgn="ctr"/>
                      <a:r>
                        <a:rPr lang="en-US" sz="2000" b="1" i="0" u="none" strike="noStrike" dirty="0">
                          <a:solidFill>
                            <a:srgbClr val="000000"/>
                          </a:solidFill>
                          <a:effectLst/>
                          <a:latin typeface="Calibri" panose="020F0502020204030204" pitchFamily="34" charset="0"/>
                        </a:rPr>
                        <a:t>SDN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Traditional Network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5030915"/>
                  </a:ext>
                </a:extLst>
              </a:tr>
              <a:tr h="692276">
                <a:tc>
                  <a:txBody>
                    <a:bodyPr/>
                    <a:lstStyle/>
                    <a:p>
                      <a:pPr algn="l" fontAlgn="ctr"/>
                      <a:r>
                        <a:rPr lang="en-US" sz="2000" b="0" i="0" u="none" strike="noStrike" dirty="0">
                          <a:solidFill>
                            <a:srgbClr val="000000"/>
                          </a:solidFill>
                          <a:effectLst/>
                          <a:latin typeface="Calibri" panose="020F0502020204030204" pitchFamily="34" charset="0"/>
                        </a:rPr>
                        <a:t>1. Virtual Network approach with a centralized control.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dirty="0">
                          <a:solidFill>
                            <a:srgbClr val="000000"/>
                          </a:solidFill>
                          <a:effectLst/>
                          <a:latin typeface="Calibri" panose="020F0502020204030204" pitchFamily="34" charset="0"/>
                        </a:rPr>
                        <a:t>1. Conventional networking approach with distributed control.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742576"/>
                  </a:ext>
                </a:extLst>
              </a:tr>
              <a:tr h="692276">
                <a:tc>
                  <a:txBody>
                    <a:bodyPr/>
                    <a:lstStyle/>
                    <a:p>
                      <a:pPr algn="ctr" fontAlgn="ctr"/>
                      <a:r>
                        <a:rPr lang="en-US" sz="2000" b="0" i="0" u="none" strike="noStrike" dirty="0">
                          <a:solidFill>
                            <a:srgbClr val="000000"/>
                          </a:solidFill>
                          <a:effectLst/>
                          <a:latin typeface="Calibri" panose="020F0502020204030204" pitchFamily="34" charset="0"/>
                        </a:rPr>
                        <a:t>2. The control plane and data plane are separated.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 The control and data plane are mounted on the same device.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4627916"/>
                  </a:ext>
                </a:extLst>
              </a:tr>
              <a:tr h="1384555">
                <a:tc>
                  <a:txBody>
                    <a:bodyPr/>
                    <a:lstStyle/>
                    <a:p>
                      <a:pPr algn="ctr" fontAlgn="ctr"/>
                      <a:r>
                        <a:rPr lang="en-US" sz="2000" b="0" i="0" u="none" strike="noStrike" dirty="0">
                          <a:solidFill>
                            <a:srgbClr val="000000"/>
                          </a:solidFill>
                          <a:effectLst/>
                          <a:latin typeface="Calibri" panose="020F0502020204030204" pitchFamily="34" charset="0"/>
                        </a:rPr>
                        <a:t>3. Easy and automatic configs can be done using central controller. Easy to program as per need.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 Manual configs need to be done on each device. So, it takes much more time. Difficult to program again and replace existing programs.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8303072"/>
                  </a:ext>
                </a:extLst>
              </a:tr>
              <a:tr h="1384555">
                <a:tc>
                  <a:txBody>
                    <a:bodyPr/>
                    <a:lstStyle/>
                    <a:p>
                      <a:pPr algn="ctr" fontAlgn="ctr"/>
                      <a:r>
                        <a:rPr lang="en-US" sz="2000" b="0" i="0" u="none" strike="noStrike" dirty="0">
                          <a:solidFill>
                            <a:srgbClr val="000000"/>
                          </a:solidFill>
                          <a:effectLst/>
                          <a:latin typeface="Calibri" panose="020F0502020204030204" pitchFamily="34" charset="0"/>
                        </a:rPr>
                        <a:t>4. Easy to troubleshoot and report errors as it is a centralized controller, and the cost is also less.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4. Difficult to troubleshoot and report errors due to its distributed control.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6920764"/>
                  </a:ext>
                </a:extLst>
              </a:tr>
            </a:tbl>
          </a:graphicData>
        </a:graphic>
      </p:graphicFrame>
      <p:pic>
        <p:nvPicPr>
          <p:cNvPr id="8" name="Content Placeholder 6" descr="Diagram, schematic&#10;&#10;Description automatically generated">
            <a:extLst>
              <a:ext uri="{FF2B5EF4-FFF2-40B4-BE49-F238E27FC236}">
                <a16:creationId xmlns:a16="http://schemas.microsoft.com/office/drawing/2014/main" id="{9C5A3587-1991-8E42-96AE-6C0B3F216A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6045" y="2071316"/>
            <a:ext cx="4291818" cy="3305636"/>
          </a:xfrm>
        </p:spPr>
      </p:pic>
    </p:spTree>
    <p:extLst>
      <p:ext uri="{BB962C8B-B14F-4D97-AF65-F5344CB8AC3E}">
        <p14:creationId xmlns:p14="http://schemas.microsoft.com/office/powerpoint/2010/main" val="97630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DC1A4-2D10-4B75-9A26-A1884AD97D89}"/>
              </a:ext>
            </a:extLst>
          </p:cNvPr>
          <p:cNvSpPr>
            <a:spLocks noGrp="1"/>
          </p:cNvSpPr>
          <p:nvPr>
            <p:ph type="title"/>
          </p:nvPr>
        </p:nvSpPr>
        <p:spPr>
          <a:xfrm>
            <a:off x="630936" y="640080"/>
            <a:ext cx="4818888" cy="1481328"/>
          </a:xfrm>
        </p:spPr>
        <p:txBody>
          <a:bodyPr anchor="b">
            <a:normAutofit/>
          </a:bodyPr>
          <a:lstStyle/>
          <a:p>
            <a:r>
              <a:rPr lang="en-US" sz="5000"/>
              <a:t>Threats Related to SDN</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25B64E-E88F-4BBB-8874-86FB1F484619}"/>
              </a:ext>
            </a:extLst>
          </p:cNvPr>
          <p:cNvSpPr>
            <a:spLocks noGrp="1"/>
          </p:cNvSpPr>
          <p:nvPr>
            <p:ph idx="1"/>
          </p:nvPr>
        </p:nvSpPr>
        <p:spPr>
          <a:xfrm>
            <a:off x="630936" y="2660904"/>
            <a:ext cx="4818888" cy="3547872"/>
          </a:xfrm>
        </p:spPr>
        <p:txBody>
          <a:bodyPr anchor="t">
            <a:normAutofit/>
          </a:bodyPr>
          <a:lstStyle/>
          <a:p>
            <a:r>
              <a:rPr lang="en-US" sz="1700"/>
              <a:t>As SDN is new and there are various attack surfaces the threat actors can exploit.</a:t>
            </a:r>
          </a:p>
          <a:p>
            <a:pPr marL="914400" lvl="1" indent="-457200">
              <a:buAutoNum type="arabicPeriod"/>
            </a:pPr>
            <a:r>
              <a:rPr lang="en-US" sz="1700"/>
              <a:t>The programmability part of SDNs make them more defenseless against various malicious code endeavors and assaults.</a:t>
            </a:r>
          </a:p>
          <a:p>
            <a:pPr marL="914400" lvl="1" indent="-457200">
              <a:buAutoNum type="arabicPeriod" startAt="2"/>
            </a:pPr>
            <a:r>
              <a:rPr lang="en-US" sz="1700"/>
              <a:t>Southbound interface of a SDN can be the focus of various Denial of Service and side channel attacks.</a:t>
            </a:r>
          </a:p>
          <a:p>
            <a:pPr marL="914400" lvl="1" indent="-457200">
              <a:buAutoNum type="arabicPeriod" startAt="3"/>
            </a:pPr>
            <a:r>
              <a:rPr lang="en-US" sz="1700"/>
              <a:t>Design mistakes in SDN can lead to further attacks from threat actors and hamper service than conventional systems.</a:t>
            </a:r>
          </a:p>
          <a:p>
            <a:pPr marL="457200" lvl="1" indent="0">
              <a:buNone/>
            </a:pPr>
            <a:r>
              <a:rPr lang="en-US" sz="170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1070469"/>
            <a:ext cx="5458968" cy="4717061"/>
          </a:xfrm>
          <a:prstGeom prst="rect">
            <a:avLst/>
          </a:prstGeom>
        </p:spPr>
      </p:pic>
    </p:spTree>
    <p:extLst>
      <p:ext uri="{BB962C8B-B14F-4D97-AF65-F5344CB8AC3E}">
        <p14:creationId xmlns:p14="http://schemas.microsoft.com/office/powerpoint/2010/main" val="106986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D0B03-9DC6-44F9-9B70-06589625ACE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DDoS Attacks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34D8D6EE-E673-4D47-BA91-9E48F331801F}"/>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4FE6E"/>
              </a:buClr>
            </a:pPr>
            <a:r>
              <a:rPr lang="en-US" sz="1400"/>
              <a:t>A DDoS attack is larger version of a DoS attack that originates from multiple sources.</a:t>
            </a:r>
          </a:p>
          <a:p>
            <a:pPr>
              <a:buClr>
                <a:srgbClr val="F4FE6E"/>
              </a:buClr>
            </a:pPr>
            <a:r>
              <a:rPr lang="en-US" sz="1400"/>
              <a:t>An attacker builds botnets or zombie hosts. The command and control (CnC) communicates with zombies over covert channels like IRC, P2P, DNS, HTTPS.</a:t>
            </a:r>
          </a:p>
          <a:p>
            <a:pPr>
              <a:buClr>
                <a:srgbClr val="F4FE6E"/>
              </a:buClr>
            </a:pPr>
            <a:r>
              <a:rPr lang="en-US" sz="1400"/>
              <a:t>Botnets or zombie hosts continue to scan and infect more targets to create more botnets.</a:t>
            </a:r>
          </a:p>
          <a:p>
            <a:pPr>
              <a:buClr>
                <a:srgbClr val="F4FE6E"/>
              </a:buClr>
            </a:pPr>
            <a:r>
              <a:rPr lang="en-US" sz="1400"/>
              <a:t>When ready the attacker through CnC instructs the zombies or botnets to carry out DDoS attack on the target host.</a:t>
            </a:r>
          </a:p>
          <a:p>
            <a:pPr marL="0">
              <a:buClr>
                <a:srgbClr val="F4FE6E"/>
              </a:buClr>
            </a:pPr>
            <a:endParaRPr lang="en-US" sz="1400"/>
          </a:p>
        </p:txBody>
      </p:sp>
      <p:pic>
        <p:nvPicPr>
          <p:cNvPr id="4" name="Content Placeholder 3">
            <a:extLst>
              <a:ext uri="{FF2B5EF4-FFF2-40B4-BE49-F238E27FC236}">
                <a16:creationId xmlns:a16="http://schemas.microsoft.com/office/drawing/2014/main" id="{49892D81-A43C-48D4-9ACB-9C3B009D8EE7}"/>
              </a:ext>
            </a:extLst>
          </p:cNvPr>
          <p:cNvPicPr>
            <a:picLocks noGrp="1" noChangeAspect="1"/>
          </p:cNvPicPr>
          <p:nvPr>
            <p:ph idx="1"/>
          </p:nvPr>
        </p:nvPicPr>
        <p:blipFill rotWithShape="1">
          <a:blip r:embed="rId2"/>
          <a:srcRect l="2821" r="2823"/>
          <a:stretch/>
        </p:blipFill>
        <p:spPr>
          <a:xfrm>
            <a:off x="4654296" y="932186"/>
            <a:ext cx="6903720" cy="4993628"/>
          </a:xfrm>
          <a:prstGeom prst="rect">
            <a:avLst/>
          </a:prstGeom>
        </p:spPr>
      </p:pic>
    </p:spTree>
    <p:extLst>
      <p:ext uri="{BB962C8B-B14F-4D97-AF65-F5344CB8AC3E}">
        <p14:creationId xmlns:p14="http://schemas.microsoft.com/office/powerpoint/2010/main" val="160545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FDB76-6448-4988-B860-9F0A95143050}"/>
              </a:ext>
            </a:extLst>
          </p:cNvPr>
          <p:cNvSpPr>
            <a:spLocks noGrp="1"/>
          </p:cNvSpPr>
          <p:nvPr>
            <p:ph type="title"/>
          </p:nvPr>
        </p:nvSpPr>
        <p:spPr>
          <a:xfrm>
            <a:off x="630936" y="640080"/>
            <a:ext cx="4818888" cy="1481328"/>
          </a:xfrm>
        </p:spPr>
        <p:txBody>
          <a:bodyPr anchor="b">
            <a:normAutofit/>
          </a:bodyPr>
          <a:lstStyle/>
          <a:p>
            <a:r>
              <a:rPr lang="en-US" sz="3800"/>
              <a:t>Components Used to Simulate Environment</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9EDBBC-D3C3-45A6-9B16-83CCBC49909D}"/>
              </a:ext>
            </a:extLst>
          </p:cNvPr>
          <p:cNvSpPr>
            <a:spLocks noGrp="1"/>
          </p:cNvSpPr>
          <p:nvPr>
            <p:ph idx="1"/>
          </p:nvPr>
        </p:nvSpPr>
        <p:spPr>
          <a:xfrm>
            <a:off x="630936" y="2660904"/>
            <a:ext cx="4818888" cy="3547872"/>
          </a:xfrm>
        </p:spPr>
        <p:txBody>
          <a:bodyPr anchor="t">
            <a:normAutofit/>
          </a:bodyPr>
          <a:lstStyle/>
          <a:p>
            <a:pPr marL="0" indent="0">
              <a:buNone/>
            </a:pPr>
            <a:r>
              <a:rPr lang="en-US" sz="2000" b="1" u="sng" dirty="0"/>
              <a:t>Mininet:</a:t>
            </a:r>
          </a:p>
          <a:p>
            <a:r>
              <a:rPr lang="en-US" sz="2000" dirty="0"/>
              <a:t>Mininet was used to create our network topology with n switches.</a:t>
            </a:r>
          </a:p>
          <a:p>
            <a:r>
              <a:rPr lang="en-US" sz="2000" dirty="0"/>
              <a:t>It is simple network emulation tool used for SDN. Using Mininet the deployment of large topologies can be done with limited resources on a single virtual machine</a:t>
            </a:r>
          </a:p>
          <a:p>
            <a:r>
              <a:rPr lang="en-US" sz="2000" dirty="0"/>
              <a:t>It provides with an extensible python API, which enables for easy network creation and simulations</a:t>
            </a:r>
          </a:p>
        </p:txBody>
      </p:sp>
      <p:pic>
        <p:nvPicPr>
          <p:cNvPr id="4" name="Content Placeholder 4">
            <a:extLst>
              <a:ext uri="{FF2B5EF4-FFF2-40B4-BE49-F238E27FC236}">
                <a16:creationId xmlns:a16="http://schemas.microsoft.com/office/drawing/2014/main" id="{AB34442F-96D6-4DDC-A5E9-5A39ED0D5B45}"/>
              </a:ext>
            </a:extLst>
          </p:cNvPr>
          <p:cNvPicPr>
            <a:picLocks noChangeAspect="1"/>
          </p:cNvPicPr>
          <p:nvPr/>
        </p:nvPicPr>
        <p:blipFill rotWithShape="1">
          <a:blip r:embed="rId2">
            <a:extLst>
              <a:ext uri="{28A0092B-C50C-407E-A947-70E740481C1C}">
                <a14:useLocalDpi xmlns:a14="http://schemas.microsoft.com/office/drawing/2010/main" val="0"/>
              </a:ext>
            </a:extLst>
          </a:blip>
          <a:srcRect t="4370" r="2" b="2"/>
          <a:stretch/>
        </p:blipFill>
        <p:spPr>
          <a:xfrm>
            <a:off x="6099048" y="1536602"/>
            <a:ext cx="5458968" cy="3784795"/>
          </a:xfrm>
          <a:prstGeom prst="rect">
            <a:avLst/>
          </a:prstGeom>
        </p:spPr>
      </p:pic>
    </p:spTree>
    <p:extLst>
      <p:ext uri="{BB962C8B-B14F-4D97-AF65-F5344CB8AC3E}">
        <p14:creationId xmlns:p14="http://schemas.microsoft.com/office/powerpoint/2010/main" val="235246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ABB093-C695-44AC-BF59-CF0C66C597C4}"/>
              </a:ext>
            </a:extLst>
          </p:cNvPr>
          <p:cNvSpPr>
            <a:spLocks noGrp="1"/>
          </p:cNvSpPr>
          <p:nvPr>
            <p:ph type="title"/>
          </p:nvPr>
        </p:nvSpPr>
        <p:spPr>
          <a:xfrm>
            <a:off x="630936" y="639520"/>
            <a:ext cx="3429000" cy="1719072"/>
          </a:xfrm>
        </p:spPr>
        <p:txBody>
          <a:bodyPr anchor="b">
            <a:normAutofit/>
          </a:bodyPr>
          <a:lstStyle/>
          <a:p>
            <a:r>
              <a:rPr lang="en-US" sz="2600"/>
              <a:t>Components Used to Simulate Environment (Contd.)</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936D0B-D7A5-49CF-B5B1-C1C86F2BC459}"/>
              </a:ext>
            </a:extLst>
          </p:cNvPr>
          <p:cNvSpPr>
            <a:spLocks noGrp="1"/>
          </p:cNvSpPr>
          <p:nvPr>
            <p:ph idx="1"/>
          </p:nvPr>
        </p:nvSpPr>
        <p:spPr>
          <a:xfrm>
            <a:off x="630936" y="2807208"/>
            <a:ext cx="3429000" cy="3410712"/>
          </a:xfrm>
        </p:spPr>
        <p:txBody>
          <a:bodyPr anchor="t">
            <a:normAutofit/>
          </a:bodyPr>
          <a:lstStyle/>
          <a:p>
            <a:pPr marL="0" indent="0">
              <a:buNone/>
            </a:pPr>
            <a:r>
              <a:rPr lang="en-US" sz="1000" b="1" u="sng"/>
              <a:t>POX: </a:t>
            </a:r>
          </a:p>
          <a:p>
            <a:r>
              <a:rPr lang="en-US" sz="1000"/>
              <a:t>This comes built-in with Mininet and provides a framework in SDN for connecting with switches using OpenFlow. This SDN controller instructs the switches as to what actions they should do through the southbound API. This is the brain of the SDN network.</a:t>
            </a:r>
          </a:p>
          <a:p>
            <a:pPr marL="914400" lvl="1" indent="-457200">
              <a:buAutoNum type="arabicParenR"/>
            </a:pPr>
            <a:r>
              <a:rPr lang="en-US" sz="1000"/>
              <a:t>It sends out specially-crafted LLDP messages out of the OpenFlow switches so that it discover other switches within the network topology.</a:t>
            </a:r>
          </a:p>
          <a:p>
            <a:pPr marL="914400" lvl="1" indent="-457200">
              <a:buAutoNum type="arabicParenR"/>
            </a:pPr>
            <a:r>
              <a:rPr lang="en-US" sz="1000"/>
              <a:t>It also manages the Flow Tables in switches. If the Packet in coming in the OpenFlow switch matches the Flow tables it forwarded to execute the action according to the flow.</a:t>
            </a:r>
          </a:p>
          <a:p>
            <a:pPr marL="914400" lvl="1" indent="-457200">
              <a:buAutoNum type="arabicParenR"/>
            </a:pPr>
            <a:r>
              <a:rPr lang="en-US" sz="1000"/>
              <a:t>If now flow found, then it is forwarded out to the controller as a Packet_in message and controller responds with the required action.</a:t>
            </a:r>
          </a:p>
          <a:p>
            <a:pPr marL="914400" lvl="1" indent="-457200">
              <a:buAutoNum type="arabicParenR"/>
            </a:pPr>
            <a:endParaRPr lang="en-US" sz="1000"/>
          </a:p>
        </p:txBody>
      </p:sp>
      <p:pic>
        <p:nvPicPr>
          <p:cNvPr id="6" name="Picture 5" descr="Diagram&#10;&#10;Description automatically generated">
            <a:extLst>
              <a:ext uri="{FF2B5EF4-FFF2-40B4-BE49-F238E27FC236}">
                <a16:creationId xmlns:a16="http://schemas.microsoft.com/office/drawing/2014/main" id="{1373C216-7DE0-4A31-BD5D-8EC6495E3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17381"/>
            <a:ext cx="6903720" cy="5423238"/>
          </a:xfrm>
          <a:prstGeom prst="rect">
            <a:avLst/>
          </a:prstGeom>
        </p:spPr>
      </p:pic>
    </p:spTree>
    <p:extLst>
      <p:ext uri="{BB962C8B-B14F-4D97-AF65-F5344CB8AC3E}">
        <p14:creationId xmlns:p14="http://schemas.microsoft.com/office/powerpoint/2010/main" val="104983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285FD-BCF0-4254-AA2F-8BFA220A9F0F}"/>
              </a:ext>
            </a:extLst>
          </p:cNvPr>
          <p:cNvSpPr>
            <a:spLocks noGrp="1"/>
          </p:cNvSpPr>
          <p:nvPr>
            <p:ph type="title"/>
          </p:nvPr>
        </p:nvSpPr>
        <p:spPr>
          <a:xfrm>
            <a:off x="630936" y="640080"/>
            <a:ext cx="4818888" cy="1481328"/>
          </a:xfrm>
        </p:spPr>
        <p:txBody>
          <a:bodyPr anchor="b">
            <a:normAutofit/>
          </a:bodyPr>
          <a:lstStyle/>
          <a:p>
            <a:r>
              <a:rPr lang="en-US" sz="3000"/>
              <a:t>Components Used to Simulate Environment (Contd.)</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9C3BF2-1CC5-4541-B92E-D92644BF368F}"/>
              </a:ext>
            </a:extLst>
          </p:cNvPr>
          <p:cNvSpPr>
            <a:spLocks noGrp="1"/>
          </p:cNvSpPr>
          <p:nvPr>
            <p:ph idx="1"/>
          </p:nvPr>
        </p:nvSpPr>
        <p:spPr>
          <a:xfrm>
            <a:off x="630936" y="2660904"/>
            <a:ext cx="4818888" cy="3547872"/>
          </a:xfrm>
        </p:spPr>
        <p:txBody>
          <a:bodyPr anchor="t">
            <a:normAutofit/>
          </a:bodyPr>
          <a:lstStyle/>
          <a:p>
            <a:pPr marL="0" indent="0">
              <a:buNone/>
            </a:pPr>
            <a:r>
              <a:rPr lang="en-US" sz="1500" b="1" u="sng"/>
              <a:t>OpenFlow:</a:t>
            </a:r>
          </a:p>
          <a:p>
            <a:r>
              <a:rPr lang="en-US" sz="1500"/>
              <a:t>This is a secure communication protocol within the SDN, which assists SDN controller in determining the path network across switches.</a:t>
            </a:r>
          </a:p>
          <a:p>
            <a:r>
              <a:rPr lang="en-US" sz="1500"/>
              <a:t>It helps in connection of the two main entities the OpenFlow switch, which implements the forwarding plane and the controller, which implements the control plane.</a:t>
            </a:r>
          </a:p>
          <a:p>
            <a:r>
              <a:rPr lang="en-US" sz="1500"/>
              <a:t>This helps in managing complex traffic due to parting of control plane and forwarding plane. It consists </a:t>
            </a:r>
          </a:p>
          <a:p>
            <a:r>
              <a:rPr lang="en-US" sz="1500"/>
              <a:t>This allows switches from multiple vendors to be remotely managed using a common protocol.</a:t>
            </a:r>
          </a:p>
          <a:p>
            <a:endParaRPr lang="en-US" sz="1500"/>
          </a:p>
        </p:txBody>
      </p:sp>
      <p:pic>
        <p:nvPicPr>
          <p:cNvPr id="5" name="Picture 4" descr="Diagram&#10;&#10;Description automatically generated">
            <a:extLst>
              <a:ext uri="{FF2B5EF4-FFF2-40B4-BE49-F238E27FC236}">
                <a16:creationId xmlns:a16="http://schemas.microsoft.com/office/drawing/2014/main" id="{AF67EF23-CA31-4FE8-9518-92D9902A5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28970"/>
            <a:ext cx="5458968" cy="3800059"/>
          </a:xfrm>
          <a:prstGeom prst="rect">
            <a:avLst/>
          </a:prstGeom>
        </p:spPr>
      </p:pic>
    </p:spTree>
    <p:extLst>
      <p:ext uri="{BB962C8B-B14F-4D97-AF65-F5344CB8AC3E}">
        <p14:creationId xmlns:p14="http://schemas.microsoft.com/office/powerpoint/2010/main" val="34392776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1198</TotalTime>
  <Words>1314</Words>
  <Application>Microsoft Macintosh PowerPoint</Application>
  <PresentationFormat>Widescreen</PresentationFormat>
  <Paragraphs>97</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Network Denial of Service Detection Using SDN</vt:lpstr>
      <vt:lpstr>What is SDN?</vt:lpstr>
      <vt:lpstr>Description of the Layers of SDN</vt:lpstr>
      <vt:lpstr>SDN vs Traditional Networks</vt:lpstr>
      <vt:lpstr>Threats Related to SDN</vt:lpstr>
      <vt:lpstr>DDoS Attacks</vt:lpstr>
      <vt:lpstr>Components Used to Simulate Environment</vt:lpstr>
      <vt:lpstr>Components Used to Simulate Environment (Contd.)</vt:lpstr>
      <vt:lpstr>Components Used to Simulate Environment (Contd.)</vt:lpstr>
      <vt:lpstr>Components Used to Simulate Environment (Contd.)</vt:lpstr>
      <vt:lpstr>Early Detection of DDoS attack Using Entropy</vt:lpstr>
      <vt:lpstr>What is Entropy?</vt:lpstr>
      <vt:lpstr>Test Cases for Simulation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Denial of Service Detection Using SDN</dc:title>
  <dc:creator>Samin</dc:creator>
  <cp:lastModifiedBy>Ranjeet Singh</cp:lastModifiedBy>
  <cp:revision>88</cp:revision>
  <dcterms:created xsi:type="dcterms:W3CDTF">2021-04-09T06:58:59Z</dcterms:created>
  <dcterms:modified xsi:type="dcterms:W3CDTF">2021-04-13T20:26:22Z</dcterms:modified>
</cp:coreProperties>
</file>