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handoutMasterIdLst>
    <p:handoutMasterId r:id="rId29"/>
  </p:handoutMasterIdLst>
  <p:sldIdLst>
    <p:sldId id="268" r:id="rId5"/>
    <p:sldId id="269" r:id="rId6"/>
    <p:sldId id="275" r:id="rId7"/>
    <p:sldId id="299" r:id="rId8"/>
    <p:sldId id="300" r:id="rId9"/>
    <p:sldId id="301" r:id="rId10"/>
    <p:sldId id="302" r:id="rId11"/>
    <p:sldId id="303" r:id="rId12"/>
    <p:sldId id="304" r:id="rId13"/>
    <p:sldId id="305" r:id="rId14"/>
    <p:sldId id="289" r:id="rId15"/>
    <p:sldId id="306" r:id="rId16"/>
    <p:sldId id="307" r:id="rId17"/>
    <p:sldId id="308" r:id="rId18"/>
    <p:sldId id="297" r:id="rId19"/>
    <p:sldId id="311" r:id="rId20"/>
    <p:sldId id="312" r:id="rId21"/>
    <p:sldId id="313" r:id="rId22"/>
    <p:sldId id="298" r:id="rId23"/>
    <p:sldId id="278" r:id="rId24"/>
    <p:sldId id="309" r:id="rId25"/>
    <p:sldId id="310" r:id="rId26"/>
    <p:sldId id="25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367" autoAdjust="0"/>
  </p:normalViewPr>
  <p:slideViewPr>
    <p:cSldViewPr snapToGrid="0">
      <p:cViewPr varScale="1">
        <p:scale>
          <a:sx n="76" d="100"/>
          <a:sy n="76" d="100"/>
        </p:scale>
        <p:origin x="898"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6/5/2021</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6/5/2021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6/5/2021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6/5/2021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6/5/2021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6/5/2021</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6/5/2021</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6/5/2021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6/5/2021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6/5/2021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6/5/2021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6/5/2021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6/5/2021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6/5/2021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6/5/2021</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1.xml"/><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2476500" y="3495906"/>
            <a:ext cx="8683625" cy="1252520"/>
          </a:xfrm>
        </p:spPr>
        <p:txBody>
          <a:bodyPr/>
          <a:lstStyle/>
          <a:p>
            <a:r>
              <a:rPr lang="en-US" dirty="0"/>
              <a:t>Roots  of  polynomial</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2284395" y="5566787"/>
            <a:ext cx="8683625" cy="846609"/>
          </a:xfrm>
        </p:spPr>
        <p:txBody>
          <a:bodyPr>
            <a:normAutofit fontScale="85000" lnSpcReduction="20000"/>
          </a:bodyPr>
          <a:lstStyle/>
          <a:p>
            <a:pPr algn="ctr"/>
            <a:r>
              <a:rPr lang="en-US" sz="2400" dirty="0"/>
              <a:t>Sami Odeh  -  315654962</a:t>
            </a:r>
          </a:p>
          <a:p>
            <a:pPr algn="ctr"/>
            <a:r>
              <a:rPr lang="en-US" sz="2400" dirty="0"/>
              <a:t>Ayman Odeh  - 316546092</a:t>
            </a:r>
          </a:p>
          <a:p>
            <a:endParaRPr lang="en-US" dirty="0"/>
          </a:p>
          <a:p>
            <a:endParaRPr lang="en-US" dirty="0"/>
          </a:p>
        </p:txBody>
      </p:sp>
      <p:pic>
        <p:nvPicPr>
          <p:cNvPr id="1028" name="Picture 4" descr="Hierarchical Structure Hierarchy Vector SVG Icon (4) - PNG Repo Free PNG  Icons">
            <a:extLst>
              <a:ext uri="{FF2B5EF4-FFF2-40B4-BE49-F238E27FC236}">
                <a16:creationId xmlns:a16="http://schemas.microsoft.com/office/drawing/2014/main" id="{802FD1F8-B71F-4329-8168-E3D9CE8C3BA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400"/>
                    </a14:imgEffect>
                    <a14:imgEffect>
                      <a14:brightnessContrast bright="100000" contrast="50000"/>
                    </a14:imgEffect>
                  </a14:imgLayer>
                </a14:imgProps>
              </a:ext>
              <a:ext uri="{28A0092B-C50C-407E-A947-70E740481C1C}">
                <a14:useLocalDpi xmlns:a14="http://schemas.microsoft.com/office/drawing/2010/main" val="0"/>
              </a:ext>
            </a:extLst>
          </a:blip>
          <a:srcRect/>
          <a:stretch>
            <a:fillRect/>
          </a:stretch>
        </p:blipFill>
        <p:spPr bwMode="auto">
          <a:xfrm>
            <a:off x="9715500" y="2176480"/>
            <a:ext cx="1252520" cy="1252520"/>
          </a:xfrm>
          <a:prstGeom prst="rect">
            <a:avLst/>
          </a:prstGeom>
          <a:noFill/>
          <a:ln>
            <a:noFill/>
          </a:ln>
        </p:spPr>
      </p:pic>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How it works</a:t>
            </a:r>
          </a:p>
        </p:txBody>
      </p:sp>
      <p:sp>
        <p:nvSpPr>
          <p:cNvPr id="14" name="TextBox 13">
            <a:extLst>
              <a:ext uri="{FF2B5EF4-FFF2-40B4-BE49-F238E27FC236}">
                <a16:creationId xmlns:a16="http://schemas.microsoft.com/office/drawing/2014/main" id="{E9FBA85D-04CD-4628-8F57-9464629BF02C}"/>
              </a:ext>
            </a:extLst>
          </p:cNvPr>
          <p:cNvSpPr txBox="1"/>
          <p:nvPr/>
        </p:nvSpPr>
        <p:spPr>
          <a:xfrm>
            <a:off x="685800" y="1705933"/>
            <a:ext cx="10397531" cy="923330"/>
          </a:xfrm>
          <a:prstGeom prst="rect">
            <a:avLst/>
          </a:prstGeom>
          <a:noFill/>
        </p:spPr>
        <p:txBody>
          <a:bodyPr wrap="square">
            <a:spAutoFit/>
          </a:bodyPr>
          <a:lstStyle/>
          <a:p>
            <a:r>
              <a:rPr lang="en-US" dirty="0"/>
              <a:t>algorithm that finds all the real roots of a polynomial, using the roots of its derivative to obtain isolating intervals. Roots of the derivative are found by recursive applications of the method, until a first degree polynomial is found.</a:t>
            </a:r>
          </a:p>
        </p:txBody>
      </p:sp>
      <p:pic>
        <p:nvPicPr>
          <p:cNvPr id="7" name="Picture 6">
            <a:extLst>
              <a:ext uri="{FF2B5EF4-FFF2-40B4-BE49-F238E27FC236}">
                <a16:creationId xmlns:a16="http://schemas.microsoft.com/office/drawing/2014/main" id="{F6F08793-1142-42BC-96EC-D0459E88256A}"/>
              </a:ext>
            </a:extLst>
          </p:cNvPr>
          <p:cNvPicPr>
            <a:picLocks noChangeAspect="1"/>
          </p:cNvPicPr>
          <p:nvPr/>
        </p:nvPicPr>
        <p:blipFill>
          <a:blip r:embed="rId2"/>
          <a:stretch>
            <a:fillRect/>
          </a:stretch>
        </p:blipFill>
        <p:spPr>
          <a:xfrm>
            <a:off x="763800" y="2815335"/>
            <a:ext cx="10945753" cy="1991003"/>
          </a:xfrm>
          <a:prstGeom prst="rect">
            <a:avLst/>
          </a:prstGeom>
        </p:spPr>
      </p:pic>
      <p:sp>
        <p:nvSpPr>
          <p:cNvPr id="6" name="TextBox 5">
            <a:extLst>
              <a:ext uri="{FF2B5EF4-FFF2-40B4-BE49-F238E27FC236}">
                <a16:creationId xmlns:a16="http://schemas.microsoft.com/office/drawing/2014/main" id="{E6AB3EF1-8FDF-40A6-AA1F-48379A3CAEE8}"/>
              </a:ext>
            </a:extLst>
          </p:cNvPr>
          <p:cNvSpPr txBox="1"/>
          <p:nvPr/>
        </p:nvSpPr>
        <p:spPr>
          <a:xfrm>
            <a:off x="685800" y="5048071"/>
            <a:ext cx="11023753" cy="646331"/>
          </a:xfrm>
          <a:prstGeom prst="rect">
            <a:avLst/>
          </a:prstGeom>
          <a:noFill/>
        </p:spPr>
        <p:txBody>
          <a:bodyPr wrap="square">
            <a:spAutoFit/>
          </a:bodyPr>
          <a:lstStyle/>
          <a:p>
            <a:r>
              <a:rPr lang="en-US" dirty="0"/>
              <a:t>The function </a:t>
            </a:r>
            <a:r>
              <a:rPr lang="en-US" b="1" dirty="0">
                <a:solidFill>
                  <a:srgbClr val="FFFF00"/>
                </a:solidFill>
              </a:rPr>
              <a:t>roots_from_derivative_roots </a:t>
            </a:r>
            <a:r>
              <a:rPr lang="en-US" dirty="0"/>
              <a:t>uses the roots of the polynomial derivative to find isolating intervals, and then calls the algorithm that combines bisection and newton Raphson.</a:t>
            </a:r>
          </a:p>
        </p:txBody>
      </p:sp>
    </p:spTree>
    <p:extLst>
      <p:ext uri="{BB962C8B-B14F-4D97-AF65-F5344CB8AC3E}">
        <p14:creationId xmlns:p14="http://schemas.microsoft.com/office/powerpoint/2010/main" val="188178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How it works</a:t>
            </a:r>
          </a:p>
        </p:txBody>
      </p:sp>
      <p:sp>
        <p:nvSpPr>
          <p:cNvPr id="14" name="TextBox 13">
            <a:extLst>
              <a:ext uri="{FF2B5EF4-FFF2-40B4-BE49-F238E27FC236}">
                <a16:creationId xmlns:a16="http://schemas.microsoft.com/office/drawing/2014/main" id="{E9FBA85D-04CD-4628-8F57-9464629BF02C}"/>
              </a:ext>
            </a:extLst>
          </p:cNvPr>
          <p:cNvSpPr txBox="1"/>
          <p:nvPr/>
        </p:nvSpPr>
        <p:spPr>
          <a:xfrm>
            <a:off x="685800" y="1705933"/>
            <a:ext cx="10397531" cy="369332"/>
          </a:xfrm>
          <a:prstGeom prst="rect">
            <a:avLst/>
          </a:prstGeom>
          <a:noFill/>
        </p:spPr>
        <p:txBody>
          <a:bodyPr wrap="square">
            <a:spAutoFit/>
          </a:bodyPr>
          <a:lstStyle/>
          <a:p>
            <a:r>
              <a:rPr lang="en-US" dirty="0"/>
              <a:t>Root isolating from derivative is based on:</a:t>
            </a:r>
          </a:p>
        </p:txBody>
      </p:sp>
      <p:pic>
        <p:nvPicPr>
          <p:cNvPr id="8" name="Picture 7">
            <a:extLst>
              <a:ext uri="{FF2B5EF4-FFF2-40B4-BE49-F238E27FC236}">
                <a16:creationId xmlns:a16="http://schemas.microsoft.com/office/drawing/2014/main" id="{DD911368-8686-40E3-821C-B9A8A28BC882}"/>
              </a:ext>
            </a:extLst>
          </p:cNvPr>
          <p:cNvPicPr>
            <a:picLocks noChangeAspect="1"/>
          </p:cNvPicPr>
          <p:nvPr/>
        </p:nvPicPr>
        <p:blipFill>
          <a:blip r:embed="rId2"/>
          <a:stretch>
            <a:fillRect/>
          </a:stretch>
        </p:blipFill>
        <p:spPr>
          <a:xfrm>
            <a:off x="685800" y="2247544"/>
            <a:ext cx="9564435" cy="924054"/>
          </a:xfrm>
          <a:prstGeom prst="rect">
            <a:avLst/>
          </a:prstGeom>
        </p:spPr>
      </p:pic>
      <p:sp>
        <p:nvSpPr>
          <p:cNvPr id="15" name="TextBox 14">
            <a:extLst>
              <a:ext uri="{FF2B5EF4-FFF2-40B4-BE49-F238E27FC236}">
                <a16:creationId xmlns:a16="http://schemas.microsoft.com/office/drawing/2014/main" id="{F2C206C5-365D-47F3-BB7E-75627CDAECF8}"/>
              </a:ext>
            </a:extLst>
          </p:cNvPr>
          <p:cNvSpPr txBox="1"/>
          <p:nvPr/>
        </p:nvSpPr>
        <p:spPr>
          <a:xfrm>
            <a:off x="685800" y="3363237"/>
            <a:ext cx="9784582" cy="1200329"/>
          </a:xfrm>
          <a:prstGeom prst="rect">
            <a:avLst/>
          </a:prstGeom>
          <a:noFill/>
        </p:spPr>
        <p:txBody>
          <a:bodyPr wrap="square">
            <a:spAutoFit/>
          </a:bodyPr>
          <a:lstStyle/>
          <a:p>
            <a:r>
              <a:rPr lang="en-US" dirty="0"/>
              <a:t>let </a:t>
            </a:r>
            <a:r>
              <a:rPr lang="en-US" b="1" dirty="0">
                <a:solidFill>
                  <a:srgbClr val="FFFF00"/>
                </a:solidFill>
              </a:rPr>
              <a:t>𝑣0 &lt; 𝑣1 &lt; ⋯ &lt; 𝑣𝑑 </a:t>
            </a:r>
            <a:r>
              <a:rPr lang="en-US" dirty="0"/>
              <a:t>where </a:t>
            </a:r>
            <a:r>
              <a:rPr lang="en-US" b="1" dirty="0">
                <a:solidFill>
                  <a:srgbClr val="FFFF00"/>
                </a:solidFill>
              </a:rPr>
              <a:t>𝑑 ≥ 0 </a:t>
            </a:r>
            <a:r>
              <a:rPr lang="en-US" dirty="0"/>
              <a:t>denote all </a:t>
            </a:r>
            <a:r>
              <a:rPr lang="en-US" b="1" dirty="0">
                <a:solidFill>
                  <a:srgbClr val="FFFF00"/>
                </a:solidFill>
              </a:rPr>
              <a:t>𝑑 + 1 </a:t>
            </a:r>
            <a:r>
              <a:rPr lang="en-US" dirty="0"/>
              <a:t>distinct real roots of 𝑝′. The algorithm considers the following intervals, For each of these intervals, with simple tests we can decide if the interval contains zero or one root of the polynomial. By our basic theorem, none of these intervals can contain more than one root.</a:t>
            </a:r>
          </a:p>
        </p:txBody>
      </p:sp>
    </p:spTree>
    <p:extLst>
      <p:ext uri="{BB962C8B-B14F-4D97-AF65-F5344CB8AC3E}">
        <p14:creationId xmlns:p14="http://schemas.microsoft.com/office/powerpoint/2010/main" val="389794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A892D4-527B-466B-8D4C-229C59049828}"/>
              </a:ext>
            </a:extLst>
          </p:cNvPr>
          <p:cNvPicPr>
            <a:picLocks noChangeAspect="1"/>
          </p:cNvPicPr>
          <p:nvPr/>
        </p:nvPicPr>
        <p:blipFill>
          <a:blip r:embed="rId2"/>
          <a:stretch>
            <a:fillRect/>
          </a:stretch>
        </p:blipFill>
        <p:spPr>
          <a:xfrm>
            <a:off x="549153" y="506071"/>
            <a:ext cx="8597547" cy="6075600"/>
          </a:xfrm>
          <a:prstGeom prst="rect">
            <a:avLst/>
          </a:prstGeom>
        </p:spPr>
      </p:pic>
    </p:spTree>
    <p:extLst>
      <p:ext uri="{BB962C8B-B14F-4D97-AF65-F5344CB8AC3E}">
        <p14:creationId xmlns:p14="http://schemas.microsoft.com/office/powerpoint/2010/main" val="418068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16D03-2550-4FB9-82D9-FFBE462E0DA9}"/>
              </a:ext>
            </a:extLst>
          </p:cNvPr>
          <p:cNvSpPr txBox="1"/>
          <p:nvPr/>
        </p:nvSpPr>
        <p:spPr>
          <a:xfrm>
            <a:off x="520002" y="352921"/>
            <a:ext cx="6104374" cy="369332"/>
          </a:xfrm>
          <a:prstGeom prst="rect">
            <a:avLst/>
          </a:prstGeom>
          <a:noFill/>
        </p:spPr>
        <p:txBody>
          <a:bodyPr wrap="square">
            <a:spAutoFit/>
          </a:bodyPr>
          <a:lstStyle/>
          <a:p>
            <a:r>
              <a:rPr lang="en-US" dirty="0"/>
              <a:t>if derivative 𝑝′ has no roots:</a:t>
            </a:r>
          </a:p>
        </p:txBody>
      </p:sp>
      <p:pic>
        <p:nvPicPr>
          <p:cNvPr id="3" name="Picture 2">
            <a:extLst>
              <a:ext uri="{FF2B5EF4-FFF2-40B4-BE49-F238E27FC236}">
                <a16:creationId xmlns:a16="http://schemas.microsoft.com/office/drawing/2014/main" id="{2F639AE6-25FE-4FE4-942F-97DFE48DEE95}"/>
              </a:ext>
            </a:extLst>
          </p:cNvPr>
          <p:cNvPicPr>
            <a:picLocks noChangeAspect="1"/>
          </p:cNvPicPr>
          <p:nvPr/>
        </p:nvPicPr>
        <p:blipFill>
          <a:blip r:embed="rId2"/>
          <a:stretch>
            <a:fillRect/>
          </a:stretch>
        </p:blipFill>
        <p:spPr>
          <a:xfrm>
            <a:off x="520002" y="1331442"/>
            <a:ext cx="7534275" cy="1743318"/>
          </a:xfrm>
          <a:prstGeom prst="rect">
            <a:avLst/>
          </a:prstGeom>
        </p:spPr>
      </p:pic>
      <p:pic>
        <p:nvPicPr>
          <p:cNvPr id="7" name="Picture 6">
            <a:extLst>
              <a:ext uri="{FF2B5EF4-FFF2-40B4-BE49-F238E27FC236}">
                <a16:creationId xmlns:a16="http://schemas.microsoft.com/office/drawing/2014/main" id="{E6D708D6-1A4A-4BC7-BF29-DC8DAA864FDE}"/>
              </a:ext>
            </a:extLst>
          </p:cNvPr>
          <p:cNvPicPr>
            <a:picLocks noChangeAspect="1"/>
          </p:cNvPicPr>
          <p:nvPr/>
        </p:nvPicPr>
        <p:blipFill>
          <a:blip r:embed="rId3"/>
          <a:stretch>
            <a:fillRect/>
          </a:stretch>
        </p:blipFill>
        <p:spPr>
          <a:xfrm>
            <a:off x="520002" y="3250083"/>
            <a:ext cx="7534275" cy="2276475"/>
          </a:xfrm>
          <a:prstGeom prst="rect">
            <a:avLst/>
          </a:prstGeom>
        </p:spPr>
      </p:pic>
    </p:spTree>
    <p:extLst>
      <p:ext uri="{BB962C8B-B14F-4D97-AF65-F5344CB8AC3E}">
        <p14:creationId xmlns:p14="http://schemas.microsoft.com/office/powerpoint/2010/main" val="2034831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E3A6FA-F22A-4546-A8E6-61A84A8425B7}"/>
              </a:ext>
            </a:extLst>
          </p:cNvPr>
          <p:cNvPicPr>
            <a:picLocks noChangeAspect="1"/>
          </p:cNvPicPr>
          <p:nvPr/>
        </p:nvPicPr>
        <p:blipFill>
          <a:blip r:embed="rId2"/>
          <a:stretch>
            <a:fillRect/>
          </a:stretch>
        </p:blipFill>
        <p:spPr>
          <a:xfrm>
            <a:off x="534117" y="460995"/>
            <a:ext cx="7343789" cy="6118150"/>
          </a:xfrm>
          <a:prstGeom prst="rect">
            <a:avLst/>
          </a:prstGeom>
        </p:spPr>
      </p:pic>
      <p:pic>
        <p:nvPicPr>
          <p:cNvPr id="2" name="Picture 1">
            <a:extLst>
              <a:ext uri="{FF2B5EF4-FFF2-40B4-BE49-F238E27FC236}">
                <a16:creationId xmlns:a16="http://schemas.microsoft.com/office/drawing/2014/main" id="{5DADBECC-824A-4E90-9FE3-A54F86AB11F7}"/>
              </a:ext>
            </a:extLst>
          </p:cNvPr>
          <p:cNvPicPr>
            <a:picLocks noChangeAspect="1"/>
          </p:cNvPicPr>
          <p:nvPr/>
        </p:nvPicPr>
        <p:blipFill>
          <a:blip r:embed="rId3"/>
          <a:stretch>
            <a:fillRect/>
          </a:stretch>
        </p:blipFill>
        <p:spPr>
          <a:xfrm>
            <a:off x="534117" y="377507"/>
            <a:ext cx="7343789" cy="6285125"/>
          </a:xfrm>
          <a:prstGeom prst="rect">
            <a:avLst/>
          </a:prstGeom>
        </p:spPr>
      </p:pic>
    </p:spTree>
    <p:extLst>
      <p:ext uri="{BB962C8B-B14F-4D97-AF65-F5344CB8AC3E}">
        <p14:creationId xmlns:p14="http://schemas.microsoft.com/office/powerpoint/2010/main" val="107256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t>CODE OPTIMIZATION</a:t>
            </a:r>
          </a:p>
        </p:txBody>
      </p:sp>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p:txBody>
          <a:bodyPr>
            <a:normAutofit/>
          </a:bodyPr>
          <a:lstStyle/>
          <a:p>
            <a:pPr marL="0" indent="0" algn="ctr">
              <a:buNone/>
            </a:pPr>
            <a:r>
              <a:rPr lang="en-US" sz="2800" b="1" u="sng" dirty="0"/>
              <a:t>C++</a:t>
            </a:r>
          </a:p>
          <a:p>
            <a:r>
              <a:rPr lang="en-US" dirty="0"/>
              <a:t>Dynamic allocations! (Vectors)</a:t>
            </a:r>
          </a:p>
          <a:p>
            <a:r>
              <a:rPr lang="en-US" dirty="0"/>
              <a:t>STL Algorithms</a:t>
            </a:r>
          </a:p>
          <a:p>
            <a:r>
              <a:rPr lang="en-US" dirty="0"/>
              <a:t>References</a:t>
            </a:r>
          </a:p>
          <a:p>
            <a:pPr marL="0" indent="0">
              <a:buNone/>
            </a:pPr>
            <a:endParaRPr lang="en-US" sz="1500" dirty="0"/>
          </a:p>
        </p:txBody>
      </p:sp>
      <p:sp>
        <p:nvSpPr>
          <p:cNvPr id="4" name="Content Placeholder 3">
            <a:extLst>
              <a:ext uri="{FF2B5EF4-FFF2-40B4-BE49-F238E27FC236}">
                <a16:creationId xmlns:a16="http://schemas.microsoft.com/office/drawing/2014/main" id="{2846FF52-309D-45FC-A407-74955F1EF153}"/>
              </a:ext>
            </a:extLst>
          </p:cNvPr>
          <p:cNvSpPr>
            <a:spLocks noGrp="1"/>
          </p:cNvSpPr>
          <p:nvPr>
            <p:ph sz="half" idx="2"/>
          </p:nvPr>
        </p:nvSpPr>
        <p:spPr>
          <a:xfrm>
            <a:off x="6943410" y="1869601"/>
            <a:ext cx="4585233" cy="3921600"/>
          </a:xfrm>
        </p:spPr>
        <p:txBody>
          <a:bodyPr/>
          <a:lstStyle/>
          <a:p>
            <a:pPr marL="0" indent="0" algn="ctr">
              <a:buNone/>
            </a:pPr>
            <a:r>
              <a:rPr lang="en-US" sz="2800" b="1" u="sng" dirty="0"/>
              <a:t>Python</a:t>
            </a:r>
          </a:p>
          <a:p>
            <a:r>
              <a:rPr lang="en-US" sz="1800" dirty="0"/>
              <a:t>NumPy library!</a:t>
            </a:r>
          </a:p>
          <a:p>
            <a:endParaRPr lang="en-US" sz="1800" dirty="0"/>
          </a:p>
        </p:txBody>
      </p:sp>
    </p:spTree>
    <p:extLst>
      <p:ext uri="{BB962C8B-B14F-4D97-AF65-F5344CB8AC3E}">
        <p14:creationId xmlns:p14="http://schemas.microsoft.com/office/powerpoint/2010/main" val="59276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t>CODE OPTIMIZATION</a:t>
            </a:r>
          </a:p>
        </p:txBody>
      </p:sp>
      <p:pic>
        <p:nvPicPr>
          <p:cNvPr id="11" name="Picture 10">
            <a:extLst>
              <a:ext uri="{FF2B5EF4-FFF2-40B4-BE49-F238E27FC236}">
                <a16:creationId xmlns:a16="http://schemas.microsoft.com/office/drawing/2014/main" id="{80133BF9-19F8-4879-8F28-58F6EC52BC1B}"/>
              </a:ext>
            </a:extLst>
          </p:cNvPr>
          <p:cNvPicPr>
            <a:picLocks noChangeAspect="1"/>
          </p:cNvPicPr>
          <p:nvPr/>
        </p:nvPicPr>
        <p:blipFill>
          <a:blip r:embed="rId2"/>
          <a:stretch>
            <a:fillRect/>
          </a:stretch>
        </p:blipFill>
        <p:spPr>
          <a:xfrm>
            <a:off x="5074861" y="1872112"/>
            <a:ext cx="5639587" cy="857370"/>
          </a:xfrm>
          <a:prstGeom prst="rect">
            <a:avLst/>
          </a:prstGeom>
        </p:spPr>
      </p:pic>
      <p:sp>
        <p:nvSpPr>
          <p:cNvPr id="12" name="TextBox 11">
            <a:extLst>
              <a:ext uri="{FF2B5EF4-FFF2-40B4-BE49-F238E27FC236}">
                <a16:creationId xmlns:a16="http://schemas.microsoft.com/office/drawing/2014/main" id="{CACA27D5-DF29-4B17-A3CB-483463AA8D2C}"/>
              </a:ext>
            </a:extLst>
          </p:cNvPr>
          <p:cNvSpPr txBox="1"/>
          <p:nvPr/>
        </p:nvSpPr>
        <p:spPr>
          <a:xfrm>
            <a:off x="954594" y="2054833"/>
            <a:ext cx="3938954" cy="369332"/>
          </a:xfrm>
          <a:prstGeom prst="rect">
            <a:avLst/>
          </a:prstGeom>
          <a:noFill/>
        </p:spPr>
        <p:txBody>
          <a:bodyPr wrap="square">
            <a:spAutoFit/>
          </a:bodyPr>
          <a:lstStyle/>
          <a:p>
            <a:r>
              <a:rPr lang="en-US" dirty="0"/>
              <a:t>optimized polynomial evaluate:</a:t>
            </a:r>
          </a:p>
        </p:txBody>
      </p:sp>
      <p:sp>
        <p:nvSpPr>
          <p:cNvPr id="13" name="TextBox 12">
            <a:extLst>
              <a:ext uri="{FF2B5EF4-FFF2-40B4-BE49-F238E27FC236}">
                <a16:creationId xmlns:a16="http://schemas.microsoft.com/office/drawing/2014/main" id="{C5DCE311-01A7-4EFB-A0DD-DF015FE025C1}"/>
              </a:ext>
            </a:extLst>
          </p:cNvPr>
          <p:cNvSpPr txBox="1"/>
          <p:nvPr/>
        </p:nvSpPr>
        <p:spPr>
          <a:xfrm>
            <a:off x="864682" y="3930252"/>
            <a:ext cx="5647174" cy="646331"/>
          </a:xfrm>
          <a:prstGeom prst="rect">
            <a:avLst/>
          </a:prstGeom>
          <a:noFill/>
        </p:spPr>
        <p:txBody>
          <a:bodyPr wrap="square">
            <a:spAutoFit/>
          </a:bodyPr>
          <a:lstStyle/>
          <a:p>
            <a:r>
              <a:rPr lang="en-US" dirty="0"/>
              <a:t>optimized multiply operations : instead of checking </a:t>
            </a:r>
            <a:r>
              <a:rPr lang="en-US" b="1" dirty="0">
                <a:solidFill>
                  <a:srgbClr val="FFFF00"/>
                </a:solidFill>
              </a:rPr>
              <a:t>f(a)*f(b) &lt;= 0 </a:t>
            </a:r>
            <a:r>
              <a:rPr lang="en-US" dirty="0"/>
              <a:t>we check if </a:t>
            </a:r>
            <a:r>
              <a:rPr lang="en-US" b="1" dirty="0">
                <a:solidFill>
                  <a:srgbClr val="FFFF00"/>
                </a:solidFill>
              </a:rPr>
              <a:t>sign(f(a) != sign(f(b))</a:t>
            </a:r>
          </a:p>
        </p:txBody>
      </p:sp>
      <p:sp>
        <p:nvSpPr>
          <p:cNvPr id="14" name="TextBox 13">
            <a:extLst>
              <a:ext uri="{FF2B5EF4-FFF2-40B4-BE49-F238E27FC236}">
                <a16:creationId xmlns:a16="http://schemas.microsoft.com/office/drawing/2014/main" id="{76B2BC77-40E9-4CAB-AF48-B1141C883285}"/>
              </a:ext>
            </a:extLst>
          </p:cNvPr>
          <p:cNvSpPr txBox="1"/>
          <p:nvPr/>
        </p:nvSpPr>
        <p:spPr>
          <a:xfrm>
            <a:off x="954594" y="2885027"/>
            <a:ext cx="9867481" cy="646331"/>
          </a:xfrm>
          <a:prstGeom prst="rect">
            <a:avLst/>
          </a:prstGeom>
          <a:noFill/>
        </p:spPr>
        <p:txBody>
          <a:bodyPr wrap="square">
            <a:spAutoFit/>
          </a:bodyPr>
          <a:lstStyle/>
          <a:p>
            <a:r>
              <a:rPr lang="en-US" dirty="0"/>
              <a:t>Allocated specified memory in C++ with vectors reserve function, instead of copying and allocate new memory every time we add to vector.</a:t>
            </a:r>
          </a:p>
        </p:txBody>
      </p:sp>
      <p:sp>
        <p:nvSpPr>
          <p:cNvPr id="15" name="TextBox 14">
            <a:extLst>
              <a:ext uri="{FF2B5EF4-FFF2-40B4-BE49-F238E27FC236}">
                <a16:creationId xmlns:a16="http://schemas.microsoft.com/office/drawing/2014/main" id="{B7027704-D1B9-4C0E-8748-E9379DEC38EF}"/>
              </a:ext>
            </a:extLst>
          </p:cNvPr>
          <p:cNvSpPr txBox="1"/>
          <p:nvPr/>
        </p:nvSpPr>
        <p:spPr>
          <a:xfrm>
            <a:off x="864682" y="4672662"/>
            <a:ext cx="6008914" cy="646331"/>
          </a:xfrm>
          <a:prstGeom prst="rect">
            <a:avLst/>
          </a:prstGeom>
          <a:noFill/>
        </p:spPr>
        <p:txBody>
          <a:bodyPr wrap="square">
            <a:spAutoFit/>
          </a:bodyPr>
          <a:lstStyle/>
          <a:p>
            <a:r>
              <a:rPr lang="en-US" dirty="0"/>
              <a:t>Update interval [a,b] with new x, no need to calculate f(a) or f(b) again, we can use the f(x) to get it.</a:t>
            </a:r>
          </a:p>
        </p:txBody>
      </p:sp>
      <p:pic>
        <p:nvPicPr>
          <p:cNvPr id="17" name="Picture 16">
            <a:extLst>
              <a:ext uri="{FF2B5EF4-FFF2-40B4-BE49-F238E27FC236}">
                <a16:creationId xmlns:a16="http://schemas.microsoft.com/office/drawing/2014/main" id="{BDD427B5-9512-4201-BA28-D969F8170A26}"/>
              </a:ext>
            </a:extLst>
          </p:cNvPr>
          <p:cNvPicPr>
            <a:picLocks noChangeAspect="1"/>
          </p:cNvPicPr>
          <p:nvPr/>
        </p:nvPicPr>
        <p:blipFill>
          <a:blip r:embed="rId3"/>
          <a:stretch>
            <a:fillRect/>
          </a:stretch>
        </p:blipFill>
        <p:spPr>
          <a:xfrm>
            <a:off x="6873596" y="3696349"/>
            <a:ext cx="3676650" cy="1952625"/>
          </a:xfrm>
          <a:prstGeom prst="rect">
            <a:avLst/>
          </a:prstGeom>
        </p:spPr>
      </p:pic>
    </p:spTree>
    <p:extLst>
      <p:ext uri="{BB962C8B-B14F-4D97-AF65-F5344CB8AC3E}">
        <p14:creationId xmlns:p14="http://schemas.microsoft.com/office/powerpoint/2010/main" val="255760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t>CODE OPTIMIZATION</a:t>
            </a:r>
          </a:p>
        </p:txBody>
      </p:sp>
      <p:pic>
        <p:nvPicPr>
          <p:cNvPr id="4" name="Picture 3">
            <a:extLst>
              <a:ext uri="{FF2B5EF4-FFF2-40B4-BE49-F238E27FC236}">
                <a16:creationId xmlns:a16="http://schemas.microsoft.com/office/drawing/2014/main" id="{3B406740-6182-4307-B748-3EE4969596D9}"/>
              </a:ext>
            </a:extLst>
          </p:cNvPr>
          <p:cNvPicPr>
            <a:picLocks noChangeAspect="1"/>
          </p:cNvPicPr>
          <p:nvPr/>
        </p:nvPicPr>
        <p:blipFill>
          <a:blip r:embed="rId2"/>
          <a:stretch>
            <a:fillRect/>
          </a:stretch>
        </p:blipFill>
        <p:spPr>
          <a:xfrm>
            <a:off x="6625422" y="2122703"/>
            <a:ext cx="4124325" cy="3377095"/>
          </a:xfrm>
          <a:prstGeom prst="rect">
            <a:avLst/>
          </a:prstGeom>
        </p:spPr>
      </p:pic>
      <p:pic>
        <p:nvPicPr>
          <p:cNvPr id="6" name="Picture 5">
            <a:extLst>
              <a:ext uri="{FF2B5EF4-FFF2-40B4-BE49-F238E27FC236}">
                <a16:creationId xmlns:a16="http://schemas.microsoft.com/office/drawing/2014/main" id="{96844C30-FCA3-4E76-A702-F4B4D44EE95A}"/>
              </a:ext>
            </a:extLst>
          </p:cNvPr>
          <p:cNvPicPr>
            <a:picLocks noChangeAspect="1"/>
          </p:cNvPicPr>
          <p:nvPr/>
        </p:nvPicPr>
        <p:blipFill>
          <a:blip r:embed="rId3"/>
          <a:stretch>
            <a:fillRect/>
          </a:stretch>
        </p:blipFill>
        <p:spPr>
          <a:xfrm>
            <a:off x="994788" y="3547942"/>
            <a:ext cx="4124325" cy="628650"/>
          </a:xfrm>
          <a:prstGeom prst="rect">
            <a:avLst/>
          </a:prstGeom>
        </p:spPr>
      </p:pic>
      <p:sp>
        <p:nvSpPr>
          <p:cNvPr id="16" name="TextBox 15">
            <a:extLst>
              <a:ext uri="{FF2B5EF4-FFF2-40B4-BE49-F238E27FC236}">
                <a16:creationId xmlns:a16="http://schemas.microsoft.com/office/drawing/2014/main" id="{E2519A74-B95E-4235-A7B1-E48DB8FA9891}"/>
              </a:ext>
            </a:extLst>
          </p:cNvPr>
          <p:cNvSpPr txBox="1"/>
          <p:nvPr/>
        </p:nvSpPr>
        <p:spPr>
          <a:xfrm>
            <a:off x="994788" y="2122703"/>
            <a:ext cx="3938954" cy="1200329"/>
          </a:xfrm>
          <a:prstGeom prst="rect">
            <a:avLst/>
          </a:prstGeom>
          <a:noFill/>
        </p:spPr>
        <p:txBody>
          <a:bodyPr wrap="square">
            <a:spAutoFit/>
          </a:bodyPr>
          <a:lstStyle/>
          <a:p>
            <a:r>
              <a:rPr lang="en-US" dirty="0"/>
              <a:t>Calculating the derivative of polynomial based on the pervious one, and we can see the difference in time between using for loop and NumPy operations.</a:t>
            </a:r>
          </a:p>
        </p:txBody>
      </p:sp>
    </p:spTree>
    <p:extLst>
      <p:ext uri="{BB962C8B-B14F-4D97-AF65-F5344CB8AC3E}">
        <p14:creationId xmlns:p14="http://schemas.microsoft.com/office/powerpoint/2010/main" val="163596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t>CODE OPTIMIZATION</a:t>
            </a:r>
          </a:p>
        </p:txBody>
      </p:sp>
      <p:sp>
        <p:nvSpPr>
          <p:cNvPr id="16" name="TextBox 15">
            <a:extLst>
              <a:ext uri="{FF2B5EF4-FFF2-40B4-BE49-F238E27FC236}">
                <a16:creationId xmlns:a16="http://schemas.microsoft.com/office/drawing/2014/main" id="{E2519A74-B95E-4235-A7B1-E48DB8FA9891}"/>
              </a:ext>
            </a:extLst>
          </p:cNvPr>
          <p:cNvSpPr txBox="1"/>
          <p:nvPr/>
        </p:nvSpPr>
        <p:spPr>
          <a:xfrm>
            <a:off x="994787" y="2122703"/>
            <a:ext cx="10108641" cy="369332"/>
          </a:xfrm>
          <a:prstGeom prst="rect">
            <a:avLst/>
          </a:prstGeom>
          <a:noFill/>
        </p:spPr>
        <p:txBody>
          <a:bodyPr wrap="square">
            <a:spAutoFit/>
          </a:bodyPr>
          <a:lstStyle/>
          <a:p>
            <a:r>
              <a:rPr lang="en-US" dirty="0"/>
              <a:t>Reducing the number of copy constructors using vector method </a:t>
            </a:r>
            <a:r>
              <a:rPr lang="en-US" dirty="0" err="1"/>
              <a:t>emplace_back</a:t>
            </a:r>
            <a:r>
              <a:rPr lang="en-US" dirty="0"/>
              <a:t> instead of push_back.</a:t>
            </a:r>
          </a:p>
        </p:txBody>
      </p:sp>
      <p:pic>
        <p:nvPicPr>
          <p:cNvPr id="5" name="Picture 4">
            <a:extLst>
              <a:ext uri="{FF2B5EF4-FFF2-40B4-BE49-F238E27FC236}">
                <a16:creationId xmlns:a16="http://schemas.microsoft.com/office/drawing/2014/main" id="{2214619A-2921-4ACE-A5DC-632FE863EC4B}"/>
              </a:ext>
            </a:extLst>
          </p:cNvPr>
          <p:cNvPicPr>
            <a:picLocks noChangeAspect="1"/>
          </p:cNvPicPr>
          <p:nvPr/>
        </p:nvPicPr>
        <p:blipFill>
          <a:blip r:embed="rId2"/>
          <a:stretch>
            <a:fillRect/>
          </a:stretch>
        </p:blipFill>
        <p:spPr>
          <a:xfrm>
            <a:off x="994788" y="2937396"/>
            <a:ext cx="7315199" cy="1595384"/>
          </a:xfrm>
          <a:prstGeom prst="rect">
            <a:avLst/>
          </a:prstGeom>
        </p:spPr>
      </p:pic>
      <p:pic>
        <p:nvPicPr>
          <p:cNvPr id="10" name="Picture 9">
            <a:extLst>
              <a:ext uri="{FF2B5EF4-FFF2-40B4-BE49-F238E27FC236}">
                <a16:creationId xmlns:a16="http://schemas.microsoft.com/office/drawing/2014/main" id="{58007954-D5E9-4BCC-87FE-8C53816139EF}"/>
              </a:ext>
            </a:extLst>
          </p:cNvPr>
          <p:cNvPicPr>
            <a:picLocks noChangeAspect="1"/>
          </p:cNvPicPr>
          <p:nvPr/>
        </p:nvPicPr>
        <p:blipFill>
          <a:blip r:embed="rId3"/>
          <a:stretch>
            <a:fillRect/>
          </a:stretch>
        </p:blipFill>
        <p:spPr>
          <a:xfrm>
            <a:off x="994787" y="4616582"/>
            <a:ext cx="7315200" cy="1047750"/>
          </a:xfrm>
          <a:prstGeom prst="rect">
            <a:avLst/>
          </a:prstGeom>
        </p:spPr>
      </p:pic>
    </p:spTree>
    <p:extLst>
      <p:ext uri="{BB962C8B-B14F-4D97-AF65-F5344CB8AC3E}">
        <p14:creationId xmlns:p14="http://schemas.microsoft.com/office/powerpoint/2010/main" val="426221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p:txBody>
          <a:bodyPr>
            <a:normAutofit lnSpcReduction="10000"/>
          </a:bodyPr>
          <a:lstStyle/>
          <a:p>
            <a:pPr marL="0" indent="0" algn="ctr">
              <a:buNone/>
            </a:pPr>
            <a:r>
              <a:rPr lang="en-US" sz="2800" b="1" u="sng" dirty="0"/>
              <a:t>C++</a:t>
            </a:r>
          </a:p>
          <a:p>
            <a:pPr marL="0" indent="0">
              <a:buNone/>
            </a:pPr>
            <a:r>
              <a:rPr lang="en-US" sz="2000" b="1" u="sng" dirty="0"/>
              <a:t>PROS</a:t>
            </a:r>
          </a:p>
          <a:p>
            <a:r>
              <a:rPr lang="en-US" dirty="0"/>
              <a:t>Dynamic allocation</a:t>
            </a:r>
          </a:p>
          <a:p>
            <a:r>
              <a:rPr lang="en-US" dirty="0"/>
              <a:t>OOP</a:t>
            </a:r>
          </a:p>
          <a:p>
            <a:r>
              <a:rPr lang="en-US" dirty="0"/>
              <a:t>References</a:t>
            </a:r>
          </a:p>
          <a:p>
            <a:pPr marL="0" indent="0">
              <a:buNone/>
            </a:pPr>
            <a:endParaRPr lang="en-US" dirty="0"/>
          </a:p>
          <a:p>
            <a:pPr marL="0" indent="0">
              <a:buNone/>
            </a:pPr>
            <a:r>
              <a:rPr lang="en-US" sz="2000" b="1" u="sng" dirty="0"/>
              <a:t>CONS</a:t>
            </a:r>
          </a:p>
          <a:p>
            <a:r>
              <a:rPr lang="en-US" dirty="0"/>
              <a:t>No garbage collector </a:t>
            </a:r>
          </a:p>
          <a:p>
            <a:r>
              <a:rPr lang="en-US" dirty="0"/>
              <a:t>Less readable code</a:t>
            </a:r>
          </a:p>
          <a:p>
            <a:endParaRPr lang="en-US" sz="1500" dirty="0"/>
          </a:p>
        </p:txBody>
      </p:sp>
      <p:sp>
        <p:nvSpPr>
          <p:cNvPr id="11" name="Title 1">
            <a:extLst>
              <a:ext uri="{FF2B5EF4-FFF2-40B4-BE49-F238E27FC236}">
                <a16:creationId xmlns:a16="http://schemas.microsoft.com/office/drawing/2014/main" id="{819C550A-06A8-4DC2-9338-90439580FD2E}"/>
              </a:ext>
            </a:extLst>
          </p:cNvPr>
          <p:cNvSpPr>
            <a:spLocks noGrp="1"/>
          </p:cNvSpPr>
          <p:nvPr>
            <p:ph type="title"/>
          </p:nvPr>
        </p:nvSpPr>
        <p:spPr>
          <a:xfrm>
            <a:off x="685801" y="609600"/>
            <a:ext cx="10840914" cy="1260000"/>
          </a:xfrm>
        </p:spPr>
        <p:txBody>
          <a:bodyPr/>
          <a:lstStyle/>
          <a:p>
            <a:r>
              <a:rPr lang="en-US" dirty="0"/>
              <a:t>pros and cons</a:t>
            </a:r>
          </a:p>
        </p:txBody>
      </p:sp>
      <p:pic>
        <p:nvPicPr>
          <p:cNvPr id="12" name="Picture 11" descr="gavel icon ">
            <a:extLst>
              <a:ext uri="{FF2B5EF4-FFF2-40B4-BE49-F238E27FC236}">
                <a16:creationId xmlns:a16="http://schemas.microsoft.com/office/drawing/2014/main" id="{E8050A89-7485-4520-B74F-212A4FBF2ADC}"/>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096000" y="600024"/>
            <a:ext cx="1171575" cy="1171575"/>
          </a:xfrm>
          <a:prstGeom prst="rect">
            <a:avLst/>
          </a:prstGeom>
        </p:spPr>
      </p:pic>
      <p:sp>
        <p:nvSpPr>
          <p:cNvPr id="13" name="Content Placeholder 2">
            <a:extLst>
              <a:ext uri="{FF2B5EF4-FFF2-40B4-BE49-F238E27FC236}">
                <a16:creationId xmlns:a16="http://schemas.microsoft.com/office/drawing/2014/main" id="{3ED79708-AB97-4ED5-B6BF-379FA77ACA7E}"/>
              </a:ext>
            </a:extLst>
          </p:cNvPr>
          <p:cNvSpPr txBox="1">
            <a:spLocks/>
          </p:cNvSpPr>
          <p:nvPr/>
        </p:nvSpPr>
        <p:spPr bwMode="white">
          <a:xfrm>
            <a:off x="6466198" y="1879176"/>
            <a:ext cx="5040000" cy="3921601"/>
          </a:xfrm>
          <a:prstGeom prst="roundRect">
            <a:avLst>
              <a:gd name="adj" fmla="val 1970"/>
            </a:avLst>
          </a:prstGeom>
          <a:ln w="28575">
            <a:noFill/>
          </a:ln>
          <a:effectLst/>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2800" b="1" u="sng" dirty="0"/>
              <a:t>Python</a:t>
            </a:r>
          </a:p>
          <a:p>
            <a:pPr marL="0" indent="0">
              <a:buFont typeface="Arial"/>
              <a:buNone/>
            </a:pPr>
            <a:r>
              <a:rPr lang="en-US" sz="2000" b="1" u="sng" dirty="0"/>
              <a:t>PROS</a:t>
            </a:r>
          </a:p>
          <a:p>
            <a:r>
              <a:rPr lang="en-US" dirty="0"/>
              <a:t>Many efficient libraries (built in code optimization)</a:t>
            </a:r>
          </a:p>
          <a:p>
            <a:r>
              <a:rPr lang="en-US" dirty="0"/>
              <a:t>Much less code</a:t>
            </a:r>
          </a:p>
          <a:p>
            <a:endParaRPr lang="en-US" dirty="0"/>
          </a:p>
          <a:p>
            <a:pPr marL="0" indent="0">
              <a:buFont typeface="Arial"/>
              <a:buNone/>
            </a:pPr>
            <a:r>
              <a:rPr lang="en-US" sz="2000" b="1" u="sng" dirty="0"/>
              <a:t>CONS</a:t>
            </a:r>
          </a:p>
          <a:p>
            <a:r>
              <a:rPr lang="en-US" dirty="0"/>
              <a:t>No dynamic allocations</a:t>
            </a:r>
          </a:p>
          <a:p>
            <a:endParaRPr lang="en-US" sz="1500" dirty="0"/>
          </a:p>
        </p:txBody>
      </p:sp>
    </p:spTree>
    <p:extLst>
      <p:ext uri="{BB962C8B-B14F-4D97-AF65-F5344CB8AC3E}">
        <p14:creationId xmlns:p14="http://schemas.microsoft.com/office/powerpoint/2010/main" val="12875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2581275" y="712590"/>
            <a:ext cx="3814235" cy="1260000"/>
          </a:xfrm>
        </p:spPr>
        <p:txBody>
          <a:bodyPr/>
          <a:lstStyle/>
          <a:p>
            <a:pPr algn="l"/>
            <a:r>
              <a:rPr lang="en-US" dirty="0"/>
              <a:t>Introduction</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533399" y="1972590"/>
            <a:ext cx="7181851" cy="3893789"/>
          </a:xfrm>
        </p:spPr>
        <p:txBody>
          <a:bodyPr>
            <a:normAutofit/>
          </a:bodyPr>
          <a:lstStyle/>
          <a:p>
            <a:pPr marL="342900" indent="-342900" algn="l">
              <a:buFont typeface="Wingdings" panose="05000000000000000000" pitchFamily="2" charset="2"/>
              <a:buChar char="Ø"/>
            </a:pPr>
            <a:r>
              <a:rPr lang="en-US" dirty="0"/>
              <a:t>Newton Raphson</a:t>
            </a:r>
          </a:p>
          <a:p>
            <a:pPr marL="342900" indent="-342900" algn="l">
              <a:buFont typeface="Wingdings" panose="05000000000000000000" pitchFamily="2" charset="2"/>
              <a:buChar char="Ø"/>
            </a:pPr>
            <a:r>
              <a:rPr lang="en-US" dirty="0"/>
              <a:t>Bisection</a:t>
            </a:r>
          </a:p>
          <a:p>
            <a:pPr marL="342900" indent="-342900" algn="l">
              <a:buFont typeface="Wingdings" panose="05000000000000000000" pitchFamily="2" charset="2"/>
              <a:buChar char="Ø"/>
            </a:pPr>
            <a:r>
              <a:rPr lang="en-US" dirty="0"/>
              <a:t>Combination of Newton Raphson and Bisection</a:t>
            </a:r>
          </a:p>
          <a:p>
            <a:pPr marL="342900" indent="-342900" algn="l">
              <a:buFont typeface="Wingdings" panose="05000000000000000000" pitchFamily="2" charset="2"/>
              <a:buChar char="Ø"/>
            </a:pPr>
            <a:r>
              <a:rPr lang="en-US" dirty="0"/>
              <a:t>How it works?</a:t>
            </a:r>
          </a:p>
          <a:p>
            <a:pPr marL="342900" indent="-342900" algn="l">
              <a:buFont typeface="Wingdings" panose="05000000000000000000" pitchFamily="2" charset="2"/>
              <a:buChar char="Ø"/>
            </a:pPr>
            <a:r>
              <a:rPr lang="en-US" dirty="0"/>
              <a:t>Code optimization</a:t>
            </a:r>
          </a:p>
          <a:p>
            <a:pPr marL="342900" indent="-342900" algn="l">
              <a:buFont typeface="Wingdings" panose="05000000000000000000" pitchFamily="2" charset="2"/>
              <a:buChar char="Ø"/>
            </a:pPr>
            <a:r>
              <a:rPr lang="en-US" dirty="0"/>
              <a:t>Pros and Cons of the programming languages</a:t>
            </a:r>
          </a:p>
          <a:p>
            <a:pPr marL="342900" indent="-342900" algn="l">
              <a:buFont typeface="Wingdings" panose="05000000000000000000" pitchFamily="2" charset="2"/>
              <a:buChar char="Ø"/>
            </a:pPr>
            <a:r>
              <a:rPr lang="en-US" dirty="0"/>
              <a:t>Runtime comparison</a:t>
            </a:r>
          </a:p>
          <a:p>
            <a:pPr marL="342900" indent="-342900" algn="l">
              <a:buFont typeface="Wingdings" panose="05000000000000000000" pitchFamily="2" charset="2"/>
              <a:buChar char="Ø"/>
            </a:pPr>
            <a:r>
              <a:rPr lang="en-US" dirty="0"/>
              <a:t>Implementation</a:t>
            </a:r>
          </a:p>
        </p:txBody>
      </p:sp>
    </p:spTree>
    <p:extLst>
      <p:ext uri="{BB962C8B-B14F-4D97-AF65-F5344CB8AC3E}">
        <p14:creationId xmlns:p14="http://schemas.microsoft.com/office/powerpoint/2010/main" val="2342962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466725" y="609600"/>
            <a:ext cx="11059990" cy="1260000"/>
          </a:xfrm>
        </p:spPr>
        <p:txBody>
          <a:bodyPr/>
          <a:lstStyle/>
          <a:p>
            <a:r>
              <a:rPr lang="en-US" dirty="0"/>
              <a:t>Runtime – CPP – all optimizations</a:t>
            </a:r>
          </a:p>
        </p:txBody>
      </p:sp>
      <p:pic>
        <p:nvPicPr>
          <p:cNvPr id="5" name="Picture 4">
            <a:extLst>
              <a:ext uri="{FF2B5EF4-FFF2-40B4-BE49-F238E27FC236}">
                <a16:creationId xmlns:a16="http://schemas.microsoft.com/office/drawing/2014/main" id="{71B9E271-B4EA-4DBA-9CDC-25F1CA5AEB32}"/>
              </a:ext>
            </a:extLst>
          </p:cNvPr>
          <p:cNvPicPr>
            <a:picLocks noChangeAspect="1"/>
          </p:cNvPicPr>
          <p:nvPr/>
        </p:nvPicPr>
        <p:blipFill>
          <a:blip r:embed="rId2"/>
          <a:stretch>
            <a:fillRect/>
          </a:stretch>
        </p:blipFill>
        <p:spPr>
          <a:xfrm>
            <a:off x="466725" y="1638488"/>
            <a:ext cx="9693520" cy="3900299"/>
          </a:xfrm>
          <a:prstGeom prst="rect">
            <a:avLst/>
          </a:prstGeom>
        </p:spPr>
      </p:pic>
      <p:sp>
        <p:nvSpPr>
          <p:cNvPr id="8" name="Rectangle: Rounded Corners 7">
            <a:extLst>
              <a:ext uri="{FF2B5EF4-FFF2-40B4-BE49-F238E27FC236}">
                <a16:creationId xmlns:a16="http://schemas.microsoft.com/office/drawing/2014/main" id="{4D1B1FDE-444B-49BE-95E2-8EBEE16D9963}"/>
              </a:ext>
            </a:extLst>
          </p:cNvPr>
          <p:cNvSpPr/>
          <p:nvPr/>
        </p:nvSpPr>
        <p:spPr>
          <a:xfrm>
            <a:off x="6840832" y="3427573"/>
            <a:ext cx="5056415" cy="3121656"/>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C5C8634-281C-4F60-BEFF-3CD320900879}"/>
              </a:ext>
            </a:extLst>
          </p:cNvPr>
          <p:cNvSpPr txBox="1">
            <a:spLocks/>
          </p:cNvSpPr>
          <p:nvPr/>
        </p:nvSpPr>
        <p:spPr bwMode="white">
          <a:xfrm>
            <a:off x="8827110" y="3342828"/>
            <a:ext cx="1885793" cy="605933"/>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Python</a:t>
            </a:r>
          </a:p>
        </p:txBody>
      </p:sp>
      <p:pic>
        <p:nvPicPr>
          <p:cNvPr id="17" name="Picture 16">
            <a:extLst>
              <a:ext uri="{FF2B5EF4-FFF2-40B4-BE49-F238E27FC236}">
                <a16:creationId xmlns:a16="http://schemas.microsoft.com/office/drawing/2014/main" id="{5E09C4B3-0FA8-4911-BD4F-E8D89D361355}"/>
              </a:ext>
            </a:extLst>
          </p:cNvPr>
          <p:cNvPicPr>
            <a:picLocks noChangeAspect="1"/>
          </p:cNvPicPr>
          <p:nvPr/>
        </p:nvPicPr>
        <p:blipFill>
          <a:blip r:embed="rId3"/>
          <a:stretch>
            <a:fillRect/>
          </a:stretch>
        </p:blipFill>
        <p:spPr>
          <a:xfrm>
            <a:off x="7208841" y="3948761"/>
            <a:ext cx="4392201" cy="2299639"/>
          </a:xfrm>
          <a:prstGeom prst="rect">
            <a:avLst/>
          </a:prstGeom>
        </p:spPr>
      </p:pic>
    </p:spTree>
    <p:extLst>
      <p:ext uri="{BB962C8B-B14F-4D97-AF65-F5344CB8AC3E}">
        <p14:creationId xmlns:p14="http://schemas.microsoft.com/office/powerpoint/2010/main" val="515511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466725" y="609600"/>
            <a:ext cx="11059990" cy="1260000"/>
          </a:xfrm>
        </p:spPr>
        <p:txBody>
          <a:bodyPr/>
          <a:lstStyle/>
          <a:p>
            <a:r>
              <a:rPr lang="en-US" dirty="0"/>
              <a:t>Runtime – PYTHON NumPy </a:t>
            </a:r>
          </a:p>
        </p:txBody>
      </p:sp>
      <p:pic>
        <p:nvPicPr>
          <p:cNvPr id="4" name="Picture 3">
            <a:extLst>
              <a:ext uri="{FF2B5EF4-FFF2-40B4-BE49-F238E27FC236}">
                <a16:creationId xmlns:a16="http://schemas.microsoft.com/office/drawing/2014/main" id="{6D164FB3-0268-4FDA-8E79-8AE9D35B761C}"/>
              </a:ext>
            </a:extLst>
          </p:cNvPr>
          <p:cNvPicPr>
            <a:picLocks noChangeAspect="1"/>
          </p:cNvPicPr>
          <p:nvPr/>
        </p:nvPicPr>
        <p:blipFill>
          <a:blip r:embed="rId2"/>
          <a:stretch>
            <a:fillRect/>
          </a:stretch>
        </p:blipFill>
        <p:spPr>
          <a:xfrm>
            <a:off x="605570" y="1663368"/>
            <a:ext cx="5391150" cy="2847975"/>
          </a:xfrm>
          <a:prstGeom prst="rect">
            <a:avLst/>
          </a:prstGeom>
        </p:spPr>
      </p:pic>
      <p:pic>
        <p:nvPicPr>
          <p:cNvPr id="9" name="Picture 8">
            <a:extLst>
              <a:ext uri="{FF2B5EF4-FFF2-40B4-BE49-F238E27FC236}">
                <a16:creationId xmlns:a16="http://schemas.microsoft.com/office/drawing/2014/main" id="{9298ED2D-F83E-4B9E-A439-06BCACC83F8C}"/>
              </a:ext>
            </a:extLst>
          </p:cNvPr>
          <p:cNvPicPr>
            <a:picLocks noChangeAspect="1"/>
          </p:cNvPicPr>
          <p:nvPr/>
        </p:nvPicPr>
        <p:blipFill>
          <a:blip r:embed="rId3"/>
          <a:stretch>
            <a:fillRect/>
          </a:stretch>
        </p:blipFill>
        <p:spPr>
          <a:xfrm>
            <a:off x="6195282" y="1663368"/>
            <a:ext cx="4933571" cy="2611211"/>
          </a:xfrm>
          <a:prstGeom prst="rect">
            <a:avLst/>
          </a:prstGeom>
        </p:spPr>
      </p:pic>
    </p:spTree>
    <p:extLst>
      <p:ext uri="{BB962C8B-B14F-4D97-AF65-F5344CB8AC3E}">
        <p14:creationId xmlns:p14="http://schemas.microsoft.com/office/powerpoint/2010/main" val="1473879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466725" y="609600"/>
            <a:ext cx="11059990" cy="1260000"/>
          </a:xfrm>
        </p:spPr>
        <p:txBody>
          <a:bodyPr/>
          <a:lstStyle/>
          <a:p>
            <a:r>
              <a:rPr lang="en-US" dirty="0"/>
              <a:t>Runtime – </a:t>
            </a:r>
            <a:r>
              <a:rPr lang="en-US" dirty="0" err="1"/>
              <a:t>Scipy.optimize.bisec</a:t>
            </a:r>
            <a:endParaRPr lang="en-US" dirty="0"/>
          </a:p>
        </p:txBody>
      </p:sp>
      <p:pic>
        <p:nvPicPr>
          <p:cNvPr id="6" name="Picture 5">
            <a:extLst>
              <a:ext uri="{FF2B5EF4-FFF2-40B4-BE49-F238E27FC236}">
                <a16:creationId xmlns:a16="http://schemas.microsoft.com/office/drawing/2014/main" id="{624B66FE-A002-4762-9433-2ECF22E91D55}"/>
              </a:ext>
            </a:extLst>
          </p:cNvPr>
          <p:cNvPicPr>
            <a:picLocks noChangeAspect="1"/>
          </p:cNvPicPr>
          <p:nvPr/>
        </p:nvPicPr>
        <p:blipFill>
          <a:blip r:embed="rId2"/>
          <a:stretch>
            <a:fillRect/>
          </a:stretch>
        </p:blipFill>
        <p:spPr>
          <a:xfrm>
            <a:off x="549153" y="1642069"/>
            <a:ext cx="6029325" cy="1524000"/>
          </a:xfrm>
          <a:prstGeom prst="rect">
            <a:avLst/>
          </a:prstGeom>
        </p:spPr>
      </p:pic>
      <p:pic>
        <p:nvPicPr>
          <p:cNvPr id="8" name="Picture 7">
            <a:extLst>
              <a:ext uri="{FF2B5EF4-FFF2-40B4-BE49-F238E27FC236}">
                <a16:creationId xmlns:a16="http://schemas.microsoft.com/office/drawing/2014/main" id="{967A4098-9FA3-4B37-AA15-D290811C0F64}"/>
              </a:ext>
            </a:extLst>
          </p:cNvPr>
          <p:cNvPicPr>
            <a:picLocks noChangeAspect="1"/>
          </p:cNvPicPr>
          <p:nvPr/>
        </p:nvPicPr>
        <p:blipFill>
          <a:blip r:embed="rId3"/>
          <a:stretch>
            <a:fillRect/>
          </a:stretch>
        </p:blipFill>
        <p:spPr>
          <a:xfrm>
            <a:off x="549153" y="3429000"/>
            <a:ext cx="4442632" cy="2469382"/>
          </a:xfrm>
          <a:prstGeom prst="rect">
            <a:avLst/>
          </a:prstGeom>
        </p:spPr>
      </p:pic>
    </p:spTree>
    <p:extLst>
      <p:ext uri="{BB962C8B-B14F-4D97-AF65-F5344CB8AC3E}">
        <p14:creationId xmlns:p14="http://schemas.microsoft.com/office/powerpoint/2010/main" val="19361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Implementation</a:t>
            </a:r>
          </a:p>
        </p:txBody>
      </p:sp>
      <p:pic>
        <p:nvPicPr>
          <p:cNvPr id="8194" name="Picture 2" descr="Python Logo transparent PNG - StickPNG">
            <a:extLst>
              <a:ext uri="{FF2B5EF4-FFF2-40B4-BE49-F238E27FC236}">
                <a16:creationId xmlns:a16="http://schemas.microsoft.com/office/drawing/2014/main" id="{1C0874FE-D171-4972-B139-DA363ED68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264" y="2066922"/>
            <a:ext cx="3281192" cy="32684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C Programming Cpp - Free image on Pixabay">
            <a:extLst>
              <a:ext uri="{FF2B5EF4-FFF2-40B4-BE49-F238E27FC236}">
                <a16:creationId xmlns:a16="http://schemas.microsoft.com/office/drawing/2014/main" id="{164D8448-C395-43B6-A074-9C8AEFE82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1" y="1787448"/>
            <a:ext cx="4895850" cy="382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59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NEWTON  Raphson  Algorithm</a:t>
            </a: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685801" y="1638300"/>
            <a:ext cx="10840914" cy="2336325"/>
          </a:xfrm>
        </p:spPr>
        <p:txBody>
          <a:bodyPr>
            <a:normAutofit/>
          </a:bodyPr>
          <a:lstStyle/>
          <a:p>
            <a:r>
              <a:rPr lang="en-US" dirty="0"/>
              <a:t>The Newton Raphson method is for solving equations of the form f(x) = 0. We make an initial guess for the root we are trying to find, and we call this initial guess x0. The sequence x0, x1, x2, x3, . . . generated in the manner described below should converge to the exact root.</a:t>
            </a:r>
          </a:p>
          <a:p>
            <a:endParaRPr lang="en-US" dirty="0"/>
          </a:p>
        </p:txBody>
      </p:sp>
      <p:pic>
        <p:nvPicPr>
          <p:cNvPr id="6" name="Picture 5">
            <a:extLst>
              <a:ext uri="{FF2B5EF4-FFF2-40B4-BE49-F238E27FC236}">
                <a16:creationId xmlns:a16="http://schemas.microsoft.com/office/drawing/2014/main" id="{696FB801-205E-4DCA-ACB1-62FD1C2B518A}"/>
              </a:ext>
            </a:extLst>
          </p:cNvPr>
          <p:cNvPicPr>
            <a:picLocks noChangeAspect="1"/>
          </p:cNvPicPr>
          <p:nvPr/>
        </p:nvPicPr>
        <p:blipFill>
          <a:blip r:embed="rId2"/>
          <a:stretch>
            <a:fillRect/>
          </a:stretch>
        </p:blipFill>
        <p:spPr>
          <a:xfrm>
            <a:off x="904465" y="2715699"/>
            <a:ext cx="3610479" cy="1105054"/>
          </a:xfrm>
          <a:prstGeom prst="rect">
            <a:avLst/>
          </a:prstGeom>
        </p:spPr>
      </p:pic>
      <p:pic>
        <p:nvPicPr>
          <p:cNvPr id="1026" name="Picture 2" descr="Newton Raphson Method | Brilliant Math &amp;amp; Science Wiki">
            <a:extLst>
              <a:ext uri="{FF2B5EF4-FFF2-40B4-BE49-F238E27FC236}">
                <a16:creationId xmlns:a16="http://schemas.microsoft.com/office/drawing/2014/main" id="{E519ECB6-D87B-4691-8439-1C285B433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024" y="2715699"/>
            <a:ext cx="59721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2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BISECTION  Algorithm</a:t>
            </a: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685801" y="1638300"/>
            <a:ext cx="6086788" cy="4300276"/>
          </a:xfrm>
        </p:spPr>
        <p:txBody>
          <a:bodyPr>
            <a:noAutofit/>
          </a:bodyPr>
          <a:lstStyle/>
          <a:p>
            <a:pPr algn="l">
              <a:buFont typeface="Arial" panose="020B0604020202020204" pitchFamily="34" charset="0"/>
              <a:buChar char="•"/>
            </a:pPr>
            <a:r>
              <a:rPr lang="en-US" b="0" i="0" dirty="0">
                <a:effectLst/>
                <a:latin typeface="+mj-lt"/>
              </a:rPr>
              <a:t>The </a:t>
            </a:r>
            <a:r>
              <a:rPr lang="en-US" b="1" i="0" dirty="0">
                <a:effectLst/>
                <a:latin typeface="+mj-lt"/>
              </a:rPr>
              <a:t>Bisection Method</a:t>
            </a:r>
            <a:r>
              <a:rPr lang="en-US" b="0" i="0" dirty="0">
                <a:effectLst/>
                <a:latin typeface="+mj-lt"/>
              </a:rPr>
              <a:t> is a </a:t>
            </a:r>
            <a:r>
              <a:rPr lang="en-US" b="1" i="1" dirty="0">
                <a:effectLst/>
                <a:latin typeface="+mj-lt"/>
              </a:rPr>
              <a:t>successive</a:t>
            </a:r>
            <a:r>
              <a:rPr lang="en-US" b="1" i="0" dirty="0">
                <a:effectLst/>
                <a:latin typeface="+mj-lt"/>
              </a:rPr>
              <a:t> approximation method</a:t>
            </a:r>
            <a:r>
              <a:rPr lang="en-US" b="0" i="0" dirty="0">
                <a:effectLst/>
                <a:latin typeface="+mj-lt"/>
              </a:rPr>
              <a:t> that </a:t>
            </a:r>
            <a:r>
              <a:rPr lang="en-US" b="1" i="0" dirty="0">
                <a:effectLst/>
                <a:latin typeface="+mj-lt"/>
              </a:rPr>
              <a:t>narrows down </a:t>
            </a:r>
            <a:r>
              <a:rPr lang="en-US" b="0" i="0" dirty="0">
                <a:effectLst/>
                <a:latin typeface="+mj-lt"/>
              </a:rPr>
              <a:t>an </a:t>
            </a:r>
            <a:r>
              <a:rPr lang="en-US" b="1" i="0" dirty="0">
                <a:effectLst/>
                <a:latin typeface="+mj-lt"/>
              </a:rPr>
              <a:t>interval</a:t>
            </a:r>
            <a:r>
              <a:rPr lang="en-US" b="0" i="0" dirty="0">
                <a:effectLst/>
                <a:latin typeface="+mj-lt"/>
              </a:rPr>
              <a:t> that contains a </a:t>
            </a:r>
            <a:r>
              <a:rPr lang="en-US" b="1" i="0" dirty="0">
                <a:effectLst/>
                <a:latin typeface="+mj-lt"/>
              </a:rPr>
              <a:t>root of the function </a:t>
            </a:r>
            <a:r>
              <a:rPr lang="en-US" b="1" i="1" dirty="0">
                <a:effectLst/>
                <a:latin typeface="+mj-lt"/>
              </a:rPr>
              <a:t>f(x)</a:t>
            </a:r>
            <a:endParaRPr lang="en-US" b="0" i="0" dirty="0">
              <a:effectLst/>
              <a:latin typeface="+mj-lt"/>
            </a:endParaRPr>
          </a:p>
          <a:p>
            <a:pPr algn="l">
              <a:buFont typeface="Arial" panose="020B0604020202020204" pitchFamily="34" charset="0"/>
              <a:buChar char="•"/>
            </a:pPr>
            <a:r>
              <a:rPr lang="en-US" b="0" i="0" dirty="0">
                <a:effectLst/>
                <a:latin typeface="+mj-lt"/>
              </a:rPr>
              <a:t>The </a:t>
            </a:r>
            <a:r>
              <a:rPr lang="en-US" b="1" i="0" dirty="0">
                <a:effectLst/>
                <a:latin typeface="+mj-lt"/>
              </a:rPr>
              <a:t>Bisection Method</a:t>
            </a:r>
            <a:r>
              <a:rPr lang="en-US" b="0" i="0" dirty="0">
                <a:effectLst/>
                <a:latin typeface="+mj-lt"/>
              </a:rPr>
              <a:t> is </a:t>
            </a:r>
            <a:r>
              <a:rPr lang="en-US" b="1" i="1" dirty="0">
                <a:effectLst/>
                <a:latin typeface="+mj-lt"/>
              </a:rPr>
              <a:t>given</a:t>
            </a:r>
            <a:r>
              <a:rPr lang="en-US" b="0" i="0" dirty="0">
                <a:effectLst/>
                <a:latin typeface="+mj-lt"/>
              </a:rPr>
              <a:t> an </a:t>
            </a:r>
            <a:r>
              <a:rPr lang="en-US" b="1" i="0" dirty="0">
                <a:effectLst/>
                <a:latin typeface="+mj-lt"/>
              </a:rPr>
              <a:t>initial interval [</a:t>
            </a:r>
            <a:r>
              <a:rPr lang="en-US" b="1" i="1" dirty="0">
                <a:effectLst/>
                <a:latin typeface="+mj-lt"/>
              </a:rPr>
              <a:t>a</a:t>
            </a:r>
            <a:r>
              <a:rPr lang="en-US" b="1" i="0" dirty="0">
                <a:effectLst/>
                <a:latin typeface="+mj-lt"/>
              </a:rPr>
              <a:t>..</a:t>
            </a:r>
            <a:r>
              <a:rPr lang="en-US" b="1" i="1" dirty="0">
                <a:effectLst/>
                <a:latin typeface="+mj-lt"/>
              </a:rPr>
              <a:t>b</a:t>
            </a:r>
            <a:r>
              <a:rPr lang="en-US" b="1" i="0" dirty="0">
                <a:effectLst/>
                <a:latin typeface="+mj-lt"/>
              </a:rPr>
              <a:t>]</a:t>
            </a:r>
            <a:r>
              <a:rPr lang="en-US" b="0" i="0" dirty="0">
                <a:effectLst/>
                <a:latin typeface="+mj-lt"/>
              </a:rPr>
              <a:t> that </a:t>
            </a:r>
            <a:r>
              <a:rPr lang="en-US" b="1" i="0" dirty="0">
                <a:effectLst/>
                <a:latin typeface="+mj-lt"/>
              </a:rPr>
              <a:t>contains a root</a:t>
            </a:r>
          </a:p>
          <a:p>
            <a:pPr algn="l">
              <a:buFont typeface="Arial" panose="020B0604020202020204" pitchFamily="34" charset="0"/>
              <a:buChar char="•"/>
            </a:pPr>
            <a:r>
              <a:rPr lang="en-US" b="0" i="0" dirty="0">
                <a:effectLst/>
                <a:latin typeface="+mj-lt"/>
              </a:rPr>
              <a:t>The </a:t>
            </a:r>
            <a:r>
              <a:rPr lang="en-US" b="1" i="0" dirty="0">
                <a:effectLst/>
                <a:latin typeface="+mj-lt"/>
              </a:rPr>
              <a:t>Bisection Method</a:t>
            </a:r>
            <a:r>
              <a:rPr lang="en-US" b="0" i="0" dirty="0">
                <a:effectLst/>
                <a:latin typeface="+mj-lt"/>
              </a:rPr>
              <a:t> will </a:t>
            </a:r>
            <a:r>
              <a:rPr lang="en-US" b="1" i="1" dirty="0">
                <a:effectLst/>
                <a:latin typeface="+mj-lt"/>
              </a:rPr>
              <a:t>cut the interval</a:t>
            </a:r>
            <a:r>
              <a:rPr lang="en-US" b="0" i="0" dirty="0">
                <a:effectLst/>
                <a:latin typeface="+mj-lt"/>
              </a:rPr>
              <a:t> into </a:t>
            </a:r>
            <a:r>
              <a:rPr lang="en-US" b="1" i="0" dirty="0">
                <a:effectLst/>
                <a:latin typeface="+mj-lt"/>
              </a:rPr>
              <a:t>2 halves</a:t>
            </a:r>
            <a:r>
              <a:rPr lang="en-US" b="0" i="0" dirty="0">
                <a:effectLst/>
                <a:latin typeface="+mj-lt"/>
              </a:rPr>
              <a:t> and check </a:t>
            </a:r>
            <a:r>
              <a:rPr lang="en-US" b="1" i="0" dirty="0">
                <a:effectLst/>
                <a:latin typeface="+mj-lt"/>
              </a:rPr>
              <a:t>which half interval</a:t>
            </a:r>
            <a:r>
              <a:rPr lang="en-US" b="0" i="0" dirty="0">
                <a:effectLst/>
                <a:latin typeface="+mj-lt"/>
              </a:rPr>
              <a:t> contains a </a:t>
            </a:r>
            <a:r>
              <a:rPr lang="en-US" b="1" i="0" dirty="0">
                <a:effectLst/>
                <a:latin typeface="+mj-lt"/>
              </a:rPr>
              <a:t>root of the function</a:t>
            </a:r>
            <a:endParaRPr lang="en-US" b="0" i="0" dirty="0">
              <a:effectLst/>
              <a:latin typeface="+mj-lt"/>
            </a:endParaRPr>
          </a:p>
          <a:p>
            <a:pPr algn="l">
              <a:buFont typeface="Arial" panose="020B0604020202020204" pitchFamily="34" charset="0"/>
              <a:buChar char="•"/>
            </a:pPr>
            <a:r>
              <a:rPr lang="en-US" b="0" i="0" dirty="0">
                <a:effectLst/>
                <a:latin typeface="+mj-lt"/>
              </a:rPr>
              <a:t>The </a:t>
            </a:r>
            <a:r>
              <a:rPr lang="en-US" b="1" i="0" dirty="0">
                <a:effectLst/>
                <a:latin typeface="+mj-lt"/>
              </a:rPr>
              <a:t>Bisection Method</a:t>
            </a:r>
            <a:r>
              <a:rPr lang="en-US" b="0" i="0" dirty="0">
                <a:effectLst/>
                <a:latin typeface="+mj-lt"/>
              </a:rPr>
              <a:t> will keep </a:t>
            </a:r>
            <a:r>
              <a:rPr lang="en-US" b="1" i="1" dirty="0">
                <a:effectLst/>
                <a:latin typeface="+mj-lt"/>
              </a:rPr>
              <a:t>cut the interval</a:t>
            </a:r>
            <a:r>
              <a:rPr lang="en-US" b="0" i="0" dirty="0">
                <a:effectLst/>
                <a:latin typeface="+mj-lt"/>
              </a:rPr>
              <a:t> in halves until the </a:t>
            </a:r>
            <a:r>
              <a:rPr lang="en-US" b="1" i="0" dirty="0">
                <a:effectLst/>
                <a:latin typeface="+mj-lt"/>
              </a:rPr>
              <a:t>resulting interval</a:t>
            </a:r>
            <a:r>
              <a:rPr lang="en-US" b="0" i="0" dirty="0">
                <a:effectLst/>
                <a:latin typeface="+mj-lt"/>
              </a:rPr>
              <a:t> is </a:t>
            </a:r>
            <a:r>
              <a:rPr lang="en-US" b="1" i="0" dirty="0">
                <a:effectLst/>
                <a:latin typeface="+mj-lt"/>
              </a:rPr>
              <a:t>extremely small</a:t>
            </a:r>
            <a:endParaRPr lang="en-US" dirty="0">
              <a:latin typeface="+mj-lt"/>
            </a:endParaRPr>
          </a:p>
        </p:txBody>
      </p:sp>
      <p:pic>
        <p:nvPicPr>
          <p:cNvPr id="2050" name="Picture 2">
            <a:extLst>
              <a:ext uri="{FF2B5EF4-FFF2-40B4-BE49-F238E27FC236}">
                <a16:creationId xmlns:a16="http://schemas.microsoft.com/office/drawing/2014/main" id="{E9971491-EED4-4F19-AE4D-B9B88BBF5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650" y="1405747"/>
            <a:ext cx="5023338" cy="371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75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675543" y="216653"/>
            <a:ext cx="10840914" cy="1260000"/>
          </a:xfrm>
        </p:spPr>
        <p:txBody>
          <a:bodyPr/>
          <a:lstStyle/>
          <a:p>
            <a:r>
              <a:rPr lang="en-US" dirty="0"/>
              <a:t>BISECTION  Algorithm</a:t>
            </a:r>
          </a:p>
        </p:txBody>
      </p:sp>
      <p:pic>
        <p:nvPicPr>
          <p:cNvPr id="3074" name="Picture 2">
            <a:extLst>
              <a:ext uri="{FF2B5EF4-FFF2-40B4-BE49-F238E27FC236}">
                <a16:creationId xmlns:a16="http://schemas.microsoft.com/office/drawing/2014/main" id="{74C5F2D1-E228-48F4-8C42-8800C76EE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128" y="2639106"/>
            <a:ext cx="439102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7381977-FEB4-4914-A42E-7465045EC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972" y="781758"/>
            <a:ext cx="439102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ED8C334-ED03-439E-84D4-CDDE2E6761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972" y="3998198"/>
            <a:ext cx="4352925" cy="28098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0E0CBC-278F-4510-B117-34C1B01D4405}"/>
              </a:ext>
            </a:extLst>
          </p:cNvPr>
          <p:cNvSpPr txBox="1"/>
          <p:nvPr/>
        </p:nvSpPr>
        <p:spPr>
          <a:xfrm>
            <a:off x="992275" y="2186068"/>
            <a:ext cx="6104374" cy="369332"/>
          </a:xfrm>
          <a:prstGeom prst="rect">
            <a:avLst/>
          </a:prstGeom>
          <a:noFill/>
        </p:spPr>
        <p:txBody>
          <a:bodyPr wrap="square">
            <a:spAutoFit/>
          </a:bodyPr>
          <a:lstStyle/>
          <a:p>
            <a:r>
              <a:rPr lang="en-US" b="0" i="0" dirty="0">
                <a:effectLst/>
                <a:latin typeface="+mj-lt"/>
              </a:rPr>
              <a:t>suppose the </a:t>
            </a:r>
            <a:r>
              <a:rPr lang="en-US" b="1" i="0" dirty="0">
                <a:effectLst/>
                <a:latin typeface="+mj-lt"/>
              </a:rPr>
              <a:t>interval [</a:t>
            </a:r>
            <a:r>
              <a:rPr lang="en-US" b="1" i="1" dirty="0">
                <a:effectLst/>
                <a:latin typeface="+mj-lt"/>
              </a:rPr>
              <a:t>a</a:t>
            </a:r>
            <a:r>
              <a:rPr lang="en-US" b="1" i="0" dirty="0">
                <a:effectLst/>
                <a:latin typeface="+mj-lt"/>
              </a:rPr>
              <a:t>..</a:t>
            </a:r>
            <a:r>
              <a:rPr lang="en-US" b="1" i="1" dirty="0">
                <a:effectLst/>
                <a:latin typeface="+mj-lt"/>
              </a:rPr>
              <a:t>b</a:t>
            </a:r>
            <a:r>
              <a:rPr lang="en-US" b="1" i="0" dirty="0">
                <a:effectLst/>
                <a:latin typeface="+mj-lt"/>
              </a:rPr>
              <a:t>]</a:t>
            </a:r>
            <a:r>
              <a:rPr lang="en-US" b="0" i="0" dirty="0">
                <a:effectLst/>
                <a:latin typeface="+mj-lt"/>
              </a:rPr>
              <a:t> is as follows</a:t>
            </a:r>
            <a:endParaRPr lang="en-US" dirty="0">
              <a:latin typeface="+mj-lt"/>
            </a:endParaRPr>
          </a:p>
        </p:txBody>
      </p:sp>
      <p:sp>
        <p:nvSpPr>
          <p:cNvPr id="13" name="TextBox 12">
            <a:extLst>
              <a:ext uri="{FF2B5EF4-FFF2-40B4-BE49-F238E27FC236}">
                <a16:creationId xmlns:a16="http://schemas.microsoft.com/office/drawing/2014/main" id="{89E0F986-4C46-4B12-86F6-5E6F3C770179}"/>
              </a:ext>
            </a:extLst>
          </p:cNvPr>
          <p:cNvSpPr txBox="1"/>
          <p:nvPr/>
        </p:nvSpPr>
        <p:spPr>
          <a:xfrm>
            <a:off x="6317901" y="341228"/>
            <a:ext cx="6104374" cy="369332"/>
          </a:xfrm>
          <a:prstGeom prst="rect">
            <a:avLst/>
          </a:prstGeom>
          <a:noFill/>
        </p:spPr>
        <p:txBody>
          <a:bodyPr wrap="square">
            <a:spAutoFit/>
          </a:bodyPr>
          <a:lstStyle/>
          <a:p>
            <a:r>
              <a:rPr lang="en-US" b="0" i="0" dirty="0">
                <a:effectLst/>
                <a:latin typeface="+mj-lt"/>
              </a:rPr>
              <a:t>We </a:t>
            </a:r>
            <a:r>
              <a:rPr lang="en-US" b="1" i="0" dirty="0">
                <a:effectLst/>
                <a:latin typeface="+mj-lt"/>
              </a:rPr>
              <a:t>cut</a:t>
            </a:r>
            <a:r>
              <a:rPr lang="en-US" b="0" i="0" dirty="0">
                <a:effectLst/>
                <a:latin typeface="+mj-lt"/>
              </a:rPr>
              <a:t> the </a:t>
            </a:r>
            <a:r>
              <a:rPr lang="en-US" b="1" i="0" dirty="0">
                <a:effectLst/>
                <a:latin typeface="+mj-lt"/>
              </a:rPr>
              <a:t>interval [</a:t>
            </a:r>
            <a:r>
              <a:rPr lang="en-US" b="1" i="1" dirty="0">
                <a:effectLst/>
                <a:latin typeface="+mj-lt"/>
              </a:rPr>
              <a:t>a</a:t>
            </a:r>
            <a:r>
              <a:rPr lang="en-US" b="1" i="0" dirty="0">
                <a:effectLst/>
                <a:latin typeface="+mj-lt"/>
              </a:rPr>
              <a:t>..</a:t>
            </a:r>
            <a:r>
              <a:rPr lang="en-US" b="1" i="1" dirty="0">
                <a:effectLst/>
                <a:latin typeface="+mj-lt"/>
              </a:rPr>
              <a:t>b</a:t>
            </a:r>
            <a:r>
              <a:rPr lang="en-US" b="1" i="0" dirty="0">
                <a:effectLst/>
                <a:latin typeface="+mj-lt"/>
              </a:rPr>
              <a:t>]</a:t>
            </a:r>
            <a:r>
              <a:rPr lang="en-US" b="0" i="0" dirty="0">
                <a:effectLst/>
                <a:latin typeface="+mj-lt"/>
              </a:rPr>
              <a:t> in the </a:t>
            </a:r>
            <a:r>
              <a:rPr lang="en-US" b="1" i="0" dirty="0">
                <a:effectLst/>
                <a:latin typeface="+mj-lt"/>
              </a:rPr>
              <a:t>middle</a:t>
            </a:r>
            <a:r>
              <a:rPr lang="en-US" b="0" i="0" dirty="0">
                <a:effectLst/>
                <a:latin typeface="+mj-lt"/>
              </a:rPr>
              <a:t>: </a:t>
            </a:r>
            <a:r>
              <a:rPr lang="en-US" b="1" i="1" dirty="0">
                <a:effectLst/>
                <a:latin typeface="+mj-lt"/>
              </a:rPr>
              <a:t>m = (</a:t>
            </a:r>
            <a:r>
              <a:rPr lang="en-US" b="1" i="1" dirty="0" err="1">
                <a:effectLst/>
                <a:latin typeface="+mj-lt"/>
              </a:rPr>
              <a:t>a+b</a:t>
            </a:r>
            <a:r>
              <a:rPr lang="en-US" b="1" i="1" dirty="0">
                <a:effectLst/>
                <a:latin typeface="+mj-lt"/>
              </a:rPr>
              <a:t>)/2</a:t>
            </a:r>
            <a:endParaRPr lang="en-US" dirty="0">
              <a:latin typeface="+mj-lt"/>
            </a:endParaRPr>
          </a:p>
        </p:txBody>
      </p:sp>
      <p:sp>
        <p:nvSpPr>
          <p:cNvPr id="15" name="TextBox 14">
            <a:extLst>
              <a:ext uri="{FF2B5EF4-FFF2-40B4-BE49-F238E27FC236}">
                <a16:creationId xmlns:a16="http://schemas.microsoft.com/office/drawing/2014/main" id="{6006A501-5413-451C-AC7C-051A48DAFDB4}"/>
              </a:ext>
            </a:extLst>
          </p:cNvPr>
          <p:cNvSpPr txBox="1"/>
          <p:nvPr/>
        </p:nvSpPr>
        <p:spPr>
          <a:xfrm>
            <a:off x="6604279" y="3576912"/>
            <a:ext cx="5222631" cy="369332"/>
          </a:xfrm>
          <a:prstGeom prst="rect">
            <a:avLst/>
          </a:prstGeom>
          <a:noFill/>
        </p:spPr>
        <p:txBody>
          <a:bodyPr wrap="square">
            <a:spAutoFit/>
          </a:bodyPr>
          <a:lstStyle/>
          <a:p>
            <a:r>
              <a:rPr lang="en-US" b="1" i="0" dirty="0">
                <a:effectLst/>
                <a:latin typeface="+mj-lt"/>
              </a:rPr>
              <a:t>Shrink interval according to sign of a , b and m.</a:t>
            </a:r>
            <a:endParaRPr lang="en-US" dirty="0">
              <a:latin typeface="+mj-lt"/>
            </a:endParaRPr>
          </a:p>
        </p:txBody>
      </p:sp>
    </p:spTree>
    <p:extLst>
      <p:ext uri="{BB962C8B-B14F-4D97-AF65-F5344CB8AC3E}">
        <p14:creationId xmlns:p14="http://schemas.microsoft.com/office/powerpoint/2010/main" val="273352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675543" y="216653"/>
            <a:ext cx="10840914" cy="1260000"/>
          </a:xfrm>
        </p:spPr>
        <p:txBody>
          <a:bodyPr/>
          <a:lstStyle/>
          <a:p>
            <a:pPr algn="l"/>
            <a:r>
              <a:rPr lang="en-US" dirty="0"/>
              <a:t>Combination of Newton Raphson and Bisection</a:t>
            </a:r>
          </a:p>
        </p:txBody>
      </p:sp>
      <p:sp>
        <p:nvSpPr>
          <p:cNvPr id="16" name="TextBox 15">
            <a:extLst>
              <a:ext uri="{FF2B5EF4-FFF2-40B4-BE49-F238E27FC236}">
                <a16:creationId xmlns:a16="http://schemas.microsoft.com/office/drawing/2014/main" id="{A5DFACC0-DB58-40BF-954D-9F905D99F6E5}"/>
              </a:ext>
            </a:extLst>
          </p:cNvPr>
          <p:cNvSpPr txBox="1"/>
          <p:nvPr/>
        </p:nvSpPr>
        <p:spPr>
          <a:xfrm>
            <a:off x="675543" y="1369982"/>
            <a:ext cx="9704404" cy="4247317"/>
          </a:xfrm>
          <a:prstGeom prst="rect">
            <a:avLst/>
          </a:prstGeom>
          <a:noFill/>
        </p:spPr>
        <p:txBody>
          <a:bodyPr wrap="square">
            <a:spAutoFit/>
          </a:bodyPr>
          <a:lstStyle/>
          <a:p>
            <a:r>
              <a:rPr lang="en-US" dirty="0"/>
              <a:t>An algorithm for finding x such that f(x) = 0 is called a root-finding algorithm. </a:t>
            </a:r>
          </a:p>
          <a:p>
            <a:endParaRPr lang="en-US" dirty="0"/>
          </a:p>
          <a:p>
            <a:r>
              <a:rPr lang="en-US" dirty="0"/>
              <a:t>The </a:t>
            </a:r>
            <a:r>
              <a:rPr lang="en-US" b="1" dirty="0">
                <a:solidFill>
                  <a:srgbClr val="FFFF00"/>
                </a:solidFill>
              </a:rPr>
              <a:t>Bisection method </a:t>
            </a:r>
            <a:r>
              <a:rPr lang="en-US" dirty="0"/>
              <a:t>using the intermediate value theorem is the simplest root-finding algorithm. Note that the bisection method converges slowly but it is reliable.</a:t>
            </a:r>
          </a:p>
          <a:p>
            <a:endParaRPr lang="en-US" dirty="0"/>
          </a:p>
          <a:p>
            <a:r>
              <a:rPr lang="en-US" dirty="0"/>
              <a:t>The </a:t>
            </a:r>
            <a:r>
              <a:rPr lang="en-US" b="1" dirty="0">
                <a:solidFill>
                  <a:srgbClr val="FFFF00"/>
                </a:solidFill>
              </a:rPr>
              <a:t>Newton-Raphson method </a:t>
            </a:r>
            <a:r>
              <a:rPr lang="en-US" dirty="0"/>
              <a:t>using the derivative of a given nonlinear function is a root-finding algorithm which is more efficient than the bisection method but may not be reliable.</a:t>
            </a:r>
          </a:p>
          <a:p>
            <a:endParaRPr lang="en-US" dirty="0"/>
          </a:p>
          <a:p>
            <a:r>
              <a:rPr lang="en-US" dirty="0"/>
              <a:t>Problems with Newton-Raphson method that it can stuck in an infinite loop or bad start points.</a:t>
            </a:r>
          </a:p>
          <a:p>
            <a:endParaRPr lang="en-US" dirty="0"/>
          </a:p>
          <a:p>
            <a:r>
              <a:rPr lang="en-US" dirty="0"/>
              <a:t>So, in order to improve the algorithm of finding roots of polynomial we can use </a:t>
            </a:r>
            <a:r>
              <a:rPr lang="en-US" b="1" dirty="0">
                <a:solidFill>
                  <a:srgbClr val="FFFF00"/>
                </a:solidFill>
              </a:rPr>
              <a:t>Both methods </a:t>
            </a:r>
            <a:r>
              <a:rPr lang="en-US" dirty="0"/>
              <a:t>as combination.</a:t>
            </a:r>
          </a:p>
          <a:p>
            <a:endParaRPr lang="en-US" dirty="0"/>
          </a:p>
          <a:p>
            <a:endParaRPr lang="en-US" dirty="0"/>
          </a:p>
          <a:p>
            <a:endParaRPr lang="en-US" dirty="0"/>
          </a:p>
        </p:txBody>
      </p:sp>
    </p:spTree>
    <p:extLst>
      <p:ext uri="{BB962C8B-B14F-4D97-AF65-F5344CB8AC3E}">
        <p14:creationId xmlns:p14="http://schemas.microsoft.com/office/powerpoint/2010/main" val="102645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675543" y="216653"/>
            <a:ext cx="10840914" cy="1260000"/>
          </a:xfrm>
        </p:spPr>
        <p:txBody>
          <a:bodyPr/>
          <a:lstStyle/>
          <a:p>
            <a:pPr algn="l"/>
            <a:r>
              <a:rPr lang="en-US" dirty="0"/>
              <a:t>Combination of Newton Raphson and Bisection</a:t>
            </a:r>
          </a:p>
        </p:txBody>
      </p:sp>
      <p:pic>
        <p:nvPicPr>
          <p:cNvPr id="6" name="Picture 5">
            <a:extLst>
              <a:ext uri="{FF2B5EF4-FFF2-40B4-BE49-F238E27FC236}">
                <a16:creationId xmlns:a16="http://schemas.microsoft.com/office/drawing/2014/main" id="{8C7B28B1-0F1D-404B-898A-F4127011AA6D}"/>
              </a:ext>
            </a:extLst>
          </p:cNvPr>
          <p:cNvPicPr>
            <a:picLocks noChangeAspect="1"/>
          </p:cNvPicPr>
          <p:nvPr/>
        </p:nvPicPr>
        <p:blipFill>
          <a:blip r:embed="rId2"/>
          <a:stretch>
            <a:fillRect/>
          </a:stretch>
        </p:blipFill>
        <p:spPr>
          <a:xfrm>
            <a:off x="830506" y="1268237"/>
            <a:ext cx="7858125" cy="4924425"/>
          </a:xfrm>
          <a:prstGeom prst="rect">
            <a:avLst/>
          </a:prstGeom>
        </p:spPr>
      </p:pic>
    </p:spTree>
    <p:extLst>
      <p:ext uri="{BB962C8B-B14F-4D97-AF65-F5344CB8AC3E}">
        <p14:creationId xmlns:p14="http://schemas.microsoft.com/office/powerpoint/2010/main" val="237898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9810E6-9BBD-4E7A-89C2-C42057F1B654}"/>
              </a:ext>
            </a:extLst>
          </p:cNvPr>
          <p:cNvPicPr>
            <a:picLocks noChangeAspect="1"/>
          </p:cNvPicPr>
          <p:nvPr/>
        </p:nvPicPr>
        <p:blipFill>
          <a:blip r:embed="rId2"/>
          <a:stretch>
            <a:fillRect/>
          </a:stretch>
        </p:blipFill>
        <p:spPr>
          <a:xfrm>
            <a:off x="294920" y="657826"/>
            <a:ext cx="5492931" cy="5888675"/>
          </a:xfrm>
          <a:prstGeom prst="rect">
            <a:avLst/>
          </a:prstGeom>
        </p:spPr>
      </p:pic>
      <p:pic>
        <p:nvPicPr>
          <p:cNvPr id="14" name="Picture 13">
            <a:extLst>
              <a:ext uri="{FF2B5EF4-FFF2-40B4-BE49-F238E27FC236}">
                <a16:creationId xmlns:a16="http://schemas.microsoft.com/office/drawing/2014/main" id="{C3A271AA-953F-44E4-8985-B3E23C172B05}"/>
              </a:ext>
            </a:extLst>
          </p:cNvPr>
          <p:cNvPicPr>
            <a:picLocks noChangeAspect="1"/>
          </p:cNvPicPr>
          <p:nvPr/>
        </p:nvPicPr>
        <p:blipFill>
          <a:blip r:embed="rId3"/>
          <a:stretch>
            <a:fillRect/>
          </a:stretch>
        </p:blipFill>
        <p:spPr>
          <a:xfrm>
            <a:off x="6000502" y="657825"/>
            <a:ext cx="5896578" cy="5888675"/>
          </a:xfrm>
          <a:prstGeom prst="rect">
            <a:avLst/>
          </a:prstGeom>
        </p:spPr>
      </p:pic>
    </p:spTree>
    <p:extLst>
      <p:ext uri="{BB962C8B-B14F-4D97-AF65-F5344CB8AC3E}">
        <p14:creationId xmlns:p14="http://schemas.microsoft.com/office/powerpoint/2010/main" val="286512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C51B4F-6910-4724-A3BF-B397E522354B}"/>
              </a:ext>
            </a:extLst>
          </p:cNvPr>
          <p:cNvPicPr>
            <a:picLocks noChangeAspect="1"/>
          </p:cNvPicPr>
          <p:nvPr/>
        </p:nvPicPr>
        <p:blipFill>
          <a:blip r:embed="rId2"/>
          <a:stretch>
            <a:fillRect/>
          </a:stretch>
        </p:blipFill>
        <p:spPr>
          <a:xfrm>
            <a:off x="227710" y="152400"/>
            <a:ext cx="5667375" cy="6553200"/>
          </a:xfrm>
          <a:prstGeom prst="rect">
            <a:avLst/>
          </a:prstGeom>
        </p:spPr>
      </p:pic>
      <p:pic>
        <p:nvPicPr>
          <p:cNvPr id="5" name="Picture 4">
            <a:extLst>
              <a:ext uri="{FF2B5EF4-FFF2-40B4-BE49-F238E27FC236}">
                <a16:creationId xmlns:a16="http://schemas.microsoft.com/office/drawing/2014/main" id="{0B719F4D-0772-4A93-9519-6E6F5F6F52F7}"/>
              </a:ext>
            </a:extLst>
          </p:cNvPr>
          <p:cNvPicPr>
            <a:picLocks noChangeAspect="1"/>
          </p:cNvPicPr>
          <p:nvPr/>
        </p:nvPicPr>
        <p:blipFill>
          <a:blip r:embed="rId3"/>
          <a:stretch>
            <a:fillRect/>
          </a:stretch>
        </p:blipFill>
        <p:spPr>
          <a:xfrm>
            <a:off x="6708950" y="152398"/>
            <a:ext cx="5056884" cy="6531809"/>
          </a:xfrm>
          <a:prstGeom prst="rect">
            <a:avLst/>
          </a:prstGeom>
        </p:spPr>
      </p:pic>
      <p:pic>
        <p:nvPicPr>
          <p:cNvPr id="7" name="Picture 6">
            <a:extLst>
              <a:ext uri="{FF2B5EF4-FFF2-40B4-BE49-F238E27FC236}">
                <a16:creationId xmlns:a16="http://schemas.microsoft.com/office/drawing/2014/main" id="{1A6395F4-692E-4B3A-9ABC-8117E11B4A92}"/>
              </a:ext>
            </a:extLst>
          </p:cNvPr>
          <p:cNvPicPr>
            <a:picLocks noChangeAspect="1"/>
          </p:cNvPicPr>
          <p:nvPr/>
        </p:nvPicPr>
        <p:blipFill>
          <a:blip r:embed="rId4"/>
          <a:stretch>
            <a:fillRect/>
          </a:stretch>
        </p:blipFill>
        <p:spPr>
          <a:xfrm>
            <a:off x="227710" y="152397"/>
            <a:ext cx="6403756" cy="6531809"/>
          </a:xfrm>
          <a:prstGeom prst="rect">
            <a:avLst/>
          </a:prstGeom>
        </p:spPr>
      </p:pic>
    </p:spTree>
    <p:extLst>
      <p:ext uri="{BB962C8B-B14F-4D97-AF65-F5344CB8AC3E}">
        <p14:creationId xmlns:p14="http://schemas.microsoft.com/office/powerpoint/2010/main" val="264885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C94942-C689-461B-8649-1FD863C6BA2B}">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1183</TotalTime>
  <Words>749</Words>
  <Application>Microsoft Office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Corbel</vt:lpstr>
      <vt:lpstr>Wingdings</vt:lpstr>
      <vt:lpstr>Celestial</vt:lpstr>
      <vt:lpstr>Roots  of  polynomial</vt:lpstr>
      <vt:lpstr>Introduction</vt:lpstr>
      <vt:lpstr>NEWTON  Raphson  Algorithm</vt:lpstr>
      <vt:lpstr>BISECTION  Algorithm</vt:lpstr>
      <vt:lpstr>BISECTION  Algorithm</vt:lpstr>
      <vt:lpstr>Combination of Newton Raphson and Bisection</vt:lpstr>
      <vt:lpstr>Combination of Newton Raphson and Bisection</vt:lpstr>
      <vt:lpstr>PowerPoint Presentation</vt:lpstr>
      <vt:lpstr>PowerPoint Presentation</vt:lpstr>
      <vt:lpstr>How it works</vt:lpstr>
      <vt:lpstr>How it works</vt:lpstr>
      <vt:lpstr>PowerPoint Presentation</vt:lpstr>
      <vt:lpstr>PowerPoint Presentation</vt:lpstr>
      <vt:lpstr>PowerPoint Presentation</vt:lpstr>
      <vt:lpstr>CODE OPTIMIZATION</vt:lpstr>
      <vt:lpstr>CODE OPTIMIZATION</vt:lpstr>
      <vt:lpstr>CODE OPTIMIZATION</vt:lpstr>
      <vt:lpstr>CODE OPTIMIZATION</vt:lpstr>
      <vt:lpstr>pros and cons</vt:lpstr>
      <vt:lpstr>Runtime – CPP – all optimizations</vt:lpstr>
      <vt:lpstr>Runtime – PYTHON NumPy </vt:lpstr>
      <vt:lpstr>Runtime – Scipy.optimize.bisec</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clustering (Agglomerative)</dc:title>
  <dc:creator>Or</dc:creator>
  <cp:lastModifiedBy>SamiOdeh</cp:lastModifiedBy>
  <cp:revision>198</cp:revision>
  <dcterms:created xsi:type="dcterms:W3CDTF">2020-12-22T12:49:32Z</dcterms:created>
  <dcterms:modified xsi:type="dcterms:W3CDTF">2021-06-06T00:52:00Z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