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699" r:id="rId5"/>
  </p:sldMasterIdLst>
  <p:notesMasterIdLst>
    <p:notesMasterId r:id="rId38"/>
  </p:notesMasterIdLst>
  <p:sldIdLst>
    <p:sldId id="546" r:id="rId6"/>
    <p:sldId id="595" r:id="rId7"/>
    <p:sldId id="580" r:id="rId8"/>
    <p:sldId id="598" r:id="rId9"/>
    <p:sldId id="582" r:id="rId10"/>
    <p:sldId id="583" r:id="rId11"/>
    <p:sldId id="591" r:id="rId12"/>
    <p:sldId id="592" r:id="rId13"/>
    <p:sldId id="593" r:id="rId14"/>
    <p:sldId id="594" r:id="rId15"/>
    <p:sldId id="596" r:id="rId16"/>
    <p:sldId id="608" r:id="rId17"/>
    <p:sldId id="597" r:id="rId18"/>
    <p:sldId id="610" r:id="rId19"/>
    <p:sldId id="611" r:id="rId20"/>
    <p:sldId id="599" r:id="rId21"/>
    <p:sldId id="600" r:id="rId22"/>
    <p:sldId id="587" r:id="rId23"/>
    <p:sldId id="586" r:id="rId24"/>
    <p:sldId id="588" r:id="rId25"/>
    <p:sldId id="590" r:id="rId26"/>
    <p:sldId id="609" r:id="rId27"/>
    <p:sldId id="606" r:id="rId28"/>
    <p:sldId id="607" r:id="rId29"/>
    <p:sldId id="601" r:id="rId30"/>
    <p:sldId id="603" r:id="rId31"/>
    <p:sldId id="585" r:id="rId32"/>
    <p:sldId id="605" r:id="rId33"/>
    <p:sldId id="602" r:id="rId34"/>
    <p:sldId id="604" r:id="rId35"/>
    <p:sldId id="584" r:id="rId36"/>
    <p:sldId id="470" r:id="rId37"/>
  </p:sldIdLst>
  <p:sldSz cx="9144000" cy="5143500" type="screen16x9"/>
  <p:notesSz cx="7099300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6E8"/>
    <a:srgbClr val="F907B4"/>
    <a:srgbClr val="33CCCC"/>
    <a:srgbClr val="0099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0" autoAdjust="0"/>
    <p:restoredTop sz="69270" autoAdjust="0"/>
  </p:normalViewPr>
  <p:slideViewPr>
    <p:cSldViewPr>
      <p:cViewPr varScale="1">
        <p:scale>
          <a:sx n="104" d="100"/>
          <a:sy n="104" d="100"/>
        </p:scale>
        <p:origin x="-90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799620F-7AB4-4355-BF01-893589E3263D}" type="datetimeFigureOut">
              <a:rPr lang="fi-FI" smtClean="0"/>
              <a:t>20/01/15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EA4D5C-DAFE-4B72-AC72-6210DA6A5DE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94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A4D5C-DAFE-4B72-AC72-6210DA6A5DE9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419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A4D5C-DAFE-4B72-AC72-6210DA6A5DE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898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A4D5C-DAFE-4B72-AC72-6210DA6A5DE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16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A4D5C-DAFE-4B72-AC72-6210DA6A5DE9}" type="slidenum">
              <a:rPr lang="fi-FI" smtClean="0"/>
              <a:t>32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78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proof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Chaparral Pro SmBd"/>
                <a:cs typeface="Chaparral 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907B4"/>
              </a:buClr>
              <a:defRPr b="0" i="0">
                <a:solidFill>
                  <a:srgbClr val="000000"/>
                </a:solidFill>
                <a:latin typeface="Chaparral Pro"/>
                <a:cs typeface="Chaparral Pro"/>
              </a:defRPr>
            </a:lvl1pPr>
            <a:lvl2pPr marL="800100" indent="-342900">
              <a:buClr>
                <a:srgbClr val="F907B4"/>
              </a:buClr>
              <a:buFont typeface="Chaparral Pro" pitchFamily="18" charset="0"/>
              <a:buChar char="›"/>
              <a:defRPr b="0" i="0">
                <a:solidFill>
                  <a:srgbClr val="000000"/>
                </a:solidFill>
                <a:latin typeface="Chaparral Pro"/>
                <a:cs typeface="Chaparral Pro"/>
              </a:defRPr>
            </a:lvl2pPr>
            <a:lvl3pPr>
              <a:defRPr sz="1800" b="0" i="0">
                <a:solidFill>
                  <a:srgbClr val="000000"/>
                </a:solidFill>
                <a:latin typeface="Chaparral Pro"/>
                <a:cs typeface="Chaparral Pro"/>
              </a:defRPr>
            </a:lvl3pPr>
            <a:lvl4pPr marL="1600200" indent="-228600">
              <a:buFont typeface="Chaparral Pro" pitchFamily="18" charset="0"/>
              <a:buChar char="›"/>
              <a:defRPr sz="1600">
                <a:solidFill>
                  <a:srgbClr val="000000"/>
                </a:solidFill>
                <a:latin typeface="Georgia" pitchFamily="18" charset="0"/>
              </a:defRPr>
            </a:lvl4pPr>
            <a:lvl5pPr marL="2057400" indent="-228600">
              <a:buFont typeface="Chaparral Pro" pitchFamily="18" charset="0"/>
              <a:buChar char="›"/>
              <a:defRPr sz="1400">
                <a:solidFill>
                  <a:srgbClr val="000000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88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 Need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542"/>
            <a:ext cx="8229600" cy="3600399"/>
          </a:xfrm>
        </p:spPr>
        <p:txBody>
          <a:bodyPr anchor="ctr"/>
          <a:lstStyle>
            <a:lvl1pPr>
              <a:defRPr b="0" i="1">
                <a:latin typeface="Chaparral Pro SmBd" pitchFamily="18" charset="0"/>
                <a:cs typeface="Chaparral Pro SmBd" pitchFamily="18" charset="0"/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621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275040" cy="857250"/>
          </a:xfrm>
        </p:spPr>
        <p:txBody>
          <a:bodyPr/>
          <a:lstStyle>
            <a:lvl1pPr>
              <a:defRPr b="0" i="0">
                <a:latin typeface="Chaparral Pro SmBd"/>
                <a:cs typeface="Chaparral Pro SmBd"/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275040" cy="3394472"/>
          </a:xfrm>
        </p:spPr>
        <p:txBody>
          <a:bodyPr/>
          <a:lstStyle>
            <a:lvl1pPr>
              <a:buClr>
                <a:srgbClr val="F907B4"/>
              </a:buClr>
              <a:defRPr b="0" i="0">
                <a:solidFill>
                  <a:srgbClr val="000000"/>
                </a:solidFill>
                <a:latin typeface="Chaparral Pro"/>
                <a:cs typeface="Chaparral Pro"/>
              </a:defRPr>
            </a:lvl1pPr>
            <a:lvl2pPr marL="800100" indent="-342900">
              <a:buClr>
                <a:srgbClr val="F907B4"/>
              </a:buClr>
              <a:buFont typeface="Chaparral Pro" pitchFamily="18" charset="0"/>
              <a:buChar char="›"/>
              <a:defRPr b="0" i="0">
                <a:solidFill>
                  <a:srgbClr val="000000"/>
                </a:solidFill>
                <a:latin typeface="Chaparral Pro"/>
                <a:cs typeface="Chaparral Pro"/>
              </a:defRPr>
            </a:lvl2pPr>
            <a:lvl3pPr>
              <a:defRPr sz="1800" b="0" i="0">
                <a:solidFill>
                  <a:srgbClr val="000000"/>
                </a:solidFill>
                <a:latin typeface="Chaparral Pro"/>
                <a:cs typeface="Chaparral Pro"/>
              </a:defRPr>
            </a:lvl3pPr>
            <a:lvl4pPr marL="1600200" indent="-228600">
              <a:buFont typeface="Chaparral Pro" pitchFamily="18" charset="0"/>
              <a:buChar char="›"/>
              <a:defRPr sz="1600">
                <a:solidFill>
                  <a:srgbClr val="000000"/>
                </a:solidFill>
                <a:latin typeface="Georgia" pitchFamily="18" charset="0"/>
              </a:defRPr>
            </a:lvl4pPr>
            <a:lvl5pPr marL="2057400" indent="-228600">
              <a:buFont typeface="Chaparral Pro" pitchFamily="18" charset="0"/>
              <a:buChar char="›"/>
              <a:defRPr sz="1400">
                <a:solidFill>
                  <a:srgbClr val="000000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948264" y="0"/>
            <a:ext cx="2195736" cy="5143500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164288" y="195486"/>
            <a:ext cx="1800200" cy="4680520"/>
          </a:xfrm>
        </p:spPr>
        <p:txBody>
          <a:bodyPr>
            <a:normAutofit/>
          </a:bodyPr>
          <a:lstStyle>
            <a:lvl1pPr marL="0" indent="0">
              <a:buClr>
                <a:srgbClr val="F907B4"/>
              </a:buClr>
              <a:buNone/>
              <a:defRPr sz="1400" b="0" i="0">
                <a:solidFill>
                  <a:srgbClr val="000000"/>
                </a:solidFill>
                <a:latin typeface="Chaparral Pro"/>
                <a:cs typeface="Chaparral Pro"/>
              </a:defRPr>
            </a:lvl1pPr>
            <a:lvl2pPr marL="457200" indent="0">
              <a:buClr>
                <a:srgbClr val="F907B4"/>
              </a:buClr>
              <a:buFont typeface="Arial"/>
              <a:buNone/>
              <a:defRPr sz="1400" b="0" i="0">
                <a:solidFill>
                  <a:srgbClr val="000000"/>
                </a:solidFill>
                <a:latin typeface="Chaparral Pro Disp"/>
                <a:cs typeface="Chaparral Pro Disp"/>
              </a:defRPr>
            </a:lvl2pPr>
            <a:lvl3pPr marL="914400" indent="0">
              <a:buNone/>
              <a:defRPr sz="1400" b="0" i="0">
                <a:solidFill>
                  <a:srgbClr val="000000"/>
                </a:solidFill>
                <a:latin typeface="Chaparral Pro Disp"/>
                <a:cs typeface="Chaparral Pro Disp"/>
              </a:defRPr>
            </a:lvl3pPr>
            <a:lvl4pPr marL="1600200" indent="-228600">
              <a:buFont typeface="Chaparral Pro" pitchFamily="18" charset="0"/>
              <a:buChar char="›"/>
              <a:defRPr sz="1600">
                <a:solidFill>
                  <a:srgbClr val="000000"/>
                </a:solidFill>
                <a:latin typeface="Georgia" pitchFamily="18" charset="0"/>
              </a:defRPr>
            </a:lvl4pPr>
            <a:lvl5pPr marL="2057400" indent="-228600">
              <a:buFont typeface="Chaparral Pro" pitchFamily="18" charset="0"/>
              <a:buChar char="›"/>
              <a:defRPr sz="1400">
                <a:solidFill>
                  <a:srgbClr val="000000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534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ruutu 4"/>
          <p:cNvSpPr txBox="1"/>
          <p:nvPr userDrawn="1"/>
        </p:nvSpPr>
        <p:spPr>
          <a:xfrm>
            <a:off x="4099278" y="0"/>
            <a:ext cx="7831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3000" dirty="0" smtClean="0">
                <a:solidFill>
                  <a:schemeClr val="tx1">
                    <a:lumMod val="50000"/>
                  </a:schemeClr>
                </a:solidFill>
                <a:latin typeface="Chaparral Pro"/>
                <a:cs typeface="Chaparral Pro"/>
              </a:rPr>
              <a:t>”</a:t>
            </a:r>
            <a:endParaRPr lang="fi-FI" sz="13000" dirty="0">
              <a:solidFill>
                <a:schemeClr val="tx1">
                  <a:lumMod val="50000"/>
                </a:schemeClr>
              </a:solidFill>
              <a:latin typeface="Chaparral Pro"/>
              <a:cs typeface="Chaparral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4332" y="1411158"/>
            <a:ext cx="7556501" cy="2215398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500" b="0" i="1">
                <a:solidFill>
                  <a:schemeClr val="tx1">
                    <a:lumMod val="50000"/>
                  </a:schemeClr>
                </a:solidFill>
                <a:latin typeface="Chaparral Pro"/>
                <a:cs typeface="Chaparral Pro"/>
              </a:defRPr>
            </a:lvl1pPr>
          </a:lstStyle>
          <a:p>
            <a:r>
              <a:rPr lang="fi-FI" dirty="0" err="1" smtClean="0"/>
              <a:t>Quote</a:t>
            </a:r>
            <a:r>
              <a:rPr lang="fi-FI" dirty="0" smtClean="0"/>
              <a:t> tähän kahdessa rivissä…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23928" y="4011910"/>
            <a:ext cx="12961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984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131589"/>
            <a:ext cx="7738119" cy="1359507"/>
          </a:xfrm>
          <a:prstGeom prst="rect">
            <a:avLst/>
          </a:prstGeom>
        </p:spPr>
        <p:txBody>
          <a:bodyPr anchor="b"/>
          <a:lstStyle>
            <a:lvl1pPr algn="l">
              <a:defRPr sz="4000" b="0" i="1" cap="none">
                <a:solidFill>
                  <a:schemeClr val="tx1"/>
                </a:solidFill>
                <a:latin typeface="Chaparral Pro SmBd" pitchFamily="18" charset="0"/>
                <a:cs typeface="Chaparral Pro SmBd" pitchFamily="18" charset="0"/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644382"/>
            <a:ext cx="7772400" cy="179957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09999"/>
              </a:buClr>
              <a:buSzTx/>
              <a:buFont typeface="Chaparral Pro" pitchFamily="18" charset="0"/>
              <a:buNone/>
              <a:tabLst/>
              <a:defRPr sz="2000" b="0" i="0" baseline="0">
                <a:solidFill>
                  <a:srgbClr val="4C4C4C"/>
                </a:solidFill>
                <a:latin typeface="Chaparral Pro"/>
                <a:cs typeface="Chaparral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err="1" smtClean="0"/>
              <a:t>Twitter</a:t>
            </a:r>
            <a:r>
              <a:rPr lang="fi-FI" dirty="0" smtClean="0"/>
              <a:t>: @</a:t>
            </a:r>
            <a:r>
              <a:rPr lang="fi-FI" dirty="0" err="1" smtClean="0"/>
              <a:t>SolitaOy</a:t>
            </a:r>
            <a:endParaRPr lang="fi-FI" dirty="0" smtClean="0"/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009999"/>
              </a:buClr>
              <a:buSzTx/>
              <a:buFont typeface="Chaparral Pro" pitchFamily="18" charset="0"/>
              <a:buNone/>
              <a:tabLst/>
              <a:defRPr/>
            </a:pPr>
            <a:r>
              <a:rPr lang="fi-FI" dirty="0" err="1" smtClean="0"/>
              <a:t>www.solita.fi</a:t>
            </a:r>
            <a:endParaRPr lang="fi-FI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817662" y="2582199"/>
            <a:ext cx="1296144" cy="72008"/>
          </a:xfrm>
          <a:prstGeom prst="rect">
            <a:avLst/>
          </a:prstGeom>
          <a:solidFill>
            <a:srgbClr val="00B7C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effectLst/>
            </a:endParaRPr>
          </a:p>
        </p:txBody>
      </p:sp>
      <p:pic>
        <p:nvPicPr>
          <p:cNvPr id="7" name="Picture 6" descr="solita-logo-dar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4876006"/>
            <a:ext cx="457200" cy="1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 err="1" smtClean="0"/>
              <a:t>Click</a:t>
            </a:r>
            <a:r>
              <a:rPr lang="fi-FI" noProof="0" dirty="0" smtClean="0"/>
              <a:t> to </a:t>
            </a:r>
            <a:r>
              <a:rPr lang="fi-FI" noProof="0" dirty="0" err="1" smtClean="0"/>
              <a:t>edit</a:t>
            </a:r>
            <a:r>
              <a:rPr lang="fi-FI" noProof="0" dirty="0" smtClean="0"/>
              <a:t> </a:t>
            </a:r>
            <a:r>
              <a:rPr lang="fi-FI" noProof="0" dirty="0" err="1" smtClean="0"/>
              <a:t>Master</a:t>
            </a:r>
            <a:r>
              <a:rPr lang="fi-FI" noProof="0" dirty="0" smtClean="0"/>
              <a:t> </a:t>
            </a:r>
            <a:r>
              <a:rPr lang="fi-FI" noProof="0" dirty="0" err="1" smtClean="0"/>
              <a:t>text</a:t>
            </a:r>
            <a:r>
              <a:rPr lang="fi-FI" noProof="0" dirty="0" smtClean="0"/>
              <a:t> </a:t>
            </a:r>
            <a:r>
              <a:rPr lang="fi-FI" noProof="0" dirty="0" err="1" smtClean="0"/>
              <a:t>styles</a:t>
            </a:r>
            <a:endParaRPr lang="fi-FI" noProof="0" dirty="0" smtClean="0"/>
          </a:p>
          <a:p>
            <a:pPr lvl="1"/>
            <a:r>
              <a:rPr lang="fi-FI" noProof="0" dirty="0" smtClean="0"/>
              <a:t>Second </a:t>
            </a:r>
            <a:r>
              <a:rPr lang="fi-FI" noProof="0" dirty="0" err="1" smtClean="0"/>
              <a:t>level</a:t>
            </a:r>
            <a:endParaRPr lang="fi-FI" noProof="0" dirty="0" smtClean="0"/>
          </a:p>
          <a:p>
            <a:pPr lvl="2"/>
            <a:r>
              <a:rPr lang="fi-FI" noProof="0" dirty="0" smtClean="0"/>
              <a:t>Third </a:t>
            </a:r>
            <a:r>
              <a:rPr lang="fi-FI" noProof="0" dirty="0" err="1" smtClean="0"/>
              <a:t>level</a:t>
            </a:r>
            <a:endParaRPr lang="fi-FI" noProof="0" dirty="0" smtClean="0"/>
          </a:p>
        </p:txBody>
      </p:sp>
      <p:pic>
        <p:nvPicPr>
          <p:cNvPr id="5" name="Picture 4" descr="solita-logo-dark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4876006"/>
            <a:ext cx="457200" cy="1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7" r:id="rId2"/>
    <p:sldLayoutId id="2147483708" r:id="rId3"/>
    <p:sldLayoutId id="2147483710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Chaparral Pro SmBd"/>
          <a:ea typeface="+mj-ea"/>
          <a:cs typeface="Chaparral Pro SmBd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Clr>
          <a:srgbClr val="009999"/>
        </a:buClr>
        <a:buFont typeface="Chaparral Pro" pitchFamily="18" charset="0"/>
        <a:buChar char="›"/>
        <a:defRPr sz="2800" b="0" i="0" kern="1200">
          <a:solidFill>
            <a:srgbClr val="000000"/>
          </a:solidFill>
          <a:latin typeface="Chaparral Pro"/>
          <a:ea typeface="+mn-ea"/>
          <a:cs typeface="Chaparral Pro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Clr>
          <a:srgbClr val="009999"/>
        </a:buClr>
        <a:buFont typeface="Chaparral Pro" pitchFamily="18" charset="0"/>
        <a:buChar char="›"/>
        <a:defRPr sz="2000" b="0" i="0" kern="1200">
          <a:solidFill>
            <a:srgbClr val="000000"/>
          </a:solidFill>
          <a:latin typeface="Chaparral Pro"/>
          <a:ea typeface="+mn-ea"/>
          <a:cs typeface="Chaparral Pro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Clr>
          <a:schemeClr val="bg1">
            <a:lumMod val="50000"/>
          </a:schemeClr>
        </a:buClr>
        <a:buFont typeface="Chaparral Pro" pitchFamily="18" charset="0"/>
        <a:buChar char="›"/>
        <a:defRPr sz="2000" b="0" i="0" kern="1200">
          <a:solidFill>
            <a:srgbClr val="000000"/>
          </a:solidFill>
          <a:latin typeface="Chaparral Pro"/>
          <a:ea typeface="+mn-ea"/>
          <a:cs typeface="Chaparral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lita-logo-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4876006"/>
            <a:ext cx="457200" cy="1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0000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40000"/>
        </a:lnSpc>
        <a:spcBef>
          <a:spcPct val="20000"/>
        </a:spcBef>
        <a:buClr>
          <a:srgbClr val="009999"/>
        </a:buClr>
        <a:buFont typeface="Chaparral Pro" pitchFamily="18" charset="0"/>
        <a:buChar char="›"/>
        <a:defRPr sz="2800" kern="1200">
          <a:solidFill>
            <a:srgbClr val="000000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40000"/>
        </a:lnSpc>
        <a:spcBef>
          <a:spcPct val="20000"/>
        </a:spcBef>
        <a:buClr>
          <a:srgbClr val="009999"/>
        </a:buClr>
        <a:buFont typeface="Chaparral Pro" pitchFamily="18" charset="0"/>
        <a:buChar char="›"/>
        <a:defRPr sz="2000" kern="1200">
          <a:solidFill>
            <a:srgbClr val="000000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ct val="20000"/>
        </a:spcBef>
        <a:buClr>
          <a:schemeClr val="bg1">
            <a:lumMod val="50000"/>
          </a:schemeClr>
        </a:buClr>
        <a:buFont typeface="Chaparral Pro" pitchFamily="18" charset="0"/>
        <a:buChar char="›"/>
        <a:defRPr sz="2000" kern="1200">
          <a:solidFill>
            <a:srgbClr val="000000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haparral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739080850666.signin.aws.amazon.com/conso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lambda/latest/dg/lambda-dg.pdf" TargetMode="External"/><Relationship Id="rId4" Type="http://schemas.openxmlformats.org/officeDocument/2006/relationships/hyperlink" Target="https://aws.amazon.com/blogs/compute/category/aws-lambda/" TargetMode="External"/><Relationship Id="rId5" Type="http://schemas.openxmlformats.org/officeDocument/2006/relationships/hyperlink" Target="http://aws.amazon.com/s3" TargetMode="External"/><Relationship Id="rId6" Type="http://schemas.openxmlformats.org/officeDocument/2006/relationships/hyperlink" Target="http://aws.amazon.com/dynamodb" TargetMode="External"/><Relationship Id="rId7" Type="http://schemas.openxmlformats.org/officeDocument/2006/relationships/hyperlink" Target="http://aws.amazon.com/sdk-for-node-js" TargetMode="External"/><Relationship Id="rId8" Type="http://schemas.openxmlformats.org/officeDocument/2006/relationships/hyperlink" Target="http://blogs.aws.amazon.com/bigdata/post/TxVX5RCSD785H6/Node-js-Streaming-MapReduce-with-Amazon-EMR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ws.amazon.com/lambd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mblr_n4ef69szs71st5lhmo1_128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8264" cy="5153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1560" y="3651870"/>
            <a:ext cx="1296144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786609" y="3680064"/>
            <a:ext cx="7738119" cy="105192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i-FI" i="0" dirty="0" err="1" smtClean="0">
                <a:solidFill>
                  <a:schemeClr val="bg1"/>
                </a:solidFill>
                <a:latin typeface="Chaparral Pro SmBd"/>
                <a:cs typeface="Chaparral Pro SmBd"/>
              </a:rPr>
              <a:t>Solita</a:t>
            </a:r>
            <a:r>
              <a:rPr lang="fi-FI" i="0" dirty="0" smtClean="0">
                <a:solidFill>
                  <a:schemeClr val="bg1"/>
                </a:solidFill>
                <a:latin typeface="Chaparral Pro SmBd"/>
                <a:cs typeface="Chaparral Pro SmBd"/>
              </a:rPr>
              <a:t>.</a:t>
            </a:r>
            <a:r>
              <a:rPr lang="fi-FI" i="0" dirty="0">
                <a:solidFill>
                  <a:schemeClr val="bg1"/>
                </a:solidFill>
                <a:latin typeface="Chaparral Pro SmBd"/>
                <a:cs typeface="Chaparral Pro SmBd"/>
              </a:rPr>
              <a:t/>
            </a:r>
            <a:br>
              <a:rPr lang="fi-FI" i="0" dirty="0">
                <a:solidFill>
                  <a:schemeClr val="bg1"/>
                </a:solidFill>
                <a:latin typeface="Chaparral Pro SmBd"/>
                <a:cs typeface="Chaparral Pro SmBd"/>
              </a:rPr>
            </a:br>
            <a:endParaRPr lang="fi-FI" i="0" dirty="0">
              <a:solidFill>
                <a:schemeClr val="bg1"/>
              </a:solidFill>
              <a:latin typeface="Chaparral Pro SmBd"/>
              <a:cs typeface="Chaparral Pro SmB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3688" y="1563638"/>
            <a:ext cx="3888432" cy="2268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600" dirty="0" smtClean="0">
                <a:solidFill>
                  <a:schemeClr val="bg1"/>
                </a:solidFill>
                <a:latin typeface="Chaparral Pro SmBd"/>
                <a:ea typeface="+mj-ea"/>
                <a:cs typeface="Chaparral Pro SmBd"/>
              </a:rPr>
              <a:t>AWS </a:t>
            </a:r>
            <a:r>
              <a:rPr lang="fi-FI" sz="6600" dirty="0" err="1" smtClean="0">
                <a:solidFill>
                  <a:schemeClr val="bg1"/>
                </a:solidFill>
                <a:latin typeface="Chaparral Pro SmBd"/>
                <a:ea typeface="+mj-ea"/>
                <a:cs typeface="Chaparral Pro SmBd"/>
              </a:rPr>
              <a:t>Lambda</a:t>
            </a:r>
            <a:endParaRPr lang="fi-FI" sz="6600" dirty="0">
              <a:solidFill>
                <a:schemeClr val="bg1"/>
              </a:solidFill>
              <a:latin typeface="Chaparral Pro SmBd"/>
              <a:ea typeface="+mj-ea"/>
              <a:cs typeface="Chaparral Pro SmBd"/>
            </a:endParaRPr>
          </a:p>
        </p:txBody>
      </p:sp>
    </p:spTree>
    <p:extLst>
      <p:ext uri="{BB962C8B-B14F-4D97-AF65-F5344CB8AC3E}">
        <p14:creationId xmlns:p14="http://schemas.microsoft.com/office/powerpoint/2010/main" val="185869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EMR – Elastic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as a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Price based on amount and type of cluster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0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Accounts &amp;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Accounts created per user</a:t>
            </a:r>
          </a:p>
          <a:p>
            <a:r>
              <a:rPr lang="en-US" dirty="0" smtClean="0"/>
              <a:t>Rights limited to services used in this exercise</a:t>
            </a:r>
          </a:p>
          <a:p>
            <a:r>
              <a:rPr lang="en-US" dirty="0" smtClean="0"/>
              <a:t>S3 bucket name must match: </a:t>
            </a:r>
            <a:r>
              <a:rPr lang="en-US" dirty="0" err="1" smtClean="0"/>
              <a:t>fi.solita.lambda</a:t>
            </a:r>
            <a:r>
              <a:rPr lang="en-US" dirty="0" smtClean="0"/>
              <a:t>.&lt;</a:t>
            </a:r>
            <a:r>
              <a:rPr lang="en-US" dirty="0" err="1" smtClean="0"/>
              <a:t>account_username</a:t>
            </a:r>
            <a:r>
              <a:rPr lang="en-US" dirty="0" smtClean="0"/>
              <a:t>&gt;.*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5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nvocationrole</a:t>
            </a:r>
            <a:r>
              <a:rPr lang="en-US" dirty="0" smtClean="0"/>
              <a:t>: assumed by S3 when triggering the Lambda function</a:t>
            </a:r>
          </a:p>
          <a:p>
            <a:pPr lvl="1"/>
            <a:r>
              <a:rPr lang="en-US" dirty="0" smtClean="0"/>
              <a:t>right to call the Lambda</a:t>
            </a:r>
          </a:p>
          <a:p>
            <a:r>
              <a:rPr lang="en-US" dirty="0" err="1" smtClean="0"/>
              <a:t>executionrole</a:t>
            </a:r>
            <a:r>
              <a:rPr lang="en-US" dirty="0" smtClean="0"/>
              <a:t>: assumed by Lambda when it is executing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ight to call used AWS services</a:t>
            </a:r>
          </a:p>
          <a:p>
            <a:r>
              <a:rPr lang="en-US" dirty="0" err="1" smtClean="0"/>
              <a:t>emr</a:t>
            </a:r>
            <a:r>
              <a:rPr lang="en-US" dirty="0" smtClean="0"/>
              <a:t>-instance-role: assumed by the </a:t>
            </a:r>
            <a:r>
              <a:rPr lang="en-US" dirty="0" err="1" smtClean="0"/>
              <a:t>Hadoop</a:t>
            </a:r>
            <a:r>
              <a:rPr lang="en-US" dirty="0" smtClean="0"/>
              <a:t> instances</a:t>
            </a:r>
          </a:p>
          <a:p>
            <a:r>
              <a:rPr lang="en-US" dirty="0" err="1" smtClean="0"/>
              <a:t>emr</a:t>
            </a:r>
            <a:r>
              <a:rPr lang="en-US" dirty="0" smtClean="0"/>
              <a:t>-service-role: assumed by the Elastic </a:t>
            </a:r>
            <a:r>
              <a:rPr lang="en-US" smtClean="0"/>
              <a:t>MapReduce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5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Web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Web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https://739080850666.signin.aws.amazon.com/</a:t>
            </a:r>
            <a:r>
              <a:rPr lang="en-US" dirty="0" smtClean="0">
                <a:hlinkClick r:id="rId2"/>
              </a:rPr>
              <a:t>console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0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3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ws-lambda-exerci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444500"/>
            <a:ext cx="88519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9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part 1: Analyzing file metadata from S3</a:t>
            </a:r>
          </a:p>
        </p:txBody>
      </p:sp>
    </p:spTree>
    <p:extLst>
      <p:ext uri="{BB962C8B-B14F-4D97-AF65-F5344CB8AC3E}">
        <p14:creationId xmlns:p14="http://schemas.microsoft.com/office/powerpoint/2010/main" val="11527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a 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AWS Web Console -&gt; Services -&gt; Compute -&gt; Lambda</a:t>
            </a:r>
          </a:p>
          <a:p>
            <a:r>
              <a:rPr lang="en-US" dirty="0" smtClean="0"/>
              <a:t>Create a Lambda function</a:t>
            </a:r>
          </a:p>
          <a:p>
            <a:pPr lvl="1"/>
            <a:r>
              <a:rPr lang="en-US" dirty="0" smtClean="0"/>
              <a:t>Name: fi-</a:t>
            </a:r>
            <a:r>
              <a:rPr lang="en-US" dirty="0" err="1" smtClean="0"/>
              <a:t>solita</a:t>
            </a:r>
            <a:r>
              <a:rPr lang="en-US" dirty="0" smtClean="0"/>
              <a:t>-lambda</a:t>
            </a:r>
            <a:r>
              <a:rPr lang="en-US" dirty="0"/>
              <a:t>-</a:t>
            </a:r>
            <a:r>
              <a:rPr lang="en-US" dirty="0" smtClean="0"/>
              <a:t>&lt;user&gt;-test</a:t>
            </a:r>
          </a:p>
          <a:p>
            <a:pPr lvl="1"/>
            <a:r>
              <a:rPr lang="en-US" dirty="0" smtClean="0"/>
              <a:t>Description: Lambda testing</a:t>
            </a:r>
          </a:p>
          <a:p>
            <a:pPr lvl="1"/>
            <a:r>
              <a:rPr lang="en-US" dirty="0" smtClean="0"/>
              <a:t>Code entry type: Edit code inline</a:t>
            </a:r>
          </a:p>
          <a:p>
            <a:pPr lvl="1"/>
            <a:r>
              <a:rPr lang="en-US" dirty="0" smtClean="0"/>
              <a:t>Code template: S3 Get Object</a:t>
            </a:r>
          </a:p>
          <a:p>
            <a:pPr lvl="1"/>
            <a:r>
              <a:rPr lang="en-US" dirty="0" smtClean="0"/>
              <a:t>Handler name: handler</a:t>
            </a:r>
          </a:p>
          <a:p>
            <a:pPr lvl="1"/>
            <a:r>
              <a:rPr lang="en-US" dirty="0" smtClean="0"/>
              <a:t>Role name: </a:t>
            </a:r>
            <a:r>
              <a:rPr lang="en-US" dirty="0" err="1" smtClean="0"/>
              <a:t>executionrole</a:t>
            </a:r>
            <a:endParaRPr lang="en-US" dirty="0" smtClean="0"/>
          </a:p>
          <a:p>
            <a:pPr lvl="1"/>
            <a:r>
              <a:rPr lang="en-US" dirty="0" smtClean="0"/>
              <a:t>Use defaults for advanced settings</a:t>
            </a:r>
          </a:p>
          <a:p>
            <a:r>
              <a:rPr lang="en-US" dirty="0" smtClean="0"/>
              <a:t>Create Lambda function</a:t>
            </a:r>
          </a:p>
          <a:p>
            <a:pPr lvl="1"/>
            <a:r>
              <a:rPr lang="en-US" dirty="0" smtClean="0"/>
              <a:t>See the Function ARN</a:t>
            </a:r>
            <a:r>
              <a:rPr lang="en-US" dirty="0"/>
              <a:t>, such as: arn:aws:lambda:eu-west-1:739080850666:function:fi-solita-lambda-samion-</a:t>
            </a:r>
            <a:r>
              <a:rPr lang="en-US" dirty="0" smtClean="0"/>
              <a:t>test, needed on next phase</a:t>
            </a:r>
          </a:p>
        </p:txBody>
      </p:sp>
    </p:spTree>
    <p:extLst>
      <p:ext uri="{BB962C8B-B14F-4D97-AF65-F5344CB8AC3E}">
        <p14:creationId xmlns:p14="http://schemas.microsoft.com/office/powerpoint/2010/main" val="1353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err="1" smtClean="0"/>
              <a:t>git</a:t>
            </a:r>
            <a:r>
              <a:rPr lang="en-US" sz="2400" dirty="0"/>
              <a:t> clone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samion</a:t>
            </a:r>
            <a:r>
              <a:rPr lang="en-US" sz="2400" dirty="0"/>
              <a:t>/</a:t>
            </a:r>
            <a:r>
              <a:rPr lang="en-US" sz="2400" dirty="0" err="1"/>
              <a:t>aws-lambda.git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Sami Nieminen</a:t>
            </a:r>
          </a:p>
          <a:p>
            <a:r>
              <a:rPr lang="en-US" dirty="0" err="1" smtClean="0"/>
              <a:t>sami.nieminen@solita.fi</a:t>
            </a:r>
            <a:endParaRPr lang="en-US" dirty="0" smtClean="0"/>
          </a:p>
          <a:p>
            <a:r>
              <a:rPr lang="en-US" dirty="0" smtClean="0"/>
              <a:t>Solita Oy</a:t>
            </a:r>
          </a:p>
          <a:p>
            <a:endParaRPr lang="en-US" dirty="0"/>
          </a:p>
        </p:txBody>
      </p:sp>
      <p:pic>
        <p:nvPicPr>
          <p:cNvPr id="5" name="Picture 4" descr="Solutions-Architect-Associ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43758"/>
            <a:ext cx="373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1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Creating an S3 bucket and trigger for 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AWS Web Console -&gt; Services -&gt; </a:t>
            </a:r>
            <a:r>
              <a:rPr lang="en-US" dirty="0" smtClean="0"/>
              <a:t>Storage &amp; Content Delivery -</a:t>
            </a:r>
            <a:r>
              <a:rPr lang="en-US" dirty="0"/>
              <a:t>&gt; </a:t>
            </a:r>
            <a:r>
              <a:rPr lang="en-US" dirty="0" smtClean="0"/>
              <a:t>S3</a:t>
            </a:r>
          </a:p>
          <a:p>
            <a:r>
              <a:rPr lang="en-US" dirty="0" smtClean="0"/>
              <a:t>Create Bucket</a:t>
            </a:r>
          </a:p>
          <a:p>
            <a:pPr lvl="1"/>
            <a:r>
              <a:rPr lang="en-US" dirty="0" smtClean="0"/>
              <a:t>Bucket Name: ‘</a:t>
            </a:r>
            <a:r>
              <a:rPr lang="en-US" dirty="0" err="1" smtClean="0"/>
              <a:t>fi.solita.lambda</a:t>
            </a:r>
            <a:r>
              <a:rPr lang="en-US" dirty="0" smtClean="0"/>
              <a:t>.&lt;user&gt;.test</a:t>
            </a:r>
          </a:p>
          <a:p>
            <a:pPr lvl="1"/>
            <a:r>
              <a:rPr lang="en-US" dirty="0" smtClean="0"/>
              <a:t>Region: Ireland</a:t>
            </a:r>
          </a:p>
          <a:p>
            <a:pPr lvl="1"/>
            <a:r>
              <a:rPr lang="en-US" dirty="0" smtClean="0"/>
              <a:t>No logging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Click on the bucket name and select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trigger for the Lambda function under Events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BucketEventToLambda</a:t>
            </a:r>
            <a:endParaRPr lang="en-US" dirty="0"/>
          </a:p>
          <a:p>
            <a:pPr lvl="1"/>
            <a:r>
              <a:rPr lang="en-US" dirty="0"/>
              <a:t>Events: </a:t>
            </a:r>
            <a:r>
              <a:rPr lang="en-US" dirty="0" err="1"/>
              <a:t>ObjectCreated</a:t>
            </a:r>
            <a:endParaRPr lang="en-US" dirty="0"/>
          </a:p>
          <a:p>
            <a:pPr lvl="1"/>
            <a:r>
              <a:rPr lang="en-US" dirty="0"/>
              <a:t>Send To: Lambda function</a:t>
            </a:r>
          </a:p>
          <a:p>
            <a:pPr lvl="1"/>
            <a:r>
              <a:rPr lang="en-US" dirty="0"/>
              <a:t>Lambda function ARN: &lt;the one from step 1&gt;, e.g. arn:aws:lambda:eu-west-1:739080850666:function:fi-solita-lambda-samion-test</a:t>
            </a:r>
          </a:p>
          <a:p>
            <a:pPr lvl="1"/>
            <a:r>
              <a:rPr lang="en-US" dirty="0"/>
              <a:t>Invocation role ARN: </a:t>
            </a:r>
            <a:r>
              <a:rPr lang="en-US" dirty="0" err="1"/>
              <a:t>arn:aws:iam</a:t>
            </a:r>
            <a:r>
              <a:rPr lang="en-US" dirty="0"/>
              <a:t>::739080850666:role/</a:t>
            </a:r>
            <a:r>
              <a:rPr lang="en-US" dirty="0" err="1"/>
              <a:t>invocationrole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test-</a:t>
            </a:r>
            <a:r>
              <a:rPr lang="en-US" dirty="0" err="1" smtClean="0"/>
              <a:t>input.txt</a:t>
            </a:r>
            <a:r>
              <a:rPr lang="en-US" dirty="0" smtClean="0"/>
              <a:t> to your bucket</a:t>
            </a:r>
          </a:p>
          <a:p>
            <a:r>
              <a:rPr lang="en-US" dirty="0" smtClean="0"/>
              <a:t>Follow the </a:t>
            </a:r>
            <a:r>
              <a:rPr lang="en-US" dirty="0" err="1" smtClean="0"/>
              <a:t>CloudWatch</a:t>
            </a:r>
            <a:r>
              <a:rPr lang="en-US" dirty="0" smtClean="0"/>
              <a:t> log files, link available from the Lambda function list page</a:t>
            </a:r>
          </a:p>
        </p:txBody>
      </p:sp>
    </p:spTree>
    <p:extLst>
      <p:ext uri="{BB962C8B-B14F-4D97-AF65-F5344CB8AC3E}">
        <p14:creationId xmlns:p14="http://schemas.microsoft.com/office/powerpoint/2010/main" val="256644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part 2: Writing the metadata to </a:t>
            </a:r>
            <a:r>
              <a:rPr lang="en-US" dirty="0" err="1" smtClean="0"/>
              <a:t>DynamoDB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lambda-exercise-part2.js contains </a:t>
            </a:r>
            <a:r>
              <a:rPr lang="en-US" dirty="0" err="1" smtClean="0"/>
              <a:t>DynamoDB</a:t>
            </a:r>
            <a:r>
              <a:rPr lang="en-US" dirty="0" smtClean="0"/>
              <a:t> usage example</a:t>
            </a:r>
          </a:p>
          <a:p>
            <a:r>
              <a:rPr lang="en-US" dirty="0" smtClean="0"/>
              <a:t>Change username </a:t>
            </a:r>
            <a:r>
              <a:rPr lang="en-US" dirty="0" err="1" smtClean="0"/>
              <a:t>samion</a:t>
            </a:r>
            <a:r>
              <a:rPr lang="en-US" dirty="0" smtClean="0"/>
              <a:t> to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8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– analyze log file using EMR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is a plain text log file which contains device state change events</a:t>
            </a:r>
          </a:p>
          <a:p>
            <a:r>
              <a:rPr lang="en-US" dirty="0" smtClean="0"/>
              <a:t>Aim is to collect the state change events and calculate sums of state changes per device</a:t>
            </a:r>
          </a:p>
          <a:p>
            <a:r>
              <a:rPr lang="en-US" dirty="0" smtClean="0"/>
              <a:t>Output is </a:t>
            </a:r>
            <a:r>
              <a:rPr lang="en-US" dirty="0" err="1" smtClean="0"/>
              <a:t>json</a:t>
            </a:r>
            <a:r>
              <a:rPr lang="en-US" dirty="0" smtClean="0"/>
              <a:t> with device name and state change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79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ws-lambda-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0"/>
            <a:ext cx="76220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-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lambda function is triggered by incoming log file in input bucket</a:t>
            </a:r>
          </a:p>
          <a:p>
            <a:r>
              <a:rPr lang="en-US" dirty="0" smtClean="0"/>
              <a:t>It copies the log file to EMR input bucket</a:t>
            </a:r>
          </a:p>
          <a:p>
            <a:r>
              <a:rPr lang="en-US" dirty="0" smtClean="0"/>
              <a:t>It creates and runs a job flow using Elastic </a:t>
            </a:r>
            <a:r>
              <a:rPr lang="en-US" dirty="0" err="1" smtClean="0"/>
              <a:t>MapReduce</a:t>
            </a:r>
            <a:r>
              <a:rPr lang="en-US" dirty="0" smtClean="0"/>
              <a:t>, i.e. a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mapper.js</a:t>
            </a:r>
            <a:endParaRPr lang="en-US" dirty="0" smtClean="0"/>
          </a:p>
          <a:p>
            <a:pPr lvl="1"/>
            <a:r>
              <a:rPr lang="en-US" dirty="0" smtClean="0"/>
              <a:t>Reads through the input log file, skips unrelated lines and creates a map from device names to device state change events</a:t>
            </a:r>
          </a:p>
          <a:p>
            <a:r>
              <a:rPr lang="en-US" dirty="0" err="1" smtClean="0"/>
              <a:t>reducer.js</a:t>
            </a:r>
            <a:endParaRPr lang="en-US" dirty="0" smtClean="0"/>
          </a:p>
          <a:p>
            <a:pPr lvl="1"/>
            <a:r>
              <a:rPr lang="en-US" dirty="0" smtClean="0"/>
              <a:t>Reads through state change events of one device and counts them, writes </a:t>
            </a:r>
            <a:r>
              <a:rPr lang="en-US" dirty="0" err="1" smtClean="0"/>
              <a:t>json</a:t>
            </a:r>
            <a:r>
              <a:rPr lang="en-US" dirty="0" smtClean="0"/>
              <a:t> with device name and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9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Contents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AWS </a:t>
            </a:r>
            <a:r>
              <a:rPr lang="fi-FI" dirty="0" err="1" smtClean="0"/>
              <a:t>Lambda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Other</a:t>
            </a:r>
            <a:r>
              <a:rPr lang="fi-FI" dirty="0" smtClean="0"/>
              <a:t> AWS </a:t>
            </a:r>
            <a:r>
              <a:rPr lang="fi-FI" dirty="0" err="1" smtClean="0"/>
              <a:t>tools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exercise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Accounts</a:t>
            </a:r>
            <a:r>
              <a:rPr lang="fi-FI" dirty="0" smtClean="0"/>
              <a:t> &amp; </a:t>
            </a:r>
            <a:r>
              <a:rPr lang="fi-FI" dirty="0" err="1" smtClean="0"/>
              <a:t>Roles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AWS Web Console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Exercise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 1: </a:t>
            </a:r>
            <a:r>
              <a:rPr lang="fi-FI" dirty="0" err="1" smtClean="0"/>
              <a:t>Analysing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metadata </a:t>
            </a:r>
            <a:r>
              <a:rPr lang="fi-FI" dirty="0" err="1" smtClean="0"/>
              <a:t>from</a:t>
            </a:r>
            <a:r>
              <a:rPr lang="fi-FI" dirty="0" smtClean="0"/>
              <a:t> S3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Exercise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 2: </a:t>
            </a:r>
            <a:r>
              <a:rPr lang="fi-FI" dirty="0" err="1" smtClean="0"/>
              <a:t>Writing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r>
              <a:rPr lang="fi-FI" dirty="0" smtClean="0"/>
              <a:t> </a:t>
            </a:r>
            <a:r>
              <a:rPr lang="fi-FI" dirty="0" err="1" smtClean="0"/>
              <a:t>result</a:t>
            </a:r>
            <a:r>
              <a:rPr lang="fi-FI" dirty="0" smtClean="0"/>
              <a:t> to </a:t>
            </a:r>
            <a:r>
              <a:rPr lang="fi-FI" dirty="0" err="1" smtClean="0"/>
              <a:t>DynamoDB</a:t>
            </a:r>
            <a:endParaRPr lang="fi-FI" dirty="0"/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Demo: </a:t>
            </a:r>
            <a:r>
              <a:rPr lang="fi-FI" dirty="0" err="1" smtClean="0"/>
              <a:t>Analyze</a:t>
            </a:r>
            <a:r>
              <a:rPr lang="fi-FI" dirty="0" smtClean="0"/>
              <a:t>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log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EMR</a:t>
            </a:r>
          </a:p>
          <a:p>
            <a:pPr marL="514350" indent="-514350">
              <a:buFont typeface="+mj-lt"/>
              <a:buAutoNum type="arabicPeriod"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91634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lambda function is triggered by the Elastic </a:t>
            </a:r>
            <a:r>
              <a:rPr lang="en-US" dirty="0" err="1" smtClean="0"/>
              <a:t>MapReduce</a:t>
            </a:r>
            <a:r>
              <a:rPr lang="en-US" dirty="0" smtClean="0"/>
              <a:t> output, being written to another bucket</a:t>
            </a:r>
          </a:p>
          <a:p>
            <a:r>
              <a:rPr lang="en-US" dirty="0" smtClean="0"/>
              <a:t>It reads the output file and writes the device names and counts to </a:t>
            </a:r>
            <a:r>
              <a:rPr lang="en-US" dirty="0" err="1" smtClean="0"/>
              <a:t>DynamoDB</a:t>
            </a:r>
            <a:r>
              <a:rPr lang="en-US" dirty="0" smtClean="0"/>
              <a:t> either item by item or using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15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Lambda: </a:t>
            </a:r>
            <a:r>
              <a:rPr lang="en-US" dirty="0">
                <a:hlinkClick r:id="rId2"/>
              </a:rPr>
              <a:t>http://aws.amazon.com/</a:t>
            </a:r>
            <a:r>
              <a:rPr lang="en-US" dirty="0" smtClean="0">
                <a:hlinkClick r:id="rId2"/>
              </a:rPr>
              <a:t>lambda</a:t>
            </a:r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Developer Guide: </a:t>
            </a:r>
            <a:r>
              <a:rPr lang="en-US" dirty="0">
                <a:hlinkClick r:id="rId3"/>
              </a:rPr>
              <a:t>http://docs.aws.amazon.com/lambda/latest/dg/lambda-</a:t>
            </a:r>
            <a:r>
              <a:rPr lang="en-US" dirty="0" smtClean="0">
                <a:hlinkClick r:id="rId3"/>
              </a:rPr>
              <a:t>dg.pdf</a:t>
            </a:r>
            <a:endParaRPr lang="en-US" dirty="0" smtClean="0"/>
          </a:p>
          <a:p>
            <a:r>
              <a:rPr lang="en-US" dirty="0"/>
              <a:t>Lambda blogs: </a:t>
            </a:r>
            <a:r>
              <a:rPr lang="en-US" dirty="0">
                <a:hlinkClick r:id="rId4"/>
              </a:rPr>
              <a:t>https://aws.amazon.com/blogs/compute/category/aws-lambda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S3: </a:t>
            </a:r>
            <a:r>
              <a:rPr lang="en-US" dirty="0">
                <a:hlinkClick r:id="rId5"/>
              </a:rPr>
              <a:t>http://aws.amazon.com/</a:t>
            </a:r>
            <a:r>
              <a:rPr lang="en-US" dirty="0" smtClean="0">
                <a:hlinkClick r:id="rId5"/>
              </a:rPr>
              <a:t>s3</a:t>
            </a:r>
            <a:endParaRPr lang="en-US" dirty="0" smtClean="0"/>
          </a:p>
          <a:p>
            <a:r>
              <a:rPr lang="en-US" dirty="0" err="1" smtClean="0"/>
              <a:t>DynamoDB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http://aws.amazon.com/</a:t>
            </a:r>
            <a:r>
              <a:rPr lang="en-US" dirty="0" smtClean="0">
                <a:hlinkClick r:id="rId6"/>
              </a:rPr>
              <a:t>dynamodb</a:t>
            </a:r>
            <a:endParaRPr lang="en-US" dirty="0" smtClean="0"/>
          </a:p>
          <a:p>
            <a:r>
              <a:rPr lang="en-US" dirty="0" smtClean="0"/>
              <a:t>EMR: </a:t>
            </a:r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 smtClean="0"/>
              <a:t> SDK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http://aws.amazon.com/sdk-for-node-</a:t>
            </a:r>
            <a:r>
              <a:rPr lang="en-US" dirty="0" smtClean="0">
                <a:hlinkClick r:id="rId7"/>
              </a:rPr>
              <a:t>js</a:t>
            </a:r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dirty="0"/>
              <a:t> Streaming EMR: </a:t>
            </a:r>
            <a:r>
              <a:rPr lang="en-US" dirty="0">
                <a:hlinkClick r:id="rId8"/>
              </a:rPr>
              <a:t>http://blogs.aws.amazon.com/bigdata/post/TxVX5RCSD785H6/Node-js-Streaming-MapReduce-with-Amazon-</a:t>
            </a:r>
            <a:r>
              <a:rPr lang="en-US" dirty="0" smtClean="0">
                <a:hlinkClick r:id="rId8"/>
              </a:rPr>
              <a:t>EMR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3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Kiitos.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Sami Nieminen</a:t>
            </a:r>
          </a:p>
          <a:p>
            <a:r>
              <a:rPr lang="en-US" dirty="0" err="1"/>
              <a:t>sami.nieminen@solita.fi</a:t>
            </a:r>
            <a:endParaRPr lang="en-US" dirty="0"/>
          </a:p>
          <a:p>
            <a:r>
              <a:rPr lang="en-US" dirty="0"/>
              <a:t>Solita Oy</a:t>
            </a:r>
          </a:p>
        </p:txBody>
      </p:sp>
      <p:pic>
        <p:nvPicPr>
          <p:cNvPr id="4" name="Picture 3" descr="Solutions-Architect-Associ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43758"/>
            <a:ext cx="373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comes from the Lambda Calculus and refers to anonymous functions in programming.</a:t>
            </a:r>
          </a:p>
        </p:txBody>
      </p:sp>
    </p:spTree>
    <p:extLst>
      <p:ext uri="{BB962C8B-B14F-4D97-AF65-F5344CB8AC3E}">
        <p14:creationId xmlns:p14="http://schemas.microsoft.com/office/powerpoint/2010/main" val="369581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AWS Lambda is a compute service that runs your code in response to events and automatically manages the compute resources for you</a:t>
            </a:r>
          </a:p>
        </p:txBody>
      </p:sp>
    </p:spTree>
    <p:extLst>
      <p:ext uri="{BB962C8B-B14F-4D97-AF65-F5344CB8AC3E}">
        <p14:creationId xmlns:p14="http://schemas.microsoft.com/office/powerpoint/2010/main" val="357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Currently supports </a:t>
            </a:r>
            <a:r>
              <a:rPr lang="en-US" dirty="0" err="1" smtClean="0"/>
              <a:t>Javascript</a:t>
            </a:r>
            <a:r>
              <a:rPr lang="en-US" dirty="0" smtClean="0"/>
              <a:t> syntax using AWS </a:t>
            </a:r>
            <a:r>
              <a:rPr lang="en-US" dirty="0" err="1" smtClean="0"/>
              <a:t>NodeJS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About all of the AWS services usable from Lambda</a:t>
            </a:r>
          </a:p>
          <a:p>
            <a:r>
              <a:rPr lang="en-US" dirty="0" smtClean="0"/>
              <a:t>Suitable for building micro services, triggered by various AWS services</a:t>
            </a:r>
          </a:p>
          <a:p>
            <a:r>
              <a:rPr lang="en-US" dirty="0" smtClean="0"/>
              <a:t>Lambda function can be triggered from S3 event, </a:t>
            </a:r>
            <a:r>
              <a:rPr lang="en-US" dirty="0" err="1" smtClean="0"/>
              <a:t>DynamoDB</a:t>
            </a:r>
            <a:r>
              <a:rPr lang="en-US" dirty="0" smtClean="0"/>
              <a:t> stream or Kinesis at the moment</a:t>
            </a:r>
          </a:p>
          <a:p>
            <a:r>
              <a:rPr lang="en-US" dirty="0" smtClean="0"/>
              <a:t>It’s like bash, where you can call various </a:t>
            </a:r>
            <a:r>
              <a:rPr lang="en-US" dirty="0" err="1" smtClean="0"/>
              <a:t>unix</a:t>
            </a:r>
            <a:r>
              <a:rPr lang="en-US" dirty="0" smtClean="0"/>
              <a:t>-commands and pipe them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Price is based on max amount of RAM and duration of the function call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47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AWS tools used in this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– Simple Storage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Redundant, scalable object storage</a:t>
            </a:r>
          </a:p>
          <a:p>
            <a:r>
              <a:rPr lang="en-US" dirty="0" smtClean="0"/>
              <a:t>Buckets are object (file) containers</a:t>
            </a:r>
          </a:p>
          <a:p>
            <a:r>
              <a:rPr lang="en-US" dirty="0" smtClean="0"/>
              <a:t>Can serve static web content (usually using </a:t>
            </a:r>
            <a:r>
              <a:rPr lang="en-US" dirty="0" err="1" smtClean="0"/>
              <a:t>CloudFront</a:t>
            </a:r>
            <a:r>
              <a:rPr lang="en-US" dirty="0" smtClean="0"/>
              <a:t> in front)</a:t>
            </a:r>
          </a:p>
          <a:p>
            <a:r>
              <a:rPr lang="en-US" dirty="0" smtClean="0"/>
              <a:t>Can set object lifecycle, e.g. archiving to Glacier or deletion after defined time</a:t>
            </a:r>
          </a:p>
          <a:p>
            <a:r>
              <a:rPr lang="en-US" dirty="0" smtClean="0"/>
              <a:t>Can set triggers for object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Price based on used storage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9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 – </a:t>
            </a:r>
            <a:r>
              <a:rPr lang="en-US" dirty="0" err="1" smtClean="0"/>
              <a:t>NoSQL</a:t>
            </a:r>
            <a:r>
              <a:rPr lang="en-US" dirty="0" smtClean="0"/>
              <a:t>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(read and write performance defined per table)</a:t>
            </a:r>
          </a:p>
          <a:p>
            <a:r>
              <a:rPr lang="en-US" dirty="0" smtClean="0"/>
              <a:t>Document and key-value data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Price is based on the user defined read and write performance values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242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of Puppets">
  <a:themeElements>
    <a:clrScheme name="Solita Colortheme 2014">
      <a:dk1>
        <a:sysClr val="windowText" lastClr="000000"/>
      </a:dk1>
      <a:lt1>
        <a:sysClr val="window" lastClr="FFFFFF"/>
      </a:lt1>
      <a:dk2>
        <a:srgbClr val="8A8A8A"/>
      </a:dk2>
      <a:lt2>
        <a:srgbClr val="D9D9D9"/>
      </a:lt2>
      <a:accent1>
        <a:srgbClr val="2F3338"/>
      </a:accent1>
      <a:accent2>
        <a:srgbClr val="00B7C3"/>
      </a:accent2>
      <a:accent3>
        <a:srgbClr val="FF0080"/>
      </a:accent3>
      <a:accent4>
        <a:srgbClr val="0080FF"/>
      </a:accent4>
      <a:accent5>
        <a:srgbClr val="88B33B"/>
      </a:accent5>
      <a:accent6>
        <a:srgbClr val="9F00A9"/>
      </a:accent6>
      <a:hlink>
        <a:srgbClr val="3C3C3C"/>
      </a:hlink>
      <a:folHlink>
        <a:srgbClr val="001F3F"/>
      </a:folHlink>
    </a:clrScheme>
    <a:fontScheme name="Solita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rgbClr val="26B6E8"/>
          </a:solidFill>
          <a:prstDash val="solid"/>
          <a:headEnd type="triangl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ginning and the End">
  <a:themeElements>
    <a:clrScheme name="Custom 6">
      <a:dk1>
        <a:sysClr val="windowText" lastClr="000000"/>
      </a:dk1>
      <a:lt1>
        <a:sysClr val="window" lastClr="FFFFFF"/>
      </a:lt1>
      <a:dk2>
        <a:srgbClr val="4C4C4C"/>
      </a:dk2>
      <a:lt2>
        <a:srgbClr val="FFFFFF"/>
      </a:lt2>
      <a:accent1>
        <a:srgbClr val="300A3C"/>
      </a:accent1>
      <a:accent2>
        <a:srgbClr val="00B7C3"/>
      </a:accent2>
      <a:accent3>
        <a:srgbClr val="FF0080"/>
      </a:accent3>
      <a:accent4>
        <a:srgbClr val="0080FF"/>
      </a:accent4>
      <a:accent5>
        <a:srgbClr val="B3B3B3"/>
      </a:accent5>
      <a:accent6>
        <a:srgbClr val="230025"/>
      </a:accent6>
      <a:hlink>
        <a:srgbClr val="808080"/>
      </a:hlink>
      <a:folHlink>
        <a:srgbClr val="0080FF"/>
      </a:folHlink>
    </a:clrScheme>
    <a:fontScheme name="Solita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8E0AD0AEFBDEF34DBC1718472F13A6A8" ma:contentTypeVersion="0" ma:contentTypeDescription="Luo uusi asiakirja." ma:contentTypeScope="" ma:versionID="ee3aa26dcd2077ff392eab8cc713eb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e0100cabb18a25d4bc9820569b44e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7CE7A7-BEAF-4C97-A096-6992F2E332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CC6820-1915-47B3-BD47-4B12BF5E1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A23A1B-6A91-4EB6-9627-56CA67389286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40284</TotalTime>
  <Words>950</Words>
  <Application>Microsoft Macintosh PowerPoint</Application>
  <PresentationFormat>On-screen Show (16:9)</PresentationFormat>
  <Paragraphs>122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Master of Puppets</vt:lpstr>
      <vt:lpstr>Beginning and the End</vt:lpstr>
      <vt:lpstr>Solita. </vt:lpstr>
      <vt:lpstr>AWS Lambda git clone https://github.com/samion/aws-lambda.git</vt:lpstr>
      <vt:lpstr>Contents</vt:lpstr>
      <vt:lpstr>Lambda comes from the Lambda Calculus and refers to anonymous functions in programming.</vt:lpstr>
      <vt:lpstr>AWS Lambda is a compute service that runs your code in response to events and automatically manages the compute resources for you</vt:lpstr>
      <vt:lpstr>AWS Lambda</vt:lpstr>
      <vt:lpstr>Other AWS tools used in this exercise</vt:lpstr>
      <vt:lpstr>S3 – Simple Storage System</vt:lpstr>
      <vt:lpstr>DynamoDB – NoSQL database </vt:lpstr>
      <vt:lpstr>EMR – Elastic MapReduce</vt:lpstr>
      <vt:lpstr>Accounts &amp; Roles</vt:lpstr>
      <vt:lpstr>Accounts</vt:lpstr>
      <vt:lpstr>Roles</vt:lpstr>
      <vt:lpstr>AWS Web Console</vt:lpstr>
      <vt:lpstr>AWS Web Console</vt:lpstr>
      <vt:lpstr>Exercise</vt:lpstr>
      <vt:lpstr>PowerPoint Presentation</vt:lpstr>
      <vt:lpstr>Exercise part 1: Analyzing file metadata from S3</vt:lpstr>
      <vt:lpstr>1. Creating a Lambda function</vt:lpstr>
      <vt:lpstr>2. Creating an S3 bucket and trigger for Lambda function</vt:lpstr>
      <vt:lpstr>PowerPoint Presentation</vt:lpstr>
      <vt:lpstr>Testing</vt:lpstr>
      <vt:lpstr>Exercise part 2: Writing the metadata to DynamoDB</vt:lpstr>
      <vt:lpstr>DynamoDB usage</vt:lpstr>
      <vt:lpstr>Demo – analyze log file using EMR</vt:lpstr>
      <vt:lpstr>Source and output</vt:lpstr>
      <vt:lpstr>PowerPoint Presentation</vt:lpstr>
      <vt:lpstr>Lambda - input</vt:lpstr>
      <vt:lpstr>MapReduce</vt:lpstr>
      <vt:lpstr>Lambda - output</vt:lpstr>
      <vt:lpstr>Documentation</vt:lpstr>
      <vt:lpstr>Kiitos.</vt:lpstr>
    </vt:vector>
  </TitlesOfParts>
  <Company>Solita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Gylling</dc:creator>
  <cp:lastModifiedBy>Sami Nieminen</cp:lastModifiedBy>
  <cp:revision>1196</cp:revision>
  <cp:lastPrinted>2015-01-19T21:31:37Z</cp:lastPrinted>
  <dcterms:created xsi:type="dcterms:W3CDTF">2012-05-15T09:34:24Z</dcterms:created>
  <dcterms:modified xsi:type="dcterms:W3CDTF">2015-01-21T08:19:19Z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0x0101008E0AD0AEFBDEF34DBC1718472F13A6A8</vt:lpwstr>
  </property>
</Properties>
</file>