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3"/>
  </p:notesMasterIdLst>
  <p:sldIdLst>
    <p:sldId id="256" r:id="rId3"/>
    <p:sldId id="291" r:id="rId4"/>
    <p:sldId id="292" r:id="rId5"/>
    <p:sldId id="323"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3" r:id="rId25"/>
    <p:sldId id="314" r:id="rId26"/>
    <p:sldId id="315" r:id="rId27"/>
    <p:sldId id="316" r:id="rId28"/>
    <p:sldId id="317" r:id="rId29"/>
    <p:sldId id="319" r:id="rId30"/>
    <p:sldId id="320" r:id="rId31"/>
    <p:sldId id="322"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rity" initials="C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0319" autoAdjust="0"/>
  </p:normalViewPr>
  <p:slideViewPr>
    <p:cSldViewPr snapToGrid="0" snapToObjects="1">
      <p:cViewPr varScale="1">
        <p:scale>
          <a:sx n="78" d="100"/>
          <a:sy n="78" d="100"/>
        </p:scale>
        <p:origin x="72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A7F73C-DE99-594C-904D-86709DA688DF}" type="datetimeFigureOut">
              <a:rPr lang="en-US" smtClean="0"/>
              <a:t>10/3/2023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EECDD1-E348-824A-B929-EC2C80ADB316}" type="slidenum">
              <a:rPr lang="en-US" smtClean="0"/>
              <a:t>‹#›</a:t>
            </a:fld>
            <a:endParaRPr lang="en-US"/>
          </a:p>
        </p:txBody>
      </p:sp>
    </p:spTree>
    <p:extLst>
      <p:ext uri="{BB962C8B-B14F-4D97-AF65-F5344CB8AC3E}">
        <p14:creationId xmlns:p14="http://schemas.microsoft.com/office/powerpoint/2010/main" val="35996927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browsers have in</a:t>
            </a:r>
            <a:r>
              <a:rPr lang="en-US" baseline="0" dirty="0"/>
              <a:t> many ways become our new operating systems, the increases in complexity and scrutiny can be seen in this chart of newly discovered browser vulnerabilities.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3093019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Clickjacking</a:t>
            </a:r>
            <a:r>
              <a:rPr lang="en-US" baseline="0" dirty="0"/>
              <a:t> is a way of tricking users into providing desired input. The attacker makes the input dialog transparent and places an image with an enticement below the transparent dialog. The user ends up answering a question he didn’t even know he was being asked, unknowingly authorizing his computer to execute the attacker’s will. “Framing”—moving and layering HTML </a:t>
            </a:r>
            <a:r>
              <a:rPr lang="en-US" baseline="0" dirty="0" err="1"/>
              <a:t>iframes</a:t>
            </a:r>
            <a:r>
              <a:rPr lang="en-US" baseline="0" dirty="0"/>
              <a:t>—is an important component of this attack.</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4057366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Unwanted</a:t>
            </a:r>
            <a:r>
              <a:rPr lang="en-US" baseline="0" dirty="0"/>
              <a:t> b</a:t>
            </a:r>
            <a:r>
              <a:rPr lang="en-US" dirty="0"/>
              <a:t>rowser toolbars are an example that just about every</a:t>
            </a:r>
            <a:r>
              <a:rPr lang="en-US" baseline="0" dirty="0"/>
              <a:t> student will have had experience with.</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443572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of this example attack is that the application returns the entire account</a:t>
            </a:r>
            <a:r>
              <a:rPr lang="en-US" baseline="0" dirty="0"/>
              <a:t>s table from the database.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994051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Stored procedures effectively</a:t>
            </a:r>
            <a:r>
              <a:rPr lang="en-US" baseline="0" dirty="0"/>
              <a:t> separate SQL code from SQL data, thus preventing most SQL injection attacks.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3838100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browsers have in</a:t>
            </a:r>
            <a:r>
              <a:rPr lang="en-US" baseline="0" dirty="0"/>
              <a:t> many ways become our new operating systems, the increases in complexity and scrutiny can be seen in this chart of newly discovered browser vulnerabilities.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3810125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types of browser</a:t>
            </a:r>
            <a:r>
              <a:rPr lang="en-US" baseline="0" dirty="0"/>
              <a:t> attack are</a:t>
            </a:r>
            <a:r>
              <a:rPr lang="en-US" dirty="0"/>
              <a:t> covered</a:t>
            </a:r>
            <a:r>
              <a:rPr lang="en-US" baseline="0" dirty="0"/>
              <a:t> in more depth in the next few slides.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142668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SilentBanker</a:t>
            </a:r>
            <a:r>
              <a:rPr lang="en-US" dirty="0"/>
              <a:t> was a Trojan that generally installed</a:t>
            </a:r>
            <a:r>
              <a:rPr lang="en-US" baseline="0" dirty="0"/>
              <a:t> as a browser plug-in. When it detected the user going to a banking URL, it would intercept keystrokes and even modify them so that money transfers would go to attackers’ accounts.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4179421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CAPTCHAs</a:t>
            </a:r>
            <a:r>
              <a:rPr lang="en-US" baseline="0" dirty="0"/>
              <a:t> are used by websites to defeat automation, such as by preventing spammers from scripting the creation of massive numbers of email accounts. By using dummy websites to entice users into solving CAPTCHAs, attackers can effectively defeat the CAPTCHAs at scale.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2269058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a:t>
            </a:r>
            <a:r>
              <a:rPr lang="en-US" baseline="0" dirty="0"/>
              <a:t> examples of these mechanisms are </a:t>
            </a:r>
            <a:r>
              <a:rPr lang="en-US" baseline="0" dirty="0" err="1"/>
              <a:t>SecurID</a:t>
            </a:r>
            <a:r>
              <a:rPr lang="en-US" baseline="0" dirty="0"/>
              <a:t> tokens, Google Authenticator, and text message codes. Driver signing is an example of using such techniques to mitigate local malware.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3532169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 fake banking website meant to trick users.</a:t>
            </a:r>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3652323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 software download site meant to trick users into downloading malicious applications.</a:t>
            </a:r>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2010579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tiny image served up from one</a:t>
            </a:r>
            <a:r>
              <a:rPr lang="en-US" baseline="0" dirty="0"/>
              <a:t> </a:t>
            </a:r>
            <a:r>
              <a:rPr lang="en-US" dirty="0"/>
              <a:t>provider</a:t>
            </a:r>
            <a:r>
              <a:rPr lang="en-US" baseline="0" dirty="0"/>
              <a:t> (“</a:t>
            </a:r>
            <a:r>
              <a:rPr lang="en-US" baseline="0" dirty="0" err="1"/>
              <a:t>ClicksRUs</a:t>
            </a:r>
            <a:r>
              <a:rPr lang="en-US" baseline="0" dirty="0"/>
              <a:t>”) that allows user behavior to be tracked across many sites for advertising purposes. Students probably notice this when they see web ads that offer up items very similar to ones they’ve recently been shopping for on other sites. Web bugs can also be used to track users’ reading of advertising emails.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270195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58A0217-0F31-4BD0-8CA9-CC260D31E211}" type="datetime1">
              <a:rPr lang="en-US" smtClean="0"/>
              <a:t>10/3/2023</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32792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2F941F-C38E-4C14-AD3F-13C78FE9E4B1}" type="datetime1">
              <a:rPr lang="en-US" smtClean="0"/>
              <a:t>10/3/2023</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418599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A6D800-B81E-4A0F-B011-6EB17FA39518}" type="datetime1">
              <a:rPr lang="en-US" smtClean="0"/>
              <a:t>10/3/2023</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3613270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D9E299-6421-42B7-A976-C7914C51F534}" type="datetime1">
              <a:rPr lang="en-US" smtClean="0">
                <a:latin typeface="Arial"/>
              </a:rPr>
              <a:t>10/3/2023</a:t>
            </a:fld>
            <a:endParaRPr lang="en-US">
              <a:latin typeface="Arial"/>
            </a:endParaRPr>
          </a:p>
        </p:txBody>
      </p:sp>
      <p:sp>
        <p:nvSpPr>
          <p:cNvPr id="5"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42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1635D-0001-4769-B8AB-9C8CB5D23174}" type="datetime1">
              <a:rPr lang="en-US" smtClean="0">
                <a:latin typeface="Arial"/>
              </a:rPr>
              <a:t>10/3/2023</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101818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F26C3B-4000-4545-9117-E82951CCF1CE}" type="datetime1">
              <a:rPr lang="en-US" smtClean="0">
                <a:latin typeface="Arial"/>
              </a:rPr>
              <a:t>10/3/2023</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190061775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A2C93B-3B60-4D35-8C23-7EED28CF7DFF}" type="datetime1">
              <a:rPr lang="en-US" smtClean="0">
                <a:latin typeface="Arial"/>
              </a:rPr>
              <a:t>10/3/2023</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1844587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98A8E2-FE51-47CC-87A7-934FF6BD7397}" type="datetime1">
              <a:rPr lang="en-US" smtClean="0">
                <a:latin typeface="Arial"/>
              </a:rPr>
              <a:t>10/3/2023</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230230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4BD447-C551-40DF-973A-4C29D1CE24ED}" type="datetime1">
              <a:rPr lang="en-US" smtClean="0">
                <a:latin typeface="Arial"/>
              </a:rPr>
              <a:t>10/3/2023</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6"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983563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8F3BE-BABA-42A2-9AC3-D860DBA7C032}" type="datetime1">
              <a:rPr lang="en-US" smtClean="0">
                <a:latin typeface="Arial"/>
              </a:rPr>
              <a:t>10/3/2023</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4203741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3C60B6-E483-4F8A-8768-9845073DE7DF}" type="datetime1">
              <a:rPr lang="en-US" smtClean="0">
                <a:latin typeface="Arial"/>
              </a:rPr>
              <a:t>10/3/2023</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3259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D8406E-A362-40EA-BD9B-103A193D6CE1}" type="datetime1">
              <a:rPr lang="en-US" smtClean="0"/>
              <a:t>10/3/2023</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210941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FCC5AB-193B-4886-8E47-43BDFDC525C4}" type="datetime1">
              <a:rPr lang="en-US" smtClean="0">
                <a:latin typeface="Arial"/>
              </a:rPr>
              <a:t>10/3/2023</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443912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8D8038-BC9E-46B6-8F70-5572AB85966D}" type="datetime1">
              <a:rPr lang="en-US" smtClean="0">
                <a:latin typeface="Arial"/>
              </a:rPr>
              <a:t>10/3/2023</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520494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CAD4E-D108-4D44-B028-5F913E44E9C9}" type="datetime1">
              <a:rPr lang="en-US" smtClean="0">
                <a:latin typeface="Arial"/>
              </a:rPr>
              <a:t>10/3/2023</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130134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B9947-CC4F-443F-9A49-D635B3913B24}" type="datetime1">
              <a:rPr lang="en-US" smtClean="0">
                <a:latin typeface="Arial"/>
              </a:rPr>
              <a:t>10/3/2023</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81959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D7985-0297-4396-A7A2-B7E52EF170C8}" type="datetime1">
              <a:rPr lang="en-US" smtClean="0"/>
              <a:t>10/3/2023</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282300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CC92DF-6D82-4AEB-B553-CE2A4E199812}" type="datetime1">
              <a:rPr lang="en-US" smtClean="0"/>
              <a:t>10/3/2023</a:t>
            </a:fld>
            <a:endParaRPr lang="en-US"/>
          </a:p>
        </p:txBody>
      </p:sp>
      <p:sp>
        <p:nvSpPr>
          <p:cNvPr id="6" name="Footer Placeholder 5"/>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7" name="Slide Number Placeholder 6"/>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146039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D200F2-E839-49C1-B041-1516BB1D7F5E}" type="datetime1">
              <a:rPr lang="en-US" smtClean="0"/>
              <a:t>10/3/2023</a:t>
            </a:fld>
            <a:endParaRPr lang="en-US"/>
          </a:p>
        </p:txBody>
      </p:sp>
      <p:sp>
        <p:nvSpPr>
          <p:cNvPr id="8" name="Footer Placeholder 7"/>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9" name="Slide Number Placeholder 8"/>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58753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331782-5506-4471-905F-3E3380AF65F8}" type="datetime1">
              <a:rPr lang="en-US" smtClean="0"/>
              <a:t>10/3/2023</a:t>
            </a:fld>
            <a:endParaRPr lang="en-US"/>
          </a:p>
        </p:txBody>
      </p:sp>
      <p:sp>
        <p:nvSpPr>
          <p:cNvPr id="4" name="Footer Placeholder 3"/>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5" name="Slide Number Placeholder 4"/>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380232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C5889-3206-4923-866D-B56C4C0A56BB}" type="datetime1">
              <a:rPr lang="en-US" smtClean="0"/>
              <a:t>10/3/2023</a:t>
            </a:fld>
            <a:endParaRPr lang="en-US"/>
          </a:p>
        </p:txBody>
      </p:sp>
      <p:sp>
        <p:nvSpPr>
          <p:cNvPr id="3" name="Footer Placeholder 2"/>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4" name="Slide Number Placeholder 3"/>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27315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96BB-AC58-476A-B767-7AA4E1F0E820}" type="datetime1">
              <a:rPr lang="en-US" smtClean="0"/>
              <a:t>10/3/2023</a:t>
            </a:fld>
            <a:endParaRPr lang="en-US"/>
          </a:p>
        </p:txBody>
      </p:sp>
      <p:sp>
        <p:nvSpPr>
          <p:cNvPr id="6" name="Footer Placeholder 5"/>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7" name="Slide Number Placeholder 6"/>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63531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92EF16-6877-401B-B91B-739A35FAEC1B}" type="datetime1">
              <a:rPr lang="en-US" smtClean="0"/>
              <a:t>10/3/2023</a:t>
            </a:fld>
            <a:endParaRPr lang="en-US"/>
          </a:p>
        </p:txBody>
      </p:sp>
      <p:sp>
        <p:nvSpPr>
          <p:cNvPr id="6" name="Footer Placeholder 5"/>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7" name="Slide Number Placeholder 6"/>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12074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66BE8-B3F9-43C9-8F3A-C97473F8236C}" type="datetime1">
              <a:rPr lang="en-US" smtClean="0"/>
              <a:t>10/3/2023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ACA59-96A8-6E4D-BE2E-1077A0BC724F}" type="slidenum">
              <a:rPr lang="en-US" smtClean="0"/>
              <a:t>‹#›</a:t>
            </a:fld>
            <a:endParaRPr lang="en-US"/>
          </a:p>
        </p:txBody>
      </p:sp>
    </p:spTree>
    <p:extLst>
      <p:ext uri="{BB962C8B-B14F-4D97-AF65-F5344CB8AC3E}">
        <p14:creationId xmlns:p14="http://schemas.microsoft.com/office/powerpoint/2010/main" val="2017451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857AC44-FE57-4FF3-8C23-C26F324BB7DA}" type="datetime1">
              <a:rPr lang="en-US" smtClean="0">
                <a:latin typeface="Arial"/>
              </a:rPr>
              <a:t>10/3/2023</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latin typeface="Arial"/>
              </a:rPr>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239549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ti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ti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in Computing,</a:t>
            </a:r>
            <a:br>
              <a:rPr lang="en-US" dirty="0"/>
            </a:br>
            <a:r>
              <a:rPr lang="en-US" dirty="0"/>
              <a:t>Fifth Edition</a:t>
            </a:r>
          </a:p>
        </p:txBody>
      </p:sp>
      <p:sp>
        <p:nvSpPr>
          <p:cNvPr id="3" name="Subtitle 2"/>
          <p:cNvSpPr>
            <a:spLocks noGrp="1"/>
          </p:cNvSpPr>
          <p:nvPr>
            <p:ph type="subTitle" idx="1"/>
          </p:nvPr>
        </p:nvSpPr>
        <p:spPr/>
        <p:txBody>
          <a:bodyPr/>
          <a:lstStyle/>
          <a:p>
            <a:r>
              <a:rPr lang="en-US" dirty="0"/>
              <a:t>Chapter 4: The Web—User Side</a:t>
            </a: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a:t>
            </a:fld>
            <a:endParaRPr lang="en-US">
              <a:latin typeface="Arial"/>
            </a:endParaRPr>
          </a:p>
        </p:txBody>
      </p:sp>
    </p:spTree>
    <p:extLst>
      <p:ext uri="{BB962C8B-B14F-4D97-AF65-F5344CB8AC3E}">
        <p14:creationId xmlns:p14="http://schemas.microsoft.com/office/powerpoint/2010/main" val="1436761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User-in-the-Middle</a:t>
            </a:r>
          </a:p>
        </p:txBody>
      </p:sp>
      <p:pic>
        <p:nvPicPr>
          <p:cNvPr id="7" name="Content Placeholder 6" descr="fig04-04.tif"/>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438" r="38263"/>
          <a:stretch/>
        </p:blipFill>
        <p:spPr>
          <a:xfrm>
            <a:off x="282222" y="2130777"/>
            <a:ext cx="4065291" cy="3744637"/>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
        <p:nvSpPr>
          <p:cNvPr id="8" name="Content Placeholder 7"/>
          <p:cNvSpPr>
            <a:spLocks noGrp="1"/>
          </p:cNvSpPr>
          <p:nvPr>
            <p:ph sz="half" idx="2"/>
          </p:nvPr>
        </p:nvSpPr>
        <p:spPr/>
        <p:txBody>
          <a:bodyPr/>
          <a:lstStyle/>
          <a:p>
            <a:r>
              <a:rPr lang="en-US" dirty="0"/>
              <a:t>Using click-bait to trick users into solving CAPTCHAs on spammers’ behalf</a:t>
            </a: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44237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Successful Authentication</a:t>
            </a:r>
          </a:p>
        </p:txBody>
      </p:sp>
      <p:sp>
        <p:nvSpPr>
          <p:cNvPr id="7" name="Content Placeholder 6"/>
          <p:cNvSpPr>
            <a:spLocks noGrp="1"/>
          </p:cNvSpPr>
          <p:nvPr>
            <p:ph idx="1"/>
          </p:nvPr>
        </p:nvSpPr>
        <p:spPr/>
        <p:txBody>
          <a:bodyPr>
            <a:normAutofit/>
          </a:bodyPr>
          <a:lstStyle/>
          <a:p>
            <a:r>
              <a:rPr lang="en-US" sz="2800" dirty="0"/>
              <a:t>The attacks listed above are largely failures of authentication</a:t>
            </a:r>
          </a:p>
          <a:p>
            <a:r>
              <a:rPr lang="en-US" sz="2800" dirty="0"/>
              <a:t>Can be mitigated with</a:t>
            </a:r>
          </a:p>
          <a:p>
            <a:pPr lvl="1"/>
            <a:r>
              <a:rPr lang="en-US" sz="2400" dirty="0"/>
              <a:t>Shared secret</a:t>
            </a:r>
          </a:p>
          <a:p>
            <a:pPr lvl="1"/>
            <a:r>
              <a:rPr lang="en-US" sz="2400" dirty="0"/>
              <a:t>One-time password</a:t>
            </a:r>
          </a:p>
          <a:p>
            <a:pPr lvl="1"/>
            <a:r>
              <a:rPr lang="en-US" sz="2400" dirty="0"/>
              <a:t>Out-of-band communication</a:t>
            </a: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sp>
        <p:nvSpPr>
          <p:cNvPr id="2" name="Footer Placeholder 1"/>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964851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Fake Website</a:t>
            </a:r>
          </a:p>
        </p:txBody>
      </p:sp>
      <p:pic>
        <p:nvPicPr>
          <p:cNvPr id="5" name="Content Placeholder 4" descr="fig04-07.tif"/>
          <p:cNvPicPr>
            <a:picLocks noGrp="1" noChangeAspect="1"/>
          </p:cNvPicPr>
          <p:nvPr>
            <p:ph idx="1"/>
          </p:nvPr>
        </p:nvPicPr>
        <p:blipFill rotWithShape="1">
          <a:blip r:embed="rId3">
            <a:extLst>
              <a:ext uri="{28A0092B-C50C-407E-A947-70E740481C1C}">
                <a14:useLocalDpi xmlns:a14="http://schemas.microsoft.com/office/drawing/2010/main" val="0"/>
              </a:ext>
            </a:extLst>
          </a:blip>
          <a:srcRect t="181" b="1302"/>
          <a:stretch/>
        </p:blipFill>
        <p:spPr>
          <a:xfrm>
            <a:off x="1280246" y="1558153"/>
            <a:ext cx="6559236" cy="4811059"/>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63068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Fake Code</a:t>
            </a:r>
          </a:p>
        </p:txBody>
      </p:sp>
      <p:pic>
        <p:nvPicPr>
          <p:cNvPr id="5" name="Content Placeholder 4" descr="fig04-08.tif"/>
          <p:cNvPicPr>
            <a:picLocks noGrp="1" noChangeAspect="1"/>
          </p:cNvPicPr>
          <p:nvPr>
            <p:ph idx="1"/>
          </p:nvPr>
        </p:nvPicPr>
        <p:blipFill rotWithShape="1">
          <a:blip r:embed="rId3">
            <a:extLst>
              <a:ext uri="{28A0092B-C50C-407E-A947-70E740481C1C}">
                <a14:useLocalDpi xmlns:a14="http://schemas.microsoft.com/office/drawing/2010/main" val="0"/>
              </a:ext>
            </a:extLst>
          </a:blip>
          <a:srcRect t="-160" b="-2247"/>
          <a:stretch/>
        </p:blipFill>
        <p:spPr>
          <a:xfrm>
            <a:off x="1506498" y="1456844"/>
            <a:ext cx="6102405" cy="4937760"/>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13</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382067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Bug</a:t>
            </a:r>
          </a:p>
        </p:txBody>
      </p:sp>
      <p:pic>
        <p:nvPicPr>
          <p:cNvPr id="5" name="Content Placeholder 4" descr="fig04-12.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30" b="-669"/>
          <a:stretch/>
        </p:blipFill>
        <p:spPr>
          <a:xfrm>
            <a:off x="1905622" y="1601270"/>
            <a:ext cx="5329328" cy="4796628"/>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14</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332919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Clickjacking</a:t>
            </a:r>
            <a:endParaRPr lang="en-US" dirty="0"/>
          </a:p>
        </p:txBody>
      </p:sp>
      <p:pic>
        <p:nvPicPr>
          <p:cNvPr id="5" name="Content Placeholder 4" descr="fig04-13.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075" b="-8587"/>
          <a:stretch/>
        </p:blipFill>
        <p:spPr>
          <a:xfrm>
            <a:off x="1741469" y="1344703"/>
            <a:ext cx="5654408" cy="5335593"/>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15</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74608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Drive-By Download</a:t>
            </a:r>
          </a:p>
        </p:txBody>
      </p:sp>
      <p:sp>
        <p:nvSpPr>
          <p:cNvPr id="3" name="Content Placeholder 2"/>
          <p:cNvSpPr>
            <a:spLocks noGrp="1"/>
          </p:cNvSpPr>
          <p:nvPr>
            <p:ph idx="1"/>
          </p:nvPr>
        </p:nvSpPr>
        <p:spPr/>
        <p:txBody>
          <a:bodyPr/>
          <a:lstStyle/>
          <a:p>
            <a:r>
              <a:rPr lang="en-US" dirty="0"/>
              <a:t>Code is downloaded, installed, and executed on a computer without the user’s knowledge</a:t>
            </a:r>
          </a:p>
          <a:p>
            <a:r>
              <a:rPr lang="en-US" dirty="0"/>
              <a:t>May be the result of </a:t>
            </a:r>
            <a:r>
              <a:rPr lang="en-US" dirty="0" err="1"/>
              <a:t>clickjacking</a:t>
            </a:r>
            <a:r>
              <a:rPr lang="en-US" dirty="0"/>
              <a:t>, fake code, program download </a:t>
            </a:r>
            <a:r>
              <a:rPr lang="en-US" dirty="0" err="1"/>
              <a:t>subsitution</a:t>
            </a:r>
            <a:r>
              <a:rPr lang="en-US" dirty="0"/>
              <a:t>, etc.</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16</a:t>
            </a:fld>
            <a:endParaRPr lang="en-US">
              <a:latin typeface="Arial"/>
            </a:endParaRPr>
          </a:p>
        </p:txBody>
      </p:sp>
      <p:pic>
        <p:nvPicPr>
          <p:cNvPr id="5" name="Picture 4" descr="fig04-14.t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496" y="4189432"/>
            <a:ext cx="8507506" cy="1279033"/>
          </a:xfrm>
          <a:prstGeom prst="rect">
            <a:avLst/>
          </a:prstGeom>
        </p:spPr>
      </p:pic>
      <p:sp>
        <p:nvSpPr>
          <p:cNvPr id="6" name="Footer Placeholder 5"/>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01910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Scripting (XSS)</a:t>
            </a:r>
          </a:p>
        </p:txBody>
      </p:sp>
      <p:sp>
        <p:nvSpPr>
          <p:cNvPr id="3" name="Content Placeholder 2"/>
          <p:cNvSpPr>
            <a:spLocks noGrp="1"/>
          </p:cNvSpPr>
          <p:nvPr>
            <p:ph idx="1"/>
          </p:nvPr>
        </p:nvSpPr>
        <p:spPr/>
        <p:txBody>
          <a:bodyPr/>
          <a:lstStyle/>
          <a:p>
            <a:r>
              <a:rPr lang="en-US" dirty="0"/>
              <a:t>Tricking a client or server into executing scripted code by including the code in data inputs</a:t>
            </a:r>
          </a:p>
          <a:p>
            <a:r>
              <a:rPr lang="en-US" dirty="0"/>
              <a:t>Scripts and HTML tags are encoded as plaintext just like user inputs, so they can take over web pages similarly to the way buffer overflow attacks can take </a:t>
            </a:r>
            <a:r>
              <a:rPr lang="en-US"/>
              <a:t>over programs</a:t>
            </a:r>
            <a:endParaRPr lang="en-US" dirty="0"/>
          </a:p>
          <a:p>
            <a:endParaRPr lang="en-US" dirty="0"/>
          </a:p>
          <a:p>
            <a:endParaRPr lang="en-US" dirty="0"/>
          </a:p>
          <a:p>
            <a:pPr marL="0" indent="0">
              <a:buNone/>
            </a:pPr>
            <a:r>
              <a:rPr lang="en-US" dirty="0">
                <a:latin typeface="Courier New"/>
                <a:cs typeface="Courier New"/>
              </a:rPr>
              <a:t>Cool&lt;</a:t>
            </a:r>
            <a:r>
              <a:rPr lang="en-US" dirty="0" err="1">
                <a:latin typeface="Courier New"/>
                <a:cs typeface="Courier New"/>
              </a:rPr>
              <a:t>br</a:t>
            </a:r>
            <a:r>
              <a:rPr lang="en-US" dirty="0">
                <a:latin typeface="Courier New"/>
                <a:cs typeface="Courier New"/>
              </a:rPr>
              <a:t>&gt;story.&lt;</a:t>
            </a:r>
            <a:r>
              <a:rPr lang="en-US" dirty="0" err="1">
                <a:latin typeface="Courier New"/>
                <a:cs typeface="Courier New"/>
              </a:rPr>
              <a:t>br</a:t>
            </a:r>
            <a:r>
              <a:rPr lang="en-US" dirty="0">
                <a:latin typeface="Courier New"/>
                <a:cs typeface="Courier New"/>
              </a:rPr>
              <a:t>&gt;</a:t>
            </a:r>
            <a:r>
              <a:rPr lang="en-US" dirty="0" err="1">
                <a:latin typeface="Courier New"/>
                <a:cs typeface="Courier New"/>
              </a:rPr>
              <a:t>KCTVBigFan</a:t>
            </a:r>
            <a:r>
              <a:rPr lang="en-US" dirty="0">
                <a:latin typeface="Courier New"/>
                <a:cs typeface="Courier New"/>
              </a:rPr>
              <a:t>&lt;script </a:t>
            </a:r>
            <a:r>
              <a:rPr lang="en-US" dirty="0" err="1">
                <a:latin typeface="Courier New"/>
                <a:cs typeface="Courier New"/>
              </a:rPr>
              <a:t>src</a:t>
            </a:r>
            <a:r>
              <a:rPr lang="en-US" dirty="0">
                <a:latin typeface="Courier New"/>
                <a:cs typeface="Courier New"/>
              </a:rPr>
              <a:t>=http://</a:t>
            </a:r>
            <a:r>
              <a:rPr lang="en-US" dirty="0" err="1">
                <a:latin typeface="Courier New"/>
                <a:cs typeface="Courier New"/>
              </a:rPr>
              <a:t>badsite.com</a:t>
            </a:r>
            <a:r>
              <a:rPr lang="en-US" dirty="0">
                <a:latin typeface="Courier New"/>
                <a:cs typeface="Courier New"/>
              </a:rPr>
              <a:t>/</a:t>
            </a:r>
            <a:r>
              <a:rPr lang="en-US" dirty="0" err="1">
                <a:latin typeface="Courier New"/>
                <a:cs typeface="Courier New"/>
              </a:rPr>
              <a:t>xss.js</a:t>
            </a:r>
            <a:r>
              <a:rPr lang="en-US" dirty="0">
                <a:latin typeface="Courier New"/>
                <a:cs typeface="Courier New"/>
              </a:rPr>
              <a:t>&gt;&lt;/script&gt;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17</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272674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a:t>
            </a:r>
          </a:p>
        </p:txBody>
      </p:sp>
      <p:sp>
        <p:nvSpPr>
          <p:cNvPr id="3" name="Content Placeholder 2"/>
          <p:cNvSpPr>
            <a:spLocks noGrp="1"/>
          </p:cNvSpPr>
          <p:nvPr>
            <p:ph idx="1"/>
          </p:nvPr>
        </p:nvSpPr>
        <p:spPr>
          <a:xfrm>
            <a:off x="457200" y="1600200"/>
            <a:ext cx="8378456" cy="4876800"/>
          </a:xfrm>
        </p:spPr>
        <p:txBody>
          <a:bodyPr/>
          <a:lstStyle/>
          <a:p>
            <a:r>
              <a:rPr lang="en-US" dirty="0"/>
              <a:t>Injecting SQL code into an exchange between an application and its database server</a:t>
            </a:r>
          </a:p>
          <a:p>
            <a:r>
              <a:rPr lang="en-US" dirty="0"/>
              <a:t>Example:</a:t>
            </a:r>
          </a:p>
          <a:p>
            <a:pPr lvl="1"/>
            <a:r>
              <a:rPr lang="en-US" dirty="0"/>
              <a:t>Loading an SQL query into a variable, taking the value of </a:t>
            </a:r>
            <a:r>
              <a:rPr lang="en-US" dirty="0" err="1"/>
              <a:t>acctNum</a:t>
            </a:r>
            <a:r>
              <a:rPr lang="en-US" dirty="0"/>
              <a:t> from an arbitrary user input field:</a:t>
            </a:r>
          </a:p>
          <a:p>
            <a:pPr lvl="1"/>
            <a:r>
              <a:rPr lang="en-US" sz="1600" dirty="0">
                <a:latin typeface="Courier New"/>
                <a:cs typeface="Courier New"/>
              </a:rPr>
              <a:t>QUERY = "SELECT * FROM trans WHERE acct = '" + </a:t>
            </a:r>
            <a:r>
              <a:rPr lang="en-US" sz="1600" dirty="0" err="1">
                <a:latin typeface="Courier New"/>
                <a:cs typeface="Courier New"/>
              </a:rPr>
              <a:t>acctNum</a:t>
            </a:r>
            <a:r>
              <a:rPr lang="en-US" sz="1600" dirty="0">
                <a:latin typeface="Courier New"/>
                <a:cs typeface="Courier New"/>
              </a:rPr>
              <a:t> + " '; "</a:t>
            </a:r>
          </a:p>
          <a:p>
            <a:pPr lvl="1"/>
            <a:r>
              <a:rPr lang="en-US" dirty="0">
                <a:cs typeface="Courier New"/>
              </a:rPr>
              <a:t>The same query with malicious user input:</a:t>
            </a:r>
          </a:p>
          <a:p>
            <a:pPr lvl="1"/>
            <a:r>
              <a:rPr lang="en-US" sz="1600" dirty="0">
                <a:latin typeface="Courier New"/>
                <a:cs typeface="Courier New"/>
              </a:rPr>
              <a:t>QUERY = "SELECT * FROM trans WHERE acct = '2468' OR '1'='1'; "</a:t>
            </a:r>
          </a:p>
          <a:p>
            <a:pPr marL="0" indent="0">
              <a:buNone/>
            </a:pPr>
            <a:endParaRPr lang="en-US" dirty="0">
              <a:cs typeface="Courier New"/>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18</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79441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Dot-Dot-Slash</a:t>
            </a:r>
          </a:p>
        </p:txBody>
      </p:sp>
      <p:sp>
        <p:nvSpPr>
          <p:cNvPr id="3" name="Content Placeholder 2"/>
          <p:cNvSpPr>
            <a:spLocks noGrp="1"/>
          </p:cNvSpPr>
          <p:nvPr>
            <p:ph idx="1"/>
          </p:nvPr>
        </p:nvSpPr>
        <p:spPr/>
        <p:txBody>
          <a:bodyPr/>
          <a:lstStyle/>
          <a:p>
            <a:r>
              <a:rPr lang="en-US" dirty="0"/>
              <a:t>Also known as “directory traversal,” this is when attackers use the term “../” to access files that are on the target web server but not meant to be accessed from outside</a:t>
            </a:r>
          </a:p>
          <a:p>
            <a:r>
              <a:rPr lang="en-US" dirty="0"/>
              <a:t>Most commonly entered into the URL bar but may also be combined with other attacks, such as XSS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19</a:t>
            </a:fld>
            <a:endParaRPr lang="en-US">
              <a:latin typeface="Arial"/>
            </a:endParaRPr>
          </a:p>
        </p:txBody>
      </p:sp>
      <p:pic>
        <p:nvPicPr>
          <p:cNvPr id="5" name="Picture 4" descr="Screen Shot 2015-09-06 at 4.26.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36" y="4055278"/>
            <a:ext cx="8326718" cy="547351"/>
          </a:xfrm>
          <a:prstGeom prst="rect">
            <a:avLst/>
          </a:prstGeom>
        </p:spPr>
      </p:pic>
      <p:sp>
        <p:nvSpPr>
          <p:cNvPr id="6" name="Footer Placeholder 5"/>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020024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Objectives</a:t>
            </a:r>
          </a:p>
        </p:txBody>
      </p:sp>
      <p:sp>
        <p:nvSpPr>
          <p:cNvPr id="3" name="Content Placeholder 2"/>
          <p:cNvSpPr>
            <a:spLocks noGrp="1"/>
          </p:cNvSpPr>
          <p:nvPr>
            <p:ph idx="1"/>
          </p:nvPr>
        </p:nvSpPr>
        <p:spPr/>
        <p:txBody>
          <a:bodyPr>
            <a:normAutofit lnSpcReduction="10000"/>
          </a:bodyPr>
          <a:lstStyle/>
          <a:p>
            <a:r>
              <a:rPr lang="en-US" dirty="0"/>
              <a:t>Attacks against browsers</a:t>
            </a:r>
          </a:p>
          <a:p>
            <a:r>
              <a:rPr lang="en-US" dirty="0"/>
              <a:t>Fake and malicious websites</a:t>
            </a:r>
          </a:p>
          <a:p>
            <a:r>
              <a:rPr lang="en-US" dirty="0"/>
              <a:t>Attacks targeting sensitive data</a:t>
            </a:r>
          </a:p>
          <a:p>
            <a:r>
              <a:rPr lang="en-US" dirty="0"/>
              <a:t>Injection attacks</a:t>
            </a:r>
          </a:p>
          <a:p>
            <a:r>
              <a:rPr lang="en-US" dirty="0"/>
              <a:t>Spam</a:t>
            </a:r>
          </a:p>
          <a:p>
            <a:r>
              <a:rPr lang="en-US" dirty="0"/>
              <a:t>Phishing attacks</a:t>
            </a:r>
          </a:p>
          <a:p>
            <a:endParaRPr lang="en-US" dirty="0"/>
          </a:p>
          <a:p>
            <a:r>
              <a:rPr lang="en-US" dirty="0"/>
              <a:t>Study the contents of a good security plan</a:t>
            </a:r>
          </a:p>
          <a:p>
            <a:r>
              <a:rPr lang="en-US" dirty="0"/>
              <a:t>Learn to plan for business continuity and responding to incidents</a:t>
            </a:r>
          </a:p>
          <a:p>
            <a:r>
              <a:rPr lang="en-US" dirty="0"/>
              <a:t>Outline the steps and best practices of risk analysis</a:t>
            </a:r>
          </a:p>
          <a:p>
            <a:r>
              <a:rPr lang="en-US" dirty="0"/>
              <a:t>Learn to prepare for natural and human-caused disasters</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Tree>
    <p:extLst>
      <p:ext uri="{BB962C8B-B14F-4D97-AF65-F5344CB8AC3E}">
        <p14:creationId xmlns:p14="http://schemas.microsoft.com/office/powerpoint/2010/main" val="175997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Include (SSI)</a:t>
            </a:r>
          </a:p>
        </p:txBody>
      </p:sp>
      <p:sp>
        <p:nvSpPr>
          <p:cNvPr id="3" name="Content Placeholder 2"/>
          <p:cNvSpPr>
            <a:spLocks noGrp="1"/>
          </p:cNvSpPr>
          <p:nvPr>
            <p:ph idx="1"/>
          </p:nvPr>
        </p:nvSpPr>
        <p:spPr/>
        <p:txBody>
          <a:bodyPr/>
          <a:lstStyle/>
          <a:p>
            <a:r>
              <a:rPr lang="en-US" dirty="0"/>
              <a:t>SSI is an interpreted server-side scripting language that can be used for basic web server directives, such as including files and executing commands</a:t>
            </a:r>
          </a:p>
          <a:p>
            <a:r>
              <a:rPr lang="en-US" dirty="0"/>
              <a:t>As is the case with XSS, some websites are vulnerable to allowing users to execute SSI directives through text input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20</a:t>
            </a:fld>
            <a:endParaRPr lang="en-US">
              <a:latin typeface="Arial"/>
            </a:endParaRPr>
          </a:p>
        </p:txBody>
      </p:sp>
      <p:pic>
        <p:nvPicPr>
          <p:cNvPr id="5" name="Picture 4" descr="Screen Shot 2015-09-06 at 4.27.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677" y="4363568"/>
            <a:ext cx="4686300" cy="431800"/>
          </a:xfrm>
          <a:prstGeom prst="rect">
            <a:avLst/>
          </a:prstGeom>
        </p:spPr>
      </p:pic>
      <p:sp>
        <p:nvSpPr>
          <p:cNvPr id="6" name="Footer Placeholder 5"/>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7345977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Countermeasures to Injections</a:t>
            </a:r>
          </a:p>
        </p:txBody>
      </p:sp>
      <p:sp>
        <p:nvSpPr>
          <p:cNvPr id="3" name="Content Placeholder 2"/>
          <p:cNvSpPr>
            <a:spLocks noGrp="1"/>
          </p:cNvSpPr>
          <p:nvPr>
            <p:ph idx="1"/>
          </p:nvPr>
        </p:nvSpPr>
        <p:spPr/>
        <p:txBody>
          <a:bodyPr/>
          <a:lstStyle/>
          <a:p>
            <a:r>
              <a:rPr lang="en-US" dirty="0"/>
              <a:t>Filter and sanitize all user input</a:t>
            </a:r>
          </a:p>
          <a:p>
            <a:pPr lvl="1"/>
            <a:r>
              <a:rPr lang="en-US" dirty="0"/>
              <a:t>Need to account for every potentially valid encoding</a:t>
            </a:r>
          </a:p>
          <a:p>
            <a:r>
              <a:rPr lang="en-US" dirty="0"/>
              <a:t>Make no assumptions about the range of possible user inputs—trust nothing, check everything</a:t>
            </a:r>
          </a:p>
          <a:p>
            <a:r>
              <a:rPr lang="en-US" dirty="0"/>
              <a:t>Use access control mechanisms on backend servers, such as “stored procedures”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21</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882052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Spam</a:t>
            </a:r>
          </a:p>
        </p:txBody>
      </p:sp>
      <p:sp>
        <p:nvSpPr>
          <p:cNvPr id="3" name="Content Placeholder 2"/>
          <p:cNvSpPr>
            <a:spLocks noGrp="1"/>
          </p:cNvSpPr>
          <p:nvPr>
            <p:ph idx="1"/>
          </p:nvPr>
        </p:nvSpPr>
        <p:spPr/>
        <p:txBody>
          <a:bodyPr/>
          <a:lstStyle/>
          <a:p>
            <a:r>
              <a:rPr lang="en-US" dirty="0"/>
              <a:t>Experts estimate that 60% to 90% of all email is spam</a:t>
            </a:r>
          </a:p>
          <a:p>
            <a:r>
              <a:rPr lang="en-US" dirty="0"/>
              <a:t>Types of spam:</a:t>
            </a:r>
          </a:p>
          <a:p>
            <a:pPr lvl="1"/>
            <a:r>
              <a:rPr lang="en-US" dirty="0"/>
              <a:t>Advertising</a:t>
            </a:r>
          </a:p>
          <a:p>
            <a:pPr lvl="2"/>
            <a:r>
              <a:rPr lang="en-US" dirty="0"/>
              <a:t>Pharmaceuticals</a:t>
            </a:r>
          </a:p>
          <a:p>
            <a:pPr lvl="2"/>
            <a:r>
              <a:rPr lang="en-US" dirty="0"/>
              <a:t>Stocks</a:t>
            </a:r>
          </a:p>
          <a:p>
            <a:pPr lvl="1"/>
            <a:r>
              <a:rPr lang="en-US" dirty="0"/>
              <a:t>Malicious code</a:t>
            </a:r>
          </a:p>
          <a:p>
            <a:pPr lvl="1"/>
            <a:r>
              <a:rPr lang="en-US" dirty="0"/>
              <a:t>Links for malicious websites</a:t>
            </a:r>
          </a:p>
          <a:p>
            <a:r>
              <a:rPr lang="en-US" dirty="0"/>
              <a:t>Spam countermeasures</a:t>
            </a:r>
          </a:p>
          <a:p>
            <a:pPr lvl="1"/>
            <a:r>
              <a:rPr lang="en-US" dirty="0"/>
              <a:t>Laws against spam exist but are generally ineffective</a:t>
            </a:r>
          </a:p>
          <a:p>
            <a:pPr lvl="1"/>
            <a:r>
              <a:rPr lang="en-US" dirty="0"/>
              <a:t>Email filters have become very effective for most spam</a:t>
            </a:r>
          </a:p>
          <a:p>
            <a:pPr lvl="1"/>
            <a:r>
              <a:rPr lang="en-US" dirty="0"/>
              <a:t>Internet service providers use volume limitations to make spammers’ jobs more difficult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22</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95402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14" y="530493"/>
            <a:ext cx="8229600" cy="595311"/>
          </a:xfrm>
        </p:spPr>
        <p:txBody>
          <a:bodyPr>
            <a:normAutofit fontScale="90000"/>
          </a:bodyPr>
          <a:lstStyle/>
          <a:p>
            <a:r>
              <a:rPr lang="en-US" dirty="0"/>
              <a:t>Phishing</a:t>
            </a:r>
          </a:p>
        </p:txBody>
      </p:sp>
      <p:sp>
        <p:nvSpPr>
          <p:cNvPr id="3" name="Content Placeholder 2"/>
          <p:cNvSpPr>
            <a:spLocks noGrp="1"/>
          </p:cNvSpPr>
          <p:nvPr>
            <p:ph idx="1"/>
          </p:nvPr>
        </p:nvSpPr>
        <p:spPr>
          <a:xfrm>
            <a:off x="223024" y="1465243"/>
            <a:ext cx="8776009" cy="5240782"/>
          </a:xfrm>
        </p:spPr>
        <p:txBody>
          <a:bodyPr>
            <a:normAutofit fontScale="55000" lnSpcReduction="20000"/>
          </a:bodyPr>
          <a:lstStyle/>
          <a:p>
            <a:r>
              <a:rPr lang="en-US" sz="2900" b="1" dirty="0"/>
              <a:t>Phishing </a:t>
            </a:r>
            <a:r>
              <a:rPr lang="en-US" sz="2900" dirty="0"/>
              <a:t>– Cybercriminal attempts to steal personal and financial information or infect computers and other devices with malware and viruses</a:t>
            </a:r>
          </a:p>
          <a:p>
            <a:pPr lvl="1"/>
            <a:r>
              <a:rPr lang="en-US" sz="2900" dirty="0"/>
              <a:t>Designed to trick you into clicking a link or providing personal or financial information</a:t>
            </a:r>
          </a:p>
          <a:p>
            <a:pPr lvl="1"/>
            <a:r>
              <a:rPr lang="en-US" sz="2900" dirty="0"/>
              <a:t>Often in the form of emails and websites</a:t>
            </a:r>
          </a:p>
          <a:p>
            <a:pPr lvl="1"/>
            <a:r>
              <a:rPr lang="en-US" sz="2900" dirty="0"/>
              <a:t>May appear to come from legitimate companies, organizations or known individuals </a:t>
            </a:r>
          </a:p>
          <a:p>
            <a:pPr lvl="1"/>
            <a:r>
              <a:rPr lang="en-US" sz="2900" dirty="0"/>
              <a:t>Take advantage of natural disasters, epidemics, health scares, political elections or timely events</a:t>
            </a:r>
          </a:p>
          <a:p>
            <a:pPr marL="0" indent="0">
              <a:buNone/>
            </a:pPr>
            <a:endParaRPr lang="en-US" sz="2900" dirty="0"/>
          </a:p>
          <a:p>
            <a:pPr marL="0" indent="0">
              <a:buNone/>
            </a:pPr>
            <a:r>
              <a:rPr lang="en-US" sz="2900" dirty="0"/>
              <a:t>Different forms such as: </a:t>
            </a:r>
          </a:p>
          <a:p>
            <a:pPr marL="0" indent="0">
              <a:buNone/>
            </a:pPr>
            <a:endParaRPr lang="en-US" sz="2900" dirty="0"/>
          </a:p>
          <a:p>
            <a:pPr lvl="1"/>
            <a:r>
              <a:rPr lang="en-US" sz="2900" b="1" dirty="0"/>
              <a:t>Mass Phishing</a:t>
            </a:r>
            <a:r>
              <a:rPr lang="en-US" sz="2900" dirty="0"/>
              <a:t> – Mass, large-volume attack intended to reach as many people as possible</a:t>
            </a:r>
          </a:p>
          <a:p>
            <a:pPr lvl="1"/>
            <a:r>
              <a:rPr lang="en-US" sz="2900" b="1" dirty="0"/>
              <a:t>Whaling</a:t>
            </a:r>
            <a:r>
              <a:rPr lang="en-US" sz="2900" dirty="0"/>
              <a:t> – Type of spear phishing attack that targets “big fish,” including high-profile individuals or those with a great deal of authority or access</a:t>
            </a:r>
          </a:p>
          <a:p>
            <a:pPr lvl="1"/>
            <a:r>
              <a:rPr lang="en-US" sz="2900" b="1" dirty="0"/>
              <a:t>Clone Phishing</a:t>
            </a:r>
            <a:r>
              <a:rPr lang="en-US" sz="2900" dirty="0"/>
              <a:t> – Spoofed copy of a legitimate and previously delivered email, with original attachments or hyperlinks replaced with malicious versions, which is sent from a forged email address so it appears to come from the original sender or another legitimate source</a:t>
            </a:r>
          </a:p>
          <a:p>
            <a:pPr lvl="1"/>
            <a:r>
              <a:rPr lang="en-US" sz="2900" b="1" dirty="0"/>
              <a:t>Advance-Fee Scam:</a:t>
            </a:r>
            <a:r>
              <a:rPr lang="en-US" sz="2900" dirty="0"/>
              <a:t> Requests the target to send money or bank account information to the cybercriminal</a:t>
            </a:r>
          </a:p>
          <a:p>
            <a:pPr lvl="1"/>
            <a:r>
              <a:rPr lang="en-US" sz="2900" dirty="0"/>
              <a:t>And </a:t>
            </a:r>
            <a:r>
              <a:rPr lang="en-US" sz="2900" b="1" dirty="0"/>
              <a:t>Spear Phishing…..</a:t>
            </a:r>
          </a:p>
          <a:p>
            <a:pPr marL="0" indent="0">
              <a:buNone/>
            </a:pPr>
            <a:endParaRPr lang="en-US" dirty="0"/>
          </a:p>
        </p:txBody>
      </p:sp>
    </p:spTree>
    <p:extLst>
      <p:ext uri="{BB962C8B-B14F-4D97-AF65-F5344CB8AC3E}">
        <p14:creationId xmlns:p14="http://schemas.microsoft.com/office/powerpoint/2010/main" val="747901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13981" y="395823"/>
            <a:ext cx="8229600" cy="457199"/>
          </a:xfrm>
        </p:spPr>
        <p:txBody>
          <a:bodyPr>
            <a:normAutofit fontScale="90000"/>
          </a:bodyPr>
          <a:lstStyle/>
          <a:p>
            <a:r>
              <a:rPr lang="en-US" dirty="0"/>
              <a:t>Spear Phishing</a:t>
            </a:r>
          </a:p>
        </p:txBody>
      </p:sp>
      <p:sp>
        <p:nvSpPr>
          <p:cNvPr id="2" name="Content Placeholder 1"/>
          <p:cNvSpPr>
            <a:spLocks noGrp="1"/>
          </p:cNvSpPr>
          <p:nvPr>
            <p:ph idx="1"/>
          </p:nvPr>
        </p:nvSpPr>
        <p:spPr>
          <a:xfrm>
            <a:off x="234175" y="965296"/>
            <a:ext cx="8675649" cy="5810077"/>
          </a:xfrm>
        </p:spPr>
        <p:txBody>
          <a:bodyPr>
            <a:noAutofit/>
          </a:bodyPr>
          <a:lstStyle/>
          <a:p>
            <a:pPr>
              <a:spcBef>
                <a:spcPts val="200"/>
              </a:spcBef>
            </a:pPr>
            <a:r>
              <a:rPr lang="en-GB" sz="1400" dirty="0"/>
              <a:t>Spear phishing is on the rise because it works. Traditional security defences do not detect and stop it. </a:t>
            </a:r>
          </a:p>
          <a:p>
            <a:pPr>
              <a:spcBef>
                <a:spcPts val="200"/>
              </a:spcBef>
            </a:pPr>
            <a:endParaRPr lang="en-GB" sz="1000" dirty="0"/>
          </a:p>
          <a:p>
            <a:pPr>
              <a:spcBef>
                <a:spcPts val="200"/>
              </a:spcBef>
            </a:pPr>
            <a:r>
              <a:rPr lang="en-GB" sz="1400" dirty="0"/>
              <a:t>From a cyber criminal’s point of view, spear phishing is the perfect vehicle for a broad array of damaging exploits. </a:t>
            </a:r>
          </a:p>
          <a:p>
            <a:pPr>
              <a:spcBef>
                <a:spcPts val="200"/>
              </a:spcBef>
            </a:pPr>
            <a:endParaRPr lang="en-GB" sz="1000" dirty="0"/>
          </a:p>
          <a:p>
            <a:pPr>
              <a:spcBef>
                <a:spcPts val="200"/>
              </a:spcBef>
            </a:pPr>
            <a:r>
              <a:rPr lang="en-GB" sz="1400" dirty="0"/>
              <a:t>Threat actors are increasingly targeting executives and other high-level employees, tricking them into activating malware that gives criminals access into their companies’ environments. </a:t>
            </a:r>
          </a:p>
          <a:p>
            <a:pPr>
              <a:spcBef>
                <a:spcPts val="200"/>
              </a:spcBef>
            </a:pPr>
            <a:endParaRPr lang="en-GB" sz="1000" dirty="0"/>
          </a:p>
          <a:p>
            <a:pPr>
              <a:spcBef>
                <a:spcPts val="200"/>
              </a:spcBef>
            </a:pPr>
            <a:r>
              <a:rPr lang="en-GB" sz="1400" dirty="0"/>
              <a:t>This might be ransomware that encrypts company data, then extorts fees from the victim to remediate the situation. Targeted executives are usually key leaders with titles such as chief financial officer, head of finance, senior vice president and director. </a:t>
            </a:r>
          </a:p>
          <a:p>
            <a:pPr>
              <a:spcBef>
                <a:spcPts val="200"/>
              </a:spcBef>
            </a:pPr>
            <a:endParaRPr lang="en-GB" sz="1200" dirty="0"/>
          </a:p>
          <a:p>
            <a:pPr>
              <a:spcBef>
                <a:spcPts val="200"/>
              </a:spcBef>
            </a:pPr>
            <a:r>
              <a:rPr lang="en-GB" sz="1400" dirty="0"/>
              <a:t>Spear phishing emails tend to have enough detail to fool even experienced security professionals.</a:t>
            </a:r>
          </a:p>
          <a:p>
            <a:pPr>
              <a:spcBef>
                <a:spcPts val="200"/>
              </a:spcBef>
            </a:pPr>
            <a:endParaRPr lang="en-GB" sz="1200" dirty="0"/>
          </a:p>
          <a:p>
            <a:pPr>
              <a:spcBef>
                <a:spcPts val="200"/>
              </a:spcBef>
            </a:pPr>
            <a:r>
              <a:rPr lang="en-GB" sz="1400" dirty="0"/>
              <a:t>A phishing campaign may blanket an entire database of email addresses, but spear phishing targets specific individuals within specific organizations with a specific mission. </a:t>
            </a:r>
          </a:p>
          <a:p>
            <a:pPr>
              <a:spcBef>
                <a:spcPts val="200"/>
              </a:spcBef>
            </a:pPr>
            <a:endParaRPr lang="en-GB" sz="1200" dirty="0"/>
          </a:p>
          <a:p>
            <a:pPr>
              <a:spcBef>
                <a:spcPts val="200"/>
              </a:spcBef>
            </a:pPr>
            <a:r>
              <a:rPr lang="en-GB" sz="1400" dirty="0"/>
              <a:t>By mining social networks for personal information, an attacker can write emails that are extremely accurate and compelling. </a:t>
            </a:r>
          </a:p>
          <a:p>
            <a:pPr>
              <a:spcBef>
                <a:spcPts val="200"/>
              </a:spcBef>
            </a:pPr>
            <a:endParaRPr lang="en-GB" sz="1200" dirty="0"/>
          </a:p>
          <a:p>
            <a:pPr>
              <a:spcBef>
                <a:spcPts val="200"/>
              </a:spcBef>
            </a:pPr>
            <a:r>
              <a:rPr lang="en-GB" sz="1400" dirty="0"/>
              <a:t>Once the target clicks on a link or opens an attachment, the attacker establishes a foothold in the network, enabling them to complete their illicit mission. </a:t>
            </a:r>
          </a:p>
          <a:p>
            <a:pPr>
              <a:spcBef>
                <a:spcPts val="200"/>
              </a:spcBef>
            </a:pPr>
            <a:endParaRPr lang="en-GB" sz="1200" dirty="0"/>
          </a:p>
          <a:p>
            <a:pPr>
              <a:spcBef>
                <a:spcPts val="200"/>
              </a:spcBef>
            </a:pPr>
            <a:r>
              <a:rPr lang="en-GB" sz="1400" dirty="0"/>
              <a:t>84% of organizations said a spear-phishing attack successfully penetrated their organization in 2015</a:t>
            </a:r>
          </a:p>
        </p:txBody>
      </p:sp>
    </p:spTree>
    <p:extLst>
      <p:ext uri="{BB962C8B-B14F-4D97-AF65-F5344CB8AC3E}">
        <p14:creationId xmlns:p14="http://schemas.microsoft.com/office/powerpoint/2010/main" val="1940254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29" y="558523"/>
            <a:ext cx="8229600" cy="427889"/>
          </a:xfrm>
        </p:spPr>
        <p:txBody>
          <a:bodyPr>
            <a:normAutofit fontScale="90000"/>
          </a:bodyPr>
          <a:lstStyle/>
          <a:p>
            <a:r>
              <a:rPr lang="en-US" dirty="0"/>
              <a:t>Common Baiting Tactics</a:t>
            </a:r>
          </a:p>
        </p:txBody>
      </p:sp>
      <p:sp>
        <p:nvSpPr>
          <p:cNvPr id="4" name="Content Placeholder 3"/>
          <p:cNvSpPr>
            <a:spLocks noGrp="1"/>
          </p:cNvSpPr>
          <p:nvPr>
            <p:ph idx="1"/>
          </p:nvPr>
        </p:nvSpPr>
        <p:spPr>
          <a:xfrm>
            <a:off x="267629" y="1345625"/>
            <a:ext cx="8541834" cy="4525963"/>
          </a:xfrm>
        </p:spPr>
        <p:txBody>
          <a:bodyPr numCol="1">
            <a:normAutofit fontScale="62500" lnSpcReduction="20000"/>
          </a:bodyPr>
          <a:lstStyle/>
          <a:p>
            <a:r>
              <a:rPr lang="en-US" b="1" dirty="0"/>
              <a:t>Notification from a help desk or system administrator</a:t>
            </a:r>
            <a:r>
              <a:rPr lang="en-US" dirty="0"/>
              <a:t/>
            </a:r>
            <a:br>
              <a:rPr lang="en-US" dirty="0"/>
            </a:br>
            <a:r>
              <a:rPr lang="en-US" dirty="0"/>
              <a:t>Asks you to take action to resolve an issue with your account (e.g., email account has reached its storage limit), which often includes clicking on a link and providing requested information.</a:t>
            </a:r>
          </a:p>
          <a:p>
            <a:endParaRPr lang="en-US" b="1" dirty="0"/>
          </a:p>
          <a:p>
            <a:r>
              <a:rPr lang="en-US" b="1" dirty="0"/>
              <a:t>Advertisement for immediate weight loss, hair growth or fitness prowess</a:t>
            </a:r>
            <a:r>
              <a:rPr lang="en-US" dirty="0"/>
              <a:t/>
            </a:r>
            <a:br>
              <a:rPr lang="en-US" dirty="0"/>
            </a:br>
            <a:r>
              <a:rPr lang="en-US" dirty="0"/>
              <a:t>Serves as a ploy to get you to click on a link that will infect your computer or mobile device with malware or viruses.</a:t>
            </a:r>
          </a:p>
          <a:p>
            <a:endParaRPr lang="en-US" b="1" dirty="0"/>
          </a:p>
          <a:p>
            <a:r>
              <a:rPr lang="en-US" b="1" dirty="0"/>
              <a:t>Attachment labeled “invoice” or “shipping order” </a:t>
            </a:r>
            <a:br>
              <a:rPr lang="en-US" b="1" dirty="0"/>
            </a:br>
            <a:r>
              <a:rPr lang="en-US" dirty="0"/>
              <a:t>Contains malware that can infect your computer or mobile device if opened. May contain what is known as “</a:t>
            </a:r>
            <a:r>
              <a:rPr lang="en-US" dirty="0" err="1"/>
              <a:t>ransomware</a:t>
            </a:r>
            <a:r>
              <a:rPr lang="en-US" dirty="0"/>
              <a:t>,” a type of malware that will delete all files unless you pay a specified sum of money.</a:t>
            </a:r>
          </a:p>
          <a:p>
            <a:endParaRPr lang="en-US" b="1" dirty="0"/>
          </a:p>
          <a:p>
            <a:r>
              <a:rPr lang="en-US" b="1" dirty="0"/>
              <a:t>Notification from what appears to be a credit card company</a:t>
            </a:r>
            <a:r>
              <a:rPr lang="en-US" dirty="0"/>
              <a:t/>
            </a:r>
            <a:br>
              <a:rPr lang="en-US" dirty="0"/>
            </a:br>
            <a:r>
              <a:rPr lang="en-US" dirty="0"/>
              <a:t>Indicates someone has made an unauthorized transaction on your account. If you click the link to log in to verify the transaction, your username and password are collected by the scammer.</a:t>
            </a:r>
          </a:p>
          <a:p>
            <a:endParaRPr lang="en-US" b="1" dirty="0"/>
          </a:p>
          <a:p>
            <a:r>
              <a:rPr lang="en-US" b="1" dirty="0"/>
              <a:t>Fake account on a social media site</a:t>
            </a:r>
            <a:br>
              <a:rPr lang="en-US" b="1" dirty="0"/>
            </a:br>
            <a:r>
              <a:rPr lang="en-US" dirty="0"/>
              <a:t>Mimics a legitimate person, business or organization. May also appear in the form of an online game, quiz or survey designed to collect information from your account.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95810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Phishing Lure</a:t>
            </a:r>
          </a:p>
        </p:txBody>
      </p:sp>
      <p:sp>
        <p:nvSpPr>
          <p:cNvPr id="2" name="Content Placeholder 1"/>
          <p:cNvSpPr>
            <a:spLocks noGrp="1"/>
          </p:cNvSpPr>
          <p:nvPr>
            <p:ph idx="1"/>
          </p:nvPr>
        </p:nvSpPr>
        <p:spPr>
          <a:xfrm>
            <a:off x="365760" y="1600200"/>
            <a:ext cx="2964462" cy="4525963"/>
          </a:xfrm>
        </p:spPr>
        <p:txBody>
          <a:bodyPr>
            <a:noAutofit/>
          </a:bodyPr>
          <a:lstStyle/>
          <a:p>
            <a:r>
              <a:rPr lang="en-US" sz="2800" dirty="0"/>
              <a:t>Often makes it look like a problem with one of your accounts</a:t>
            </a:r>
          </a:p>
          <a:p>
            <a:pPr lvl="1"/>
            <a:r>
              <a:rPr lang="en-US" sz="2400" dirty="0"/>
              <a:t>Or they try to takes advantage of an ongoing humanitarian crisis</a:t>
            </a:r>
          </a:p>
        </p:txBody>
      </p:sp>
      <p:pic>
        <p:nvPicPr>
          <p:cNvPr id="5124" name="Picture 4" descr="Image result for phishing emails">
            <a:extLst>
              <a:ext uri="{FF2B5EF4-FFF2-40B4-BE49-F238E27FC236}">
                <a16:creationId xmlns:a16="http://schemas.microsoft.com/office/drawing/2014/main" id="{AEF1062D-C749-430F-AD5C-C7A1C69FB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021" y="1776589"/>
            <a:ext cx="5363281" cy="4349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1152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457200" y="274638"/>
            <a:ext cx="8229600" cy="1143000"/>
          </a:xfrm>
        </p:spPr>
        <p:txBody>
          <a:bodyPr/>
          <a:lstStyle/>
          <a:p>
            <a:r>
              <a:rPr lang="en-US" dirty="0"/>
              <a:t>Can you detect a phishing scam? </a:t>
            </a:r>
          </a:p>
        </p:txBody>
      </p:sp>
      <p:pic>
        <p:nvPicPr>
          <p:cNvPr id="1026" name="Picture 2" descr="Image result for phishing emails">
            <a:extLst>
              <a:ext uri="{FF2B5EF4-FFF2-40B4-BE49-F238E27FC236}">
                <a16:creationId xmlns:a16="http://schemas.microsoft.com/office/drawing/2014/main" id="{7827B0B0-FF09-4ECD-986F-68ECD83BF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34" y="1611217"/>
            <a:ext cx="4670515" cy="3072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phishing emails">
            <a:extLst>
              <a:ext uri="{FF2B5EF4-FFF2-40B4-BE49-F238E27FC236}">
                <a16:creationId xmlns:a16="http://schemas.microsoft.com/office/drawing/2014/main" id="{EF4B872E-9945-4AD0-B936-36DF3E64D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367" y="3260992"/>
            <a:ext cx="4537799" cy="3415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8786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76577" y="339956"/>
            <a:ext cx="8229600" cy="696206"/>
          </a:xfrm>
        </p:spPr>
        <p:txBody>
          <a:bodyPr>
            <a:normAutofit fontScale="90000"/>
          </a:bodyPr>
          <a:lstStyle/>
          <a:p>
            <a:r>
              <a:rPr lang="en-US" dirty="0"/>
              <a:t>Common phishing scam Subject Lines</a:t>
            </a:r>
          </a:p>
        </p:txBody>
      </p:sp>
      <p:sp>
        <p:nvSpPr>
          <p:cNvPr id="2" name="Rectangle 1">
            <a:extLst>
              <a:ext uri="{FF2B5EF4-FFF2-40B4-BE49-F238E27FC236}">
                <a16:creationId xmlns:a16="http://schemas.microsoft.com/office/drawing/2014/main" id="{CFC0A313-F424-4396-AEB0-DA408C1116EE}"/>
              </a:ext>
            </a:extLst>
          </p:cNvPr>
          <p:cNvSpPr/>
          <p:nvPr/>
        </p:nvSpPr>
        <p:spPr>
          <a:xfrm>
            <a:off x="276577" y="1175941"/>
            <a:ext cx="8528755" cy="5909310"/>
          </a:xfrm>
          <a:prstGeom prst="rect">
            <a:avLst/>
          </a:prstGeom>
        </p:spPr>
        <p:txBody>
          <a:bodyPr wrap="square">
            <a:spAutoFit/>
          </a:bodyPr>
          <a:lstStyle/>
          <a:p>
            <a:r>
              <a:rPr lang="en-GB" dirty="0">
                <a:solidFill>
                  <a:srgbClr val="000B3A"/>
                </a:solidFill>
                <a:latin typeface="Lato"/>
              </a:rPr>
              <a:t>Barracuda Networks researchers compiled a list of the top 12 most common subject lines used in phishing emails targeting businesses.</a:t>
            </a:r>
            <a:br>
              <a:rPr lang="en-GB" dirty="0">
                <a:solidFill>
                  <a:srgbClr val="000B3A"/>
                </a:solidFill>
                <a:latin typeface="Lato"/>
              </a:rPr>
            </a:br>
            <a:endParaRPr lang="en-GB" sz="900" dirty="0">
              <a:solidFill>
                <a:srgbClr val="000B3A"/>
              </a:solidFill>
              <a:latin typeface="Lato"/>
            </a:endParaRPr>
          </a:p>
          <a:p>
            <a:r>
              <a:rPr lang="en-GB" dirty="0">
                <a:solidFill>
                  <a:srgbClr val="000B3A"/>
                </a:solidFill>
                <a:latin typeface="Lato"/>
              </a:rPr>
              <a:t>Researchers analyzed over 360,000 phishing emails &amp; found the most common subject line used in attacks is simply ‘Request’ – accounting for over a third of all the phishing messages analyzed.</a:t>
            </a:r>
          </a:p>
          <a:p>
            <a:endParaRPr lang="en-GB" b="1" dirty="0">
              <a:solidFill>
                <a:srgbClr val="000B3A"/>
              </a:solidFill>
              <a:latin typeface="Lato"/>
            </a:endParaRPr>
          </a:p>
          <a:p>
            <a:r>
              <a:rPr lang="en-GB" b="1" dirty="0"/>
              <a:t>The report found the top 12 subject lines were as followed:</a:t>
            </a:r>
            <a:endParaRPr lang="en-GB" dirty="0"/>
          </a:p>
          <a:p>
            <a:pPr marL="342900" indent="-342900">
              <a:buFont typeface="+mj-lt"/>
              <a:buAutoNum type="arabicPeriod"/>
            </a:pPr>
            <a:r>
              <a:rPr lang="en-GB" dirty="0"/>
              <a:t>Request</a:t>
            </a:r>
          </a:p>
          <a:p>
            <a:pPr marL="342900" indent="-342900">
              <a:buFont typeface="+mj-lt"/>
              <a:buAutoNum type="arabicPeriod"/>
            </a:pPr>
            <a:r>
              <a:rPr lang="en-GB" dirty="0"/>
              <a:t>Follow up</a:t>
            </a:r>
          </a:p>
          <a:p>
            <a:pPr marL="342900" indent="-342900">
              <a:buFont typeface="+mj-lt"/>
              <a:buAutoNum type="arabicPeriod"/>
            </a:pPr>
            <a:r>
              <a:rPr lang="en-GB" dirty="0"/>
              <a:t>Urgent/Important</a:t>
            </a:r>
          </a:p>
          <a:p>
            <a:pPr marL="342900" indent="-342900">
              <a:buFont typeface="+mj-lt"/>
              <a:buAutoNum type="arabicPeriod"/>
            </a:pPr>
            <a:r>
              <a:rPr lang="en-GB" dirty="0"/>
              <a:t>Are you available?/Are you at your desk?</a:t>
            </a:r>
          </a:p>
          <a:p>
            <a:pPr marL="342900" indent="-342900">
              <a:buFont typeface="+mj-lt"/>
              <a:buAutoNum type="arabicPeriod"/>
            </a:pPr>
            <a:r>
              <a:rPr lang="en-GB" dirty="0"/>
              <a:t>Payment Status</a:t>
            </a:r>
          </a:p>
          <a:p>
            <a:pPr marL="342900" indent="-342900">
              <a:buFont typeface="+mj-lt"/>
              <a:buAutoNum type="arabicPeriod"/>
            </a:pPr>
            <a:r>
              <a:rPr lang="en-GB" dirty="0"/>
              <a:t>Hello</a:t>
            </a:r>
          </a:p>
          <a:p>
            <a:pPr marL="342900" indent="-342900">
              <a:buFont typeface="+mj-lt"/>
              <a:buAutoNum type="arabicPeriod"/>
            </a:pPr>
            <a:r>
              <a:rPr lang="en-GB" dirty="0"/>
              <a:t>Purchase</a:t>
            </a:r>
          </a:p>
          <a:p>
            <a:pPr marL="342900" indent="-342900">
              <a:buFont typeface="+mj-lt"/>
              <a:buAutoNum type="arabicPeriod"/>
            </a:pPr>
            <a:r>
              <a:rPr lang="en-GB" dirty="0"/>
              <a:t>Invoice Due</a:t>
            </a:r>
          </a:p>
          <a:p>
            <a:pPr marL="342900" indent="-342900">
              <a:buFont typeface="+mj-lt"/>
              <a:buAutoNum type="arabicPeriod"/>
            </a:pPr>
            <a:r>
              <a:rPr lang="en-GB" dirty="0"/>
              <a:t>Re:</a:t>
            </a:r>
          </a:p>
          <a:p>
            <a:pPr marL="342900" indent="-342900">
              <a:buFont typeface="+mj-lt"/>
              <a:buAutoNum type="arabicPeriod"/>
            </a:pPr>
            <a:r>
              <a:rPr lang="en-GB" dirty="0"/>
              <a:t>Direct Deposit</a:t>
            </a:r>
          </a:p>
          <a:p>
            <a:pPr marL="342900" indent="-342900">
              <a:buFont typeface="+mj-lt"/>
              <a:buAutoNum type="arabicPeriod"/>
            </a:pPr>
            <a:r>
              <a:rPr lang="en-GB" dirty="0"/>
              <a:t>Expenses</a:t>
            </a:r>
          </a:p>
          <a:p>
            <a:pPr marL="342900" indent="-342900">
              <a:buFont typeface="+mj-lt"/>
              <a:buAutoNum type="arabicPeriod"/>
            </a:pPr>
            <a:r>
              <a:rPr lang="en-GB" dirty="0"/>
              <a:t>Payroll</a:t>
            </a:r>
          </a:p>
          <a:p>
            <a:endParaRPr lang="en-GB" b="0" i="0" dirty="0">
              <a:solidFill>
                <a:srgbClr val="000B3A"/>
              </a:solidFill>
              <a:effectLst/>
              <a:latin typeface="Lato"/>
            </a:endParaRPr>
          </a:p>
        </p:txBody>
      </p:sp>
    </p:spTree>
    <p:extLst>
      <p:ext uri="{BB962C8B-B14F-4D97-AF65-F5344CB8AC3E}">
        <p14:creationId xmlns:p14="http://schemas.microsoft.com/office/powerpoint/2010/main" val="41001724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76577" y="440864"/>
            <a:ext cx="8229600" cy="696206"/>
          </a:xfrm>
        </p:spPr>
        <p:txBody>
          <a:bodyPr>
            <a:normAutofit fontScale="90000"/>
          </a:bodyPr>
          <a:lstStyle/>
          <a:p>
            <a:r>
              <a:rPr lang="en-US" dirty="0"/>
              <a:t>Spear Phishing Characteristics</a:t>
            </a:r>
          </a:p>
        </p:txBody>
      </p:sp>
      <p:sp>
        <p:nvSpPr>
          <p:cNvPr id="2" name="Rectangle 1">
            <a:extLst>
              <a:ext uri="{FF2B5EF4-FFF2-40B4-BE49-F238E27FC236}">
                <a16:creationId xmlns:a16="http://schemas.microsoft.com/office/drawing/2014/main" id="{CFC0A313-F424-4396-AEB0-DA408C1116EE}"/>
              </a:ext>
            </a:extLst>
          </p:cNvPr>
          <p:cNvSpPr/>
          <p:nvPr/>
        </p:nvSpPr>
        <p:spPr>
          <a:xfrm>
            <a:off x="276577" y="1440346"/>
            <a:ext cx="8528755" cy="4524315"/>
          </a:xfrm>
          <a:prstGeom prst="rect">
            <a:avLst/>
          </a:prstGeom>
        </p:spPr>
        <p:txBody>
          <a:bodyPr wrap="square">
            <a:spAutoFit/>
          </a:bodyPr>
          <a:lstStyle/>
          <a:p>
            <a:r>
              <a:rPr lang="en-GB" dirty="0"/>
              <a:t>A spear-phishing attack can display one or more of the following characteristics: </a:t>
            </a:r>
          </a:p>
          <a:p>
            <a:endParaRPr lang="en-GB" dirty="0"/>
          </a:p>
          <a:p>
            <a:r>
              <a:rPr lang="en-GB" dirty="0"/>
              <a:t>• Blended or multi-vector threat. Spear phishing uses a blend of email spoofing, dynamic URLs and drive-by downloads to bypass traditional </a:t>
            </a:r>
            <a:r>
              <a:rPr lang="en-GB" dirty="0" err="1"/>
              <a:t>defenses</a:t>
            </a:r>
            <a:r>
              <a:rPr lang="en-GB" dirty="0"/>
              <a:t>. </a:t>
            </a:r>
          </a:p>
          <a:p>
            <a:endParaRPr lang="en-GB" dirty="0"/>
          </a:p>
          <a:p>
            <a:r>
              <a:rPr lang="en-GB" dirty="0"/>
              <a:t>• Use of zero-day vulnerabilities. Advanced spear-phishing attacks leverage zero-day vulnerabilities in browsers, plug-ins and desktop applications to compromise systems. </a:t>
            </a:r>
          </a:p>
          <a:p>
            <a:endParaRPr lang="en-GB" dirty="0"/>
          </a:p>
          <a:p>
            <a:r>
              <a:rPr lang="en-GB" dirty="0"/>
              <a:t>• Multi-stage attack. The initial exploit of systems is the first stage of an APT attack that involves further stages of malware outbound communications, binary downloads and data exfiltration. </a:t>
            </a:r>
          </a:p>
          <a:p>
            <a:endParaRPr lang="en-GB" dirty="0"/>
          </a:p>
          <a:p>
            <a:r>
              <a:rPr lang="en-GB" dirty="0"/>
              <a:t>• Well-crafted email forgeries: </a:t>
            </a:r>
            <a:r>
              <a:rPr lang="en-GB" dirty="0" err="1"/>
              <a:t>Spearphishing</a:t>
            </a:r>
            <a:r>
              <a:rPr lang="en-GB" dirty="0"/>
              <a:t> email threats are usually targeted to individuals, so they don’t bear much resemblance to the high-volume, broadcast spam that floods the Internet. This means traditional reputation and spam filters routinely miss these messages, rendering traditional email protections ineffective. </a:t>
            </a:r>
            <a:endParaRPr lang="en-GB" b="0" i="0" dirty="0">
              <a:solidFill>
                <a:srgbClr val="000B3A"/>
              </a:solidFill>
              <a:effectLst/>
              <a:latin typeface="Lato"/>
            </a:endParaRPr>
          </a:p>
        </p:txBody>
      </p:sp>
    </p:spTree>
    <p:extLst>
      <p:ext uri="{BB962C8B-B14F-4D97-AF65-F5344CB8AC3E}">
        <p14:creationId xmlns:p14="http://schemas.microsoft.com/office/powerpoint/2010/main" val="3169962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Browser Vulnerabilities</a:t>
            </a:r>
          </a:p>
        </p:txBody>
      </p:sp>
      <p:pic>
        <p:nvPicPr>
          <p:cNvPr id="7" name="Picture 6" descr="A picture containing text, screenshot, font, design&#10;&#10;Description automatically generated">
            <a:extLst>
              <a:ext uri="{FF2B5EF4-FFF2-40B4-BE49-F238E27FC236}">
                <a16:creationId xmlns:a16="http://schemas.microsoft.com/office/drawing/2014/main" id="{F4AD9203-4C3E-392D-36E2-1BA8E6D1F278}"/>
              </a:ext>
            </a:extLst>
          </p:cNvPr>
          <p:cNvPicPr>
            <a:picLocks noChangeAspect="1"/>
          </p:cNvPicPr>
          <p:nvPr/>
        </p:nvPicPr>
        <p:blipFill>
          <a:blip r:embed="rId3"/>
          <a:stretch>
            <a:fillRect/>
          </a:stretch>
        </p:blipFill>
        <p:spPr>
          <a:xfrm>
            <a:off x="849251" y="1600200"/>
            <a:ext cx="7445497" cy="4876800"/>
          </a:xfrm>
          <a:prstGeom prst="rect">
            <a:avLst/>
          </a:prstGeom>
          <a:noFill/>
        </p:spPr>
      </p:pic>
      <p:sp>
        <p:nvSpPr>
          <p:cNvPr id="4" name="Slide Number Placeholder 3"/>
          <p:cNvSpPr>
            <a:spLocks noGrp="1"/>
          </p:cNvSpPr>
          <p:nvPr>
            <p:ph type="sldNum" sz="quarter" idx="12"/>
          </p:nvPr>
        </p:nvSpPr>
        <p:spPr>
          <a:xfrm>
            <a:off x="7620000" y="18288"/>
            <a:ext cx="1066800" cy="329184"/>
          </a:xfrm>
        </p:spPr>
        <p:txBody>
          <a:bodyPr anchor="ctr">
            <a:normAutofit/>
          </a:bodyPr>
          <a:lstStyle/>
          <a:p>
            <a:pPr>
              <a:spcAft>
                <a:spcPts val="600"/>
              </a:spcAft>
            </a:pPr>
            <a:fld id="{5BFA158B-7C94-F543-87DB-41F59EA4FAFA}" type="slidenum">
              <a:rPr lang="en-US" smtClean="0"/>
              <a:pPr>
                <a:spcAft>
                  <a:spcPts val="600"/>
                </a:spcAft>
              </a:pPr>
              <a:t>3</a:t>
            </a:fld>
            <a:endParaRPr lang="en-US"/>
          </a:p>
        </p:txBody>
      </p:sp>
      <p:sp>
        <p:nvSpPr>
          <p:cNvPr id="3" name="Footer Placeholder 2"/>
          <p:cNvSpPr>
            <a:spLocks noGrp="1"/>
          </p:cNvSpPr>
          <p:nvPr>
            <p:ph type="ftr" sz="quarter" idx="11"/>
          </p:nvPr>
        </p:nvSpPr>
        <p:spPr>
          <a:xfrm>
            <a:off x="0" y="6554317"/>
            <a:ext cx="9144000" cy="329184"/>
          </a:xfrm>
        </p:spPr>
        <p:txBody>
          <a:bodyPr anchor="ctr">
            <a:normAutofit/>
          </a:bodyPr>
          <a:lstStyle/>
          <a:p>
            <a:pPr>
              <a:spcAft>
                <a:spcPts val="600"/>
              </a:spcAft>
            </a:pPr>
            <a:endParaRPr lang="en-US" dirty="0"/>
          </a:p>
        </p:txBody>
      </p:sp>
    </p:spTree>
    <p:extLst>
      <p:ext uri="{BB962C8B-B14F-4D97-AF65-F5344CB8AC3E}">
        <p14:creationId xmlns:p14="http://schemas.microsoft.com/office/powerpoint/2010/main" val="28703032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03" y="404948"/>
            <a:ext cx="8229600" cy="528250"/>
          </a:xfrm>
        </p:spPr>
        <p:txBody>
          <a:bodyPr>
            <a:normAutofit fontScale="90000"/>
          </a:bodyPr>
          <a:lstStyle/>
          <a:p>
            <a:r>
              <a:rPr lang="en-US" dirty="0"/>
              <a:t>How to protect against phishing</a:t>
            </a:r>
          </a:p>
        </p:txBody>
      </p:sp>
      <p:sp>
        <p:nvSpPr>
          <p:cNvPr id="3" name="Content Placeholder 2"/>
          <p:cNvSpPr>
            <a:spLocks noGrp="1"/>
          </p:cNvSpPr>
          <p:nvPr>
            <p:ph idx="1"/>
          </p:nvPr>
        </p:nvSpPr>
        <p:spPr>
          <a:xfrm>
            <a:off x="117088" y="1179320"/>
            <a:ext cx="8909824" cy="5678680"/>
          </a:xfrm>
        </p:spPr>
        <p:txBody>
          <a:bodyPr>
            <a:normAutofit fontScale="92500" lnSpcReduction="10000"/>
          </a:bodyPr>
          <a:lstStyle/>
          <a:p>
            <a:r>
              <a:rPr lang="en-US" sz="1400" dirty="0"/>
              <a:t>STOP. THINK. CONNECT.</a:t>
            </a:r>
          </a:p>
          <a:p>
            <a:pPr lvl="1"/>
            <a:r>
              <a:rPr lang="en-US" sz="1200" dirty="0"/>
              <a:t>Before you click, look for common baiting tactics e.g. </a:t>
            </a:r>
            <a:r>
              <a:rPr lang="en-GB" sz="1200" dirty="0"/>
              <a:t>Requests for personal information, Announcement indicating you won a prize or lottery or Requests for donations</a:t>
            </a:r>
          </a:p>
          <a:p>
            <a:pPr lvl="1"/>
            <a:r>
              <a:rPr lang="en-GB" sz="1600" dirty="0"/>
              <a:t>Look for s</a:t>
            </a:r>
            <a:r>
              <a:rPr lang="en-US" sz="1600" dirty="0" err="1"/>
              <a:t>pelling</a:t>
            </a:r>
            <a:r>
              <a:rPr lang="en-US" sz="1600" dirty="0"/>
              <a:t> errors (e.g., “</a:t>
            </a:r>
            <a:r>
              <a:rPr lang="en-US" sz="1600" dirty="0" err="1"/>
              <a:t>pessward</a:t>
            </a:r>
            <a:r>
              <a:rPr lang="en-US" sz="1600" dirty="0"/>
              <a:t>”), lack of punctuation or poor grammar</a:t>
            </a:r>
          </a:p>
          <a:p>
            <a:pPr lvl="1"/>
            <a:r>
              <a:rPr lang="en-US" sz="1600" dirty="0"/>
              <a:t>Hyperlinked URL differs from the one displayed, or it is hidden</a:t>
            </a:r>
          </a:p>
          <a:p>
            <a:pPr lvl="1"/>
            <a:r>
              <a:rPr lang="en-US" sz="1600" dirty="0"/>
              <a:t>Threatening language that calls for immediate action</a:t>
            </a:r>
          </a:p>
          <a:p>
            <a:pPr marL="457200" lvl="1" indent="0">
              <a:buNone/>
            </a:pPr>
            <a:endParaRPr lang="en-US" sz="1200" dirty="0"/>
          </a:p>
          <a:p>
            <a:r>
              <a:rPr lang="en-US" sz="1400" dirty="0"/>
              <a:t>Install and maintain antivirus software on your electronic devices</a:t>
            </a:r>
          </a:p>
          <a:p>
            <a:endParaRPr lang="en-US" sz="1400" dirty="0"/>
          </a:p>
          <a:p>
            <a:r>
              <a:rPr lang="en-US" sz="1400" dirty="0"/>
              <a:t>Use email filters to reduce spam and malicious traffic</a:t>
            </a:r>
          </a:p>
          <a:p>
            <a:pPr marL="0" indent="0">
              <a:buNone/>
            </a:pPr>
            <a:endParaRPr lang="en-US" sz="1400" dirty="0"/>
          </a:p>
          <a:p>
            <a:r>
              <a:rPr lang="en-US" sz="1400" dirty="0"/>
              <a:t>Be wary of messages asking for passwords or other personal information</a:t>
            </a:r>
          </a:p>
          <a:p>
            <a:pPr lvl="1"/>
            <a:r>
              <a:rPr lang="en-US" sz="1200" dirty="0"/>
              <a:t>All reputable businesses and organizations will never ask for your password via email</a:t>
            </a:r>
          </a:p>
          <a:p>
            <a:pPr marL="457200" lvl="1" indent="0">
              <a:buNone/>
            </a:pPr>
            <a:endParaRPr lang="en-US" sz="1200" dirty="0"/>
          </a:p>
          <a:p>
            <a:r>
              <a:rPr lang="en-US" sz="1400" dirty="0"/>
              <a:t>Never send passwords, bank account numbers or other private information in an email</a:t>
            </a:r>
          </a:p>
          <a:p>
            <a:pPr lvl="1"/>
            <a:r>
              <a:rPr lang="en-US" sz="1200" dirty="0"/>
              <a:t>Do not reply to requests for this information</a:t>
            </a:r>
          </a:p>
          <a:p>
            <a:pPr lvl="1"/>
            <a:r>
              <a:rPr lang="en-US" sz="1200" dirty="0"/>
              <a:t>Verify by contacting the company or individual, but do not use the contact information included in the message</a:t>
            </a:r>
          </a:p>
          <a:p>
            <a:pPr marL="457200" lvl="1" indent="0">
              <a:buNone/>
            </a:pPr>
            <a:endParaRPr lang="en-US" sz="1200" dirty="0"/>
          </a:p>
          <a:p>
            <a:r>
              <a:rPr lang="en-US" sz="1400" dirty="0"/>
              <a:t>Do not click on any hyperlinks in the email</a:t>
            </a:r>
          </a:p>
          <a:p>
            <a:pPr lvl="1"/>
            <a:r>
              <a:rPr lang="en-US" sz="1200" dirty="0"/>
              <a:t>User your computer mouse to hover over each link to verify its actual destination, even if the message appears to be from a trusted source</a:t>
            </a:r>
          </a:p>
          <a:p>
            <a:pPr lvl="1"/>
            <a:r>
              <a:rPr lang="en-US" sz="1200" dirty="0"/>
              <a:t>Pay attention to the URL and look for a variation in spelling or different domain (e.g., ulster.ac vs. ulster.com)</a:t>
            </a:r>
          </a:p>
          <a:p>
            <a:pPr lvl="1"/>
            <a:r>
              <a:rPr lang="en-US" sz="1200" dirty="0"/>
              <a:t>Consider navigating to familiar sites on your own instead of using links within messages</a:t>
            </a:r>
          </a:p>
          <a:p>
            <a:pPr marL="457200" lvl="1" indent="0">
              <a:buNone/>
            </a:pPr>
            <a:endParaRPr lang="en-US" sz="1200" dirty="0"/>
          </a:p>
          <a:p>
            <a:r>
              <a:rPr lang="en-US" sz="1400" dirty="0"/>
              <a:t>Examine websites closely</a:t>
            </a:r>
          </a:p>
          <a:p>
            <a:pPr lvl="1"/>
            <a:r>
              <a:rPr lang="en-US" sz="1200" dirty="0"/>
              <a:t>Malicious websites may look identical to legitimate sites</a:t>
            </a:r>
          </a:p>
          <a:p>
            <a:pPr lvl="1"/>
            <a:r>
              <a:rPr lang="en-US" sz="1200" dirty="0"/>
              <a:t>Look for “https://” or a lock icon in the address bar before entering any sensitive information on a website</a:t>
            </a:r>
          </a:p>
          <a:p>
            <a:pPr marL="457200" lvl="1" indent="0">
              <a:buNone/>
            </a:pPr>
            <a:endParaRPr lang="en-US" sz="1200" dirty="0"/>
          </a:p>
        </p:txBody>
      </p:sp>
    </p:spTree>
    <p:extLst>
      <p:ext uri="{BB962C8B-B14F-4D97-AF65-F5344CB8AC3E}">
        <p14:creationId xmlns:p14="http://schemas.microsoft.com/office/powerpoint/2010/main" val="1083474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Browser Vulnerabilities</a:t>
            </a:r>
          </a:p>
        </p:txBody>
      </p:sp>
      <p:pic>
        <p:nvPicPr>
          <p:cNvPr id="6" name="Picture 5" descr="A picture containing text, screenshot, font, number&#10;&#10;Description automatically generated">
            <a:extLst>
              <a:ext uri="{FF2B5EF4-FFF2-40B4-BE49-F238E27FC236}">
                <a16:creationId xmlns:a16="http://schemas.microsoft.com/office/drawing/2014/main" id="{D930BAFC-F0EF-E366-D8B3-3A2C48EE3F26}"/>
              </a:ext>
            </a:extLst>
          </p:cNvPr>
          <p:cNvPicPr>
            <a:picLocks noChangeAspect="1"/>
          </p:cNvPicPr>
          <p:nvPr/>
        </p:nvPicPr>
        <p:blipFill>
          <a:blip r:embed="rId3"/>
          <a:stretch>
            <a:fillRect/>
          </a:stretch>
        </p:blipFill>
        <p:spPr>
          <a:xfrm>
            <a:off x="959555" y="1600200"/>
            <a:ext cx="7224890" cy="4876800"/>
          </a:xfrm>
          <a:prstGeom prst="rect">
            <a:avLst/>
          </a:prstGeom>
          <a:noFill/>
        </p:spPr>
      </p:pic>
      <p:sp>
        <p:nvSpPr>
          <p:cNvPr id="4" name="Slide Number Placeholder 3"/>
          <p:cNvSpPr>
            <a:spLocks noGrp="1"/>
          </p:cNvSpPr>
          <p:nvPr>
            <p:ph type="sldNum" sz="quarter" idx="12"/>
          </p:nvPr>
        </p:nvSpPr>
        <p:spPr>
          <a:xfrm>
            <a:off x="7620000" y="18288"/>
            <a:ext cx="1066800" cy="329184"/>
          </a:xfrm>
        </p:spPr>
        <p:txBody>
          <a:bodyPr anchor="ctr">
            <a:normAutofit/>
          </a:bodyPr>
          <a:lstStyle/>
          <a:p>
            <a:pPr>
              <a:spcAft>
                <a:spcPts val="600"/>
              </a:spcAft>
            </a:pPr>
            <a:fld id="{5BFA158B-7C94-F543-87DB-41F59EA4FAFA}" type="slidenum">
              <a:rPr lang="en-US" smtClean="0"/>
              <a:pPr>
                <a:spcAft>
                  <a:spcPts val="600"/>
                </a:spcAft>
              </a:pPr>
              <a:t>4</a:t>
            </a:fld>
            <a:endParaRPr lang="en-US"/>
          </a:p>
        </p:txBody>
      </p:sp>
      <p:sp>
        <p:nvSpPr>
          <p:cNvPr id="11" name="Footer Placeholder 4">
            <a:extLst>
              <a:ext uri="{FF2B5EF4-FFF2-40B4-BE49-F238E27FC236}">
                <a16:creationId xmlns:a16="http://schemas.microsoft.com/office/drawing/2014/main" id="{A5F5477C-F59A-ABDC-BDC8-0A75A7F2C8A6}"/>
              </a:ext>
            </a:extLst>
          </p:cNvPr>
          <p:cNvSpPr>
            <a:spLocks noGrp="1"/>
          </p:cNvSpPr>
          <p:nvPr>
            <p:ph type="ftr" sz="quarter" idx="11"/>
          </p:nvPr>
        </p:nvSpPr>
        <p:spPr>
          <a:xfrm>
            <a:off x="0" y="6554317"/>
            <a:ext cx="9144000" cy="329184"/>
          </a:xfrm>
        </p:spPr>
        <p:txBody>
          <a:bodyPr/>
          <a:lstStyle/>
          <a:p>
            <a:pPr>
              <a:spcAft>
                <a:spcPts val="600"/>
              </a:spcAft>
            </a:pPr>
            <a:r>
              <a:rPr lang="en-US"/>
              <a:t>From </a:t>
            </a:r>
            <a:r>
              <a:rPr lang="en-US" i="1"/>
              <a:t>Security in Computing, Fifth Edition</a:t>
            </a:r>
            <a:r>
              <a:rPr lang="en-US"/>
              <a:t>, by Charles P. </a:t>
            </a:r>
            <a:r>
              <a:rPr lang="en-US" err="1"/>
              <a:t>Pfleeger</a:t>
            </a:r>
            <a:r>
              <a:rPr lang="en-US"/>
              <a:t>, et al. (ISBN: 9780134085043). Copyright 2015 by Pearson Education, Inc. All rights reserved.</a:t>
            </a:r>
          </a:p>
        </p:txBody>
      </p:sp>
    </p:spTree>
    <p:extLst>
      <p:ext uri="{BB962C8B-B14F-4D97-AF65-F5344CB8AC3E}">
        <p14:creationId xmlns:p14="http://schemas.microsoft.com/office/powerpoint/2010/main" val="4096455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Attack Types</a:t>
            </a:r>
          </a:p>
        </p:txBody>
      </p:sp>
      <p:sp>
        <p:nvSpPr>
          <p:cNvPr id="3" name="Content Placeholder 2"/>
          <p:cNvSpPr>
            <a:spLocks noGrp="1"/>
          </p:cNvSpPr>
          <p:nvPr>
            <p:ph idx="1"/>
          </p:nvPr>
        </p:nvSpPr>
        <p:spPr/>
        <p:txBody>
          <a:bodyPr>
            <a:normAutofit/>
          </a:bodyPr>
          <a:lstStyle/>
          <a:p>
            <a:r>
              <a:rPr lang="en-US" sz="3600" dirty="0"/>
              <a:t>Man-in-the-browser</a:t>
            </a:r>
          </a:p>
          <a:p>
            <a:r>
              <a:rPr lang="en-US" sz="3600" dirty="0"/>
              <a:t>Keystroke logger</a:t>
            </a:r>
          </a:p>
          <a:p>
            <a:r>
              <a:rPr lang="en-US" sz="3600" dirty="0"/>
              <a:t>Page-in-the-middle</a:t>
            </a:r>
          </a:p>
          <a:p>
            <a:r>
              <a:rPr lang="en-US" sz="3600" dirty="0"/>
              <a:t>Program download substitution</a:t>
            </a:r>
          </a:p>
          <a:p>
            <a:r>
              <a:rPr lang="en-US" sz="3600" dirty="0"/>
              <a:t>User-in-the-middle</a:t>
            </a:r>
          </a:p>
          <a:p>
            <a:endParaRPr lang="en-US" sz="36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221391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Man-in-the-Browser</a:t>
            </a:r>
          </a:p>
        </p:txBody>
      </p:sp>
      <p:pic>
        <p:nvPicPr>
          <p:cNvPr id="5" name="Content Placeholder 4" descr="fig04-02.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42" b="-4361"/>
          <a:stretch/>
        </p:blipFill>
        <p:spPr>
          <a:xfrm>
            <a:off x="988806" y="1563624"/>
            <a:ext cx="7162800" cy="4987746"/>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Tree>
    <p:extLst>
      <p:ext uri="{BB962C8B-B14F-4D97-AF65-F5344CB8AC3E}">
        <p14:creationId xmlns:p14="http://schemas.microsoft.com/office/powerpoint/2010/main" val="3926613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Keystroke Logger</a:t>
            </a:r>
          </a:p>
        </p:txBody>
      </p:sp>
      <p:sp>
        <p:nvSpPr>
          <p:cNvPr id="3" name="Content Placeholder 2"/>
          <p:cNvSpPr>
            <a:spLocks noGrp="1"/>
          </p:cNvSpPr>
          <p:nvPr>
            <p:ph idx="1"/>
          </p:nvPr>
        </p:nvSpPr>
        <p:spPr/>
        <p:txBody>
          <a:bodyPr>
            <a:normAutofit/>
          </a:bodyPr>
          <a:lstStyle/>
          <a:p>
            <a:r>
              <a:rPr lang="en-US" sz="3200" dirty="0"/>
              <a:t>Hardware or software that records all keystrokes</a:t>
            </a:r>
          </a:p>
          <a:p>
            <a:r>
              <a:rPr lang="en-US" sz="3200" dirty="0"/>
              <a:t>May be a small dongle plugged into a USB port or can masquerade as a keyboard</a:t>
            </a:r>
          </a:p>
          <a:p>
            <a:r>
              <a:rPr lang="en-US" sz="3200" dirty="0"/>
              <a:t>May also be installed as malware</a:t>
            </a:r>
          </a:p>
          <a:p>
            <a:r>
              <a:rPr lang="en-US" sz="3200" dirty="0"/>
              <a:t>Not limited to browsers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909724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Page-in-the-Middle</a:t>
            </a:r>
          </a:p>
        </p:txBody>
      </p:sp>
      <p:sp>
        <p:nvSpPr>
          <p:cNvPr id="3" name="Content Placeholder 2"/>
          <p:cNvSpPr>
            <a:spLocks noGrp="1"/>
          </p:cNvSpPr>
          <p:nvPr>
            <p:ph idx="1"/>
          </p:nvPr>
        </p:nvSpPr>
        <p:spPr/>
        <p:txBody>
          <a:bodyPr>
            <a:normAutofit/>
          </a:bodyPr>
          <a:lstStyle/>
          <a:p>
            <a:r>
              <a:rPr lang="en-US" sz="3200" dirty="0"/>
              <a:t>User is directed to a different page than believed or intended</a:t>
            </a:r>
          </a:p>
          <a:p>
            <a:r>
              <a:rPr lang="en-US" sz="3200" dirty="0"/>
              <a:t>Similar effect to a man-in-the-browser, where attacker can intercept and modify user input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18526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Download Substitution</a:t>
            </a:r>
          </a:p>
        </p:txBody>
      </p:sp>
      <p:sp>
        <p:nvSpPr>
          <p:cNvPr id="3" name="Content Placeholder 2"/>
          <p:cNvSpPr>
            <a:spLocks noGrp="1"/>
          </p:cNvSpPr>
          <p:nvPr>
            <p:ph idx="1"/>
          </p:nvPr>
        </p:nvSpPr>
        <p:spPr/>
        <p:txBody>
          <a:bodyPr>
            <a:normAutofit/>
          </a:bodyPr>
          <a:lstStyle/>
          <a:p>
            <a:r>
              <a:rPr lang="en-US" sz="2800" dirty="0"/>
              <a:t>Attacker creates a page with seemingly innocuous and desirable programs for download</a:t>
            </a:r>
          </a:p>
          <a:p>
            <a:r>
              <a:rPr lang="en-US" sz="2800" dirty="0"/>
              <a:t>Instead of, or in addition to, the intended functionality, the user installs malware</a:t>
            </a:r>
          </a:p>
          <a:p>
            <a:r>
              <a:rPr lang="en-US" sz="2800" dirty="0"/>
              <a:t>This is a very common technique for spyware</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59452381"/>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6667</TotalTime>
  <Words>2434</Words>
  <Application>Microsoft Office PowerPoint</Application>
  <PresentationFormat>عرض على الشاشة (4:3)</PresentationFormat>
  <Paragraphs>253</Paragraphs>
  <Slides>30</Slides>
  <Notes>13</Notes>
  <HiddenSlides>0</HiddenSlides>
  <MMClips>0</MMClips>
  <ScaleCrop>false</ScaleCrop>
  <HeadingPairs>
    <vt:vector size="6" baseType="variant">
      <vt:variant>
        <vt:lpstr>الخطوط المستخدمة</vt:lpstr>
      </vt:variant>
      <vt:variant>
        <vt:i4>4</vt:i4>
      </vt:variant>
      <vt:variant>
        <vt:lpstr>نسق</vt:lpstr>
      </vt:variant>
      <vt:variant>
        <vt:i4>2</vt:i4>
      </vt:variant>
      <vt:variant>
        <vt:lpstr>عناوين الشرائح</vt:lpstr>
      </vt:variant>
      <vt:variant>
        <vt:i4>30</vt:i4>
      </vt:variant>
    </vt:vector>
  </HeadingPairs>
  <TitlesOfParts>
    <vt:vector size="36" baseType="lpstr">
      <vt:lpstr>Arial</vt:lpstr>
      <vt:lpstr>Calibri</vt:lpstr>
      <vt:lpstr>Courier New</vt:lpstr>
      <vt:lpstr>Lato</vt:lpstr>
      <vt:lpstr>Office Theme</vt:lpstr>
      <vt:lpstr>Clarity</vt:lpstr>
      <vt:lpstr>Security in Computing, Fifth Edition</vt:lpstr>
      <vt:lpstr>Chapter 4 Objectives</vt:lpstr>
      <vt:lpstr>Browser Vulnerabilities</vt:lpstr>
      <vt:lpstr>Browser Vulnerabilities</vt:lpstr>
      <vt:lpstr>Browser Attack Types</vt:lpstr>
      <vt:lpstr>Man-in-the-Browser</vt:lpstr>
      <vt:lpstr>Keystroke Logger</vt:lpstr>
      <vt:lpstr>Page-in-the-Middle</vt:lpstr>
      <vt:lpstr>Program Download Substitution</vt:lpstr>
      <vt:lpstr>User-in-the-Middle</vt:lpstr>
      <vt:lpstr>Successful Authentication</vt:lpstr>
      <vt:lpstr>Fake Website</vt:lpstr>
      <vt:lpstr>Fake Code</vt:lpstr>
      <vt:lpstr>Tracking Bug</vt:lpstr>
      <vt:lpstr>Clickjacking</vt:lpstr>
      <vt:lpstr>Drive-By Download</vt:lpstr>
      <vt:lpstr>Cross-Site Scripting (XSS)</vt:lpstr>
      <vt:lpstr>SQL Injection</vt:lpstr>
      <vt:lpstr>Dot-Dot-Slash</vt:lpstr>
      <vt:lpstr>Server-Side Include (SSI)</vt:lpstr>
      <vt:lpstr>Countermeasures to Injections</vt:lpstr>
      <vt:lpstr>Email Spam</vt:lpstr>
      <vt:lpstr>Phishing</vt:lpstr>
      <vt:lpstr>Spear Phishing</vt:lpstr>
      <vt:lpstr>Common Baiting Tactics</vt:lpstr>
      <vt:lpstr>Phishing Lure</vt:lpstr>
      <vt:lpstr>Can you detect a phishing scam? </vt:lpstr>
      <vt:lpstr>Common phishing scam Subject Lines</vt:lpstr>
      <vt:lpstr>Spear Phishing Characteristics</vt:lpstr>
      <vt:lpstr>How to protect against phishing</vt:lpstr>
    </vt:vector>
  </TitlesOfParts>
  <Company>Qmulos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st a.</cp:lastModifiedBy>
  <cp:revision>17</cp:revision>
  <dcterms:created xsi:type="dcterms:W3CDTF">2015-10-12T23:39:25Z</dcterms:created>
  <dcterms:modified xsi:type="dcterms:W3CDTF">2023-10-08T06:42:06Z</dcterms:modified>
</cp:coreProperties>
</file>