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handoutMasterIdLst>
    <p:handoutMasterId r:id="rId7"/>
  </p:handoutMasterIdLst>
  <p:sldIdLst>
    <p:sldId id="256" r:id="rId2"/>
    <p:sldId id="271" r:id="rId3"/>
    <p:sldId id="279" r:id="rId4"/>
    <p:sldId id="28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1" autoAdjust="0"/>
  </p:normalViewPr>
  <p:slideViewPr>
    <p:cSldViewPr snapToGrid="0">
      <p:cViewPr varScale="1">
        <p:scale>
          <a:sx n="72" d="100"/>
          <a:sy n="72" d="100"/>
        </p:scale>
        <p:origin x="66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3/25/2022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3/25/2022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3/25/2022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E-government#cite_note-149" TargetMode="External"/><Relationship Id="rId13" Type="http://schemas.openxmlformats.org/officeDocument/2006/relationships/hyperlink" Target="https://en.wikipedia.org/wiki/Data.gov" TargetMode="External"/><Relationship Id="rId3" Type="http://schemas.openxmlformats.org/officeDocument/2006/relationships/image" Target="../media/image3.png"/><Relationship Id="rId7" Type="http://schemas.openxmlformats.org/officeDocument/2006/relationships/hyperlink" Target="https://en.wikipedia.org/wiki/E-government#cite_note-148" TargetMode="External"/><Relationship Id="rId12" Type="http://schemas.openxmlformats.org/officeDocument/2006/relationships/hyperlink" Target="https://en.wikipedia.org/wiki/E-government#cite_note-151" TargetMode="External"/><Relationship Id="rId2" Type="http://schemas.openxmlformats.org/officeDocument/2006/relationships/image" Target="../media/image2.png"/><Relationship Id="rId16" Type="http://schemas.openxmlformats.org/officeDocument/2006/relationships/hyperlink" Target="https://en.wikipedia.org/wiki/Viral_phenomenon" TargetMode="External"/><Relationship Id="rId1" Type="http://schemas.openxmlformats.org/officeDocument/2006/relationships/slideLayout" Target="../slideLayouts/slideLayout2.xml"/><Relationship Id="rId6" Type="http://schemas.openxmlformats.org/officeDocument/2006/relationships/hyperlink" Target="https://en.wikipedia.org/wiki/E-government#cite_note-147" TargetMode="External"/><Relationship Id="rId11" Type="http://schemas.openxmlformats.org/officeDocument/2006/relationships/hyperlink" Target="https://en.wikipedia.org/wiki/Transparency_(behavior)" TargetMode="External"/><Relationship Id="rId5" Type="http://schemas.openxmlformats.org/officeDocument/2006/relationships/hyperlink" Target="https://en.wikipedia.org/wiki/President_of_the_United_States" TargetMode="External"/><Relationship Id="rId15" Type="http://schemas.openxmlformats.org/officeDocument/2006/relationships/hyperlink" Target="https://en.wikipedia.org/wiki/Mashup_(web_application_hybrid)" TargetMode="External"/><Relationship Id="rId10" Type="http://schemas.openxmlformats.org/officeDocument/2006/relationships/hyperlink" Target="https://en.wikipedia.org/wiki/Chief_Technology_Officer" TargetMode="External"/><Relationship Id="rId4" Type="http://schemas.openxmlformats.org/officeDocument/2006/relationships/hyperlink" Target="https://en.wikipedia.org/wiki/Barack_Obama" TargetMode="External"/><Relationship Id="rId9" Type="http://schemas.openxmlformats.org/officeDocument/2006/relationships/hyperlink" Target="https://en.wikipedia.org/wiki/E-government#cite_note-Transparency_and_Open_Government-150" TargetMode="External"/><Relationship Id="rId14" Type="http://schemas.openxmlformats.org/officeDocument/2006/relationships/hyperlink" Target="https://en.wikipedia.org/wiki/Applications_softwar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0147" y="490329"/>
            <a:ext cx="10515600" cy="2332725"/>
          </a:xfrm>
        </p:spPr>
        <p:txBody>
          <a:bodyPr anchor="ctr" anchorCtr="0">
            <a:normAutofit/>
          </a:bodyPr>
          <a:lstStyle/>
          <a:p>
            <a:r>
              <a:rPr lang="en-US" sz="4800" dirty="0">
                <a:solidFill>
                  <a:schemeClr val="bg1"/>
                </a:solidFill>
              </a:rPr>
              <a:t>E-Governance Of USA</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By:-</a:t>
            </a:r>
            <a:r>
              <a:rPr lang="en-US" sz="2400" dirty="0" err="1">
                <a:solidFill>
                  <a:schemeClr val="bg1"/>
                </a:solidFill>
                <a:latin typeface="+mj-lt"/>
              </a:rPr>
              <a:t>Samip</a:t>
            </a:r>
            <a:r>
              <a:rPr lang="en-US" sz="2400" dirty="0">
                <a:solidFill>
                  <a:schemeClr val="bg1"/>
                </a:solidFill>
                <a:latin typeface="+mj-lt"/>
              </a:rPr>
              <a:t> </a:t>
            </a:r>
            <a:r>
              <a:rPr lang="en-US" sz="2400" dirty="0" err="1">
                <a:solidFill>
                  <a:schemeClr val="bg1"/>
                </a:solidFill>
                <a:latin typeface="+mj-lt"/>
              </a:rPr>
              <a:t>Gnyawali</a:t>
            </a:r>
            <a:endParaRPr lang="en-US" sz="2400" dirty="0">
              <a:solidFill>
                <a:schemeClr val="bg1"/>
              </a:solidFill>
              <a:latin typeface="+mj-lt"/>
            </a:endParaRPr>
          </a:p>
        </p:txBody>
      </p:sp>
      <p:pic>
        <p:nvPicPr>
          <p:cNvPr id="4" name="Picture 3" descr="PowerPoint program icon"/>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General Overview</a:t>
            </a:r>
          </a:p>
        </p:txBody>
      </p:sp>
      <p:sp>
        <p:nvSpPr>
          <p:cNvPr id="38" name="Content Placeholder 17"/>
          <p:cNvSpPr txBox="1">
            <a:spLocks/>
          </p:cNvSpPr>
          <p:nvPr/>
        </p:nvSpPr>
        <p:spPr>
          <a:xfrm>
            <a:off x="410816" y="1219199"/>
            <a:ext cx="11781183" cy="666584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2800" dirty="0">
              <a:solidFill>
                <a:srgbClr val="42403C"/>
              </a:solidFill>
              <a:latin typeface="Mercury Text G1 A"/>
              <a:cs typeface="Segoe UI" panose="020B0502040204020203" pitchFamily="34" charset="0"/>
            </a:endParaRPr>
          </a:p>
          <a:p>
            <a:pPr marL="0" lvl="0" indent="0">
              <a:spcAft>
                <a:spcPts val="600"/>
              </a:spcAft>
              <a:buNone/>
              <a:defRPr/>
            </a:pPr>
            <a:r>
              <a:rPr lang="en-US" sz="2800" dirty="0"/>
              <a:t>The United States was one of the first countries in the world that in fact initiated and implemented the concept of e-government by making the first tentative </a:t>
            </a:r>
          </a:p>
          <a:p>
            <a:pPr marL="0" lvl="0" indent="0">
              <a:spcAft>
                <a:spcPts val="600"/>
              </a:spcAft>
              <a:buNone/>
              <a:defRPr/>
            </a:pPr>
            <a:r>
              <a:rPr lang="en-US" sz="2800" dirty="0"/>
              <a:t>steps in the early 1990s to reform the entire system of public administration through the use of new technologies. </a:t>
            </a:r>
          </a:p>
          <a:p>
            <a:pPr marL="0" lvl="0" indent="0">
              <a:spcAft>
                <a:spcPts val="600"/>
              </a:spcAft>
              <a:buNone/>
              <a:defRPr/>
            </a:pPr>
            <a:r>
              <a:rPr lang="en-US" sz="2800" dirty="0"/>
              <a:t>Today this nation is a globally recognized leader in this sphere. </a:t>
            </a:r>
          </a:p>
          <a:p>
            <a:pPr marL="0" lvl="0" indent="0">
              <a:spcAft>
                <a:spcPts val="600"/>
              </a:spcAft>
              <a:buNone/>
              <a:defRPr/>
            </a:pPr>
            <a:r>
              <a:rPr lang="en-US" sz="2800" dirty="0"/>
              <a:t>It should be noted that the first initiatives to develop the national strategy in applying information technologies in public administration began to be discussed in the United States back in the early 1970s both in academia and public agencies at various levels. However, the discussions were theoretical in nature, and the ambitious ideas were rarely implemented in conditions of traditional, and somewhat bureaucratic public administration structures.</a:t>
            </a:r>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atin typeface="Segoe UI Light" panose="020B0502040204020203" pitchFamily="34" charset="0"/>
                <a:cs typeface="Segoe UI Light" panose="020B0502040204020203" pitchFamily="34" charset="0"/>
              </a:rPr>
              <a:t> </a:t>
            </a:r>
            <a:r>
              <a:rPr lang="en-US" dirty="0">
                <a:latin typeface="Segoe UI Light" panose="020B0502040204020203" pitchFamily="34" charset="0"/>
                <a:cs typeface="Segoe UI Light" panose="020B0502040204020203" pitchFamily="34" charset="0"/>
              </a:rPr>
              <a:t>E-governance Status Of USA Till 2009 </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solidFill>
                <a:prstClr val="black">
                  <a:lumMod val="75000"/>
                  <a:lumOff val="25000"/>
                </a:prstClr>
              </a:solidFill>
              <a:cs typeface="Segoe UI"/>
            </a:endParaRPr>
          </a:p>
        </p:txBody>
      </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solidFill>
                <a:prstClr val="black">
                  <a:lumMod val="75000"/>
                  <a:lumOff val="25000"/>
                </a:prstClr>
              </a:solidFill>
              <a:cs typeface="Segoe UI"/>
            </a:endParaRPr>
          </a:p>
        </p:txBody>
      </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sp>
        <p:nvSpPr>
          <p:cNvPr id="26" name="TextBox 25">
            <a:extLst>
              <a:ext uri="{FF2B5EF4-FFF2-40B4-BE49-F238E27FC236}">
                <a16:creationId xmlns:a16="http://schemas.microsoft.com/office/drawing/2014/main" id="{96E38A99-4CD7-4893-99C8-92E7DBC795A6}"/>
              </a:ext>
            </a:extLst>
          </p:cNvPr>
          <p:cNvSpPr txBox="1"/>
          <p:nvPr/>
        </p:nvSpPr>
        <p:spPr>
          <a:xfrm>
            <a:off x="521207" y="1219201"/>
            <a:ext cx="11432254" cy="4801314"/>
          </a:xfrm>
          <a:prstGeom prst="rect">
            <a:avLst/>
          </a:prstGeom>
          <a:noFill/>
        </p:spPr>
        <p:txBody>
          <a:bodyPr wrap="square">
            <a:spAutoFit/>
          </a:bodyPr>
          <a:lstStyle/>
          <a:p>
            <a:pPr algn="l"/>
            <a:r>
              <a:rPr lang="en-US" b="0" i="0" dirty="0">
                <a:solidFill>
                  <a:srgbClr val="202122"/>
                </a:solidFill>
                <a:effectLst/>
                <a:latin typeface="Arial" panose="020B0604020202020204" pitchFamily="34" charset="0"/>
              </a:rPr>
              <a:t>he election of </a:t>
            </a:r>
            <a:r>
              <a:rPr lang="en-US" b="0" i="0" u="none" strike="noStrike" dirty="0">
                <a:solidFill>
                  <a:srgbClr val="0645AD"/>
                </a:solidFill>
                <a:effectLst/>
                <a:latin typeface="Arial" panose="020B0604020202020204" pitchFamily="34" charset="0"/>
                <a:hlinkClick r:id="rId4" tooltip="Barack Obama"/>
              </a:rPr>
              <a:t>Barack Obama</a:t>
            </a:r>
            <a:r>
              <a:rPr lang="en-US" b="0" i="0" dirty="0">
                <a:solidFill>
                  <a:srgbClr val="202122"/>
                </a:solidFill>
                <a:effectLst/>
                <a:latin typeface="Arial" panose="020B0604020202020204" pitchFamily="34" charset="0"/>
              </a:rPr>
              <a:t> as </a:t>
            </a:r>
            <a:r>
              <a:rPr lang="en-US" b="0" i="0" u="none" strike="noStrike" dirty="0">
                <a:solidFill>
                  <a:srgbClr val="0645AD"/>
                </a:solidFill>
                <a:effectLst/>
                <a:latin typeface="Arial" panose="020B0604020202020204" pitchFamily="34" charset="0"/>
                <a:hlinkClick r:id="rId5" tooltip="President of the United States"/>
              </a:rPr>
              <a:t>President of the United States</a:t>
            </a:r>
            <a:r>
              <a:rPr lang="en-US" b="0" i="0" dirty="0">
                <a:solidFill>
                  <a:srgbClr val="202122"/>
                </a:solidFill>
                <a:effectLst/>
                <a:latin typeface="Arial" panose="020B0604020202020204" pitchFamily="34" charset="0"/>
              </a:rPr>
              <a:t> became associated with the effective use of Internet technologies during his campaign and in the implementation of his new administration in 2009.</a:t>
            </a:r>
            <a:r>
              <a:rPr lang="en-US" b="0" i="0" u="none" strike="noStrike" baseline="30000" dirty="0">
                <a:solidFill>
                  <a:srgbClr val="0645AD"/>
                </a:solidFill>
                <a:effectLst/>
                <a:latin typeface="Arial" panose="020B0604020202020204" pitchFamily="34" charset="0"/>
                <a:hlinkClick r:id="rId6"/>
              </a:rPr>
              <a:t>[147]</a:t>
            </a:r>
            <a:r>
              <a:rPr lang="en-US" b="0" i="0" u="none" strike="noStrike" baseline="30000" dirty="0">
                <a:solidFill>
                  <a:srgbClr val="0645AD"/>
                </a:solidFill>
                <a:effectLst/>
                <a:latin typeface="Arial" panose="020B0604020202020204" pitchFamily="34" charset="0"/>
                <a:hlinkClick r:id="rId7"/>
              </a:rPr>
              <a:t>[148]</a:t>
            </a:r>
            <a:r>
              <a:rPr lang="en-US" b="0" i="0" u="none" strike="noStrike" baseline="30000" dirty="0">
                <a:solidFill>
                  <a:srgbClr val="0645AD"/>
                </a:solidFill>
                <a:effectLst/>
                <a:latin typeface="Arial" panose="020B0604020202020204" pitchFamily="34" charset="0"/>
                <a:hlinkClick r:id="rId8"/>
              </a:rPr>
              <a:t>[149]</a:t>
            </a:r>
            <a:r>
              <a:rPr lang="en-US" b="0" i="0" dirty="0">
                <a:solidFill>
                  <a:srgbClr val="202122"/>
                </a:solidFill>
                <a:effectLst/>
                <a:latin typeface="Arial" panose="020B0604020202020204" pitchFamily="34" charset="0"/>
              </a:rPr>
              <a:t> On January 21, 2009, the President signed one of his first memorandums – the Memorandum for the Heads of Executive Departments and Agencies on Transparency and Open Government.</a:t>
            </a:r>
            <a:r>
              <a:rPr lang="en-US" b="0" i="0" u="none" strike="noStrike" baseline="30000" dirty="0">
                <a:solidFill>
                  <a:srgbClr val="0645AD"/>
                </a:solidFill>
                <a:effectLst/>
                <a:latin typeface="Arial" panose="020B0604020202020204" pitchFamily="34" charset="0"/>
                <a:hlinkClick r:id="rId9"/>
              </a:rPr>
              <a:t>[150]</a:t>
            </a:r>
            <a:r>
              <a:rPr lang="en-US" b="0" i="0" dirty="0">
                <a:solidFill>
                  <a:srgbClr val="202122"/>
                </a:solidFill>
                <a:effectLst/>
                <a:latin typeface="Arial" panose="020B0604020202020204" pitchFamily="34" charset="0"/>
              </a:rPr>
              <a:t> The memo called for an unprecedented level of openness in government, asking agencies to "ensure the public trust and establish a system of transparency, public participation, and collaboration."</a:t>
            </a:r>
            <a:r>
              <a:rPr lang="en-US" b="0" i="0" u="none" strike="noStrike" baseline="30000" dirty="0">
                <a:solidFill>
                  <a:srgbClr val="0645AD"/>
                </a:solidFill>
                <a:effectLst/>
                <a:latin typeface="Arial" panose="020B0604020202020204" pitchFamily="34" charset="0"/>
                <a:hlinkClick r:id="rId9"/>
              </a:rPr>
              <a:t>[150]</a:t>
            </a:r>
            <a:r>
              <a:rPr lang="en-US" b="0" i="0" dirty="0">
                <a:solidFill>
                  <a:srgbClr val="202122"/>
                </a:solidFill>
                <a:effectLst/>
                <a:latin typeface="Arial" panose="020B0604020202020204" pitchFamily="34" charset="0"/>
              </a:rPr>
              <a:t> The memo further "directs the </a:t>
            </a:r>
            <a:r>
              <a:rPr lang="en-US" b="0" i="0" u="none" strike="noStrike" dirty="0">
                <a:solidFill>
                  <a:srgbClr val="0645AD"/>
                </a:solidFill>
                <a:effectLst/>
                <a:latin typeface="Arial" panose="020B0604020202020204" pitchFamily="34" charset="0"/>
                <a:hlinkClick r:id="rId10" tooltip="Chief Technology Officer"/>
              </a:rPr>
              <a:t>Chief Technology Officer</a:t>
            </a:r>
            <a:r>
              <a:rPr lang="en-US" b="0" i="0" dirty="0">
                <a:solidFill>
                  <a:srgbClr val="202122"/>
                </a:solidFill>
                <a:effectLst/>
                <a:latin typeface="Arial" panose="020B0604020202020204" pitchFamily="34" charset="0"/>
              </a:rPr>
              <a:t>, in coordination with the Director of the Office of Management and Budget (OMB) and the Administrator of General Services (GSA), to coordinate the development by appropriate executive departments and agencies [and] to take specific actions implementing the principles set forth in the memorandum."</a:t>
            </a:r>
            <a:r>
              <a:rPr lang="en-US" b="0" i="0" u="none" strike="noStrike" baseline="30000" dirty="0">
                <a:solidFill>
                  <a:srgbClr val="0645AD"/>
                </a:solidFill>
                <a:effectLst/>
                <a:latin typeface="Arial" panose="020B0604020202020204" pitchFamily="34" charset="0"/>
                <a:hlinkClick r:id="rId9"/>
              </a:rPr>
              <a:t>[150]</a:t>
            </a:r>
            <a:endParaRPr lang="en-US" b="0" i="0" dirty="0">
              <a:solidFill>
                <a:srgbClr val="202122"/>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President Obama's memorandum centered around the idea of increasing </a:t>
            </a:r>
            <a:r>
              <a:rPr lang="en-US" b="0" i="0" u="none" strike="noStrike" dirty="0">
                <a:solidFill>
                  <a:srgbClr val="0645AD"/>
                </a:solidFill>
                <a:effectLst/>
                <a:latin typeface="Arial" panose="020B0604020202020204" pitchFamily="34" charset="0"/>
                <a:hlinkClick r:id="rId11"/>
              </a:rPr>
              <a:t>transparency</a:t>
            </a:r>
            <a:r>
              <a:rPr lang="en-US" b="0" i="0" dirty="0">
                <a:solidFill>
                  <a:srgbClr val="202122"/>
                </a:solidFill>
                <a:effectLst/>
                <a:latin typeface="Arial" panose="020B0604020202020204" pitchFamily="34" charset="0"/>
              </a:rPr>
              <a:t> throughout various different federal departments and agencies. By enabling public websites like recovery.gov and data.gov to distribute more information to the American population, the administration believes that it will gain greater citizen participation.</a:t>
            </a:r>
            <a:r>
              <a:rPr lang="en-US" b="0" i="0" u="none" strike="noStrike" baseline="30000" dirty="0">
                <a:solidFill>
                  <a:srgbClr val="0645AD"/>
                </a:solidFill>
                <a:effectLst/>
                <a:latin typeface="Arial" panose="020B0604020202020204" pitchFamily="34" charset="0"/>
                <a:hlinkClick r:id="rId12"/>
              </a:rPr>
              <a:t>[151]</a:t>
            </a:r>
            <a:endParaRPr lang="en-US" b="0" i="0" dirty="0">
              <a:solidFill>
                <a:srgbClr val="202122"/>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In 2009 the U.S. federal government launched </a:t>
            </a:r>
            <a:r>
              <a:rPr lang="en-US" b="0" i="0" u="none" strike="noStrike" dirty="0">
                <a:solidFill>
                  <a:srgbClr val="0645AD"/>
                </a:solidFill>
                <a:effectLst/>
                <a:latin typeface="Arial" panose="020B0604020202020204" pitchFamily="34" charset="0"/>
                <a:hlinkClick r:id="rId13" tooltip="Data.gov"/>
              </a:rPr>
              <a:t>Data.gov</a:t>
            </a:r>
            <a:r>
              <a:rPr lang="en-US" b="0" i="0" dirty="0">
                <a:solidFill>
                  <a:srgbClr val="202122"/>
                </a:solidFill>
                <a:effectLst/>
                <a:latin typeface="Arial" panose="020B0604020202020204" pitchFamily="34" charset="0"/>
              </a:rPr>
              <a:t> to make more government data available to the public. With data from </a:t>
            </a:r>
            <a:r>
              <a:rPr lang="en-US" b="0" i="0" dirty="0" err="1">
                <a:solidFill>
                  <a:srgbClr val="202122"/>
                </a:solidFill>
                <a:effectLst/>
                <a:latin typeface="Arial" panose="020B0604020202020204" pitchFamily="34" charset="0"/>
              </a:rPr>
              <a:t>Data.Gov</a:t>
            </a:r>
            <a:r>
              <a:rPr lang="en-US" b="0" i="0" dirty="0">
                <a:solidFill>
                  <a:srgbClr val="202122"/>
                </a:solidFill>
                <a:effectLst/>
                <a:latin typeface="Arial" panose="020B0604020202020204" pitchFamily="34" charset="0"/>
              </a:rPr>
              <a:t>, the public can build </a:t>
            </a:r>
            <a:r>
              <a:rPr lang="en-US" b="0" i="0" u="none" strike="noStrike" dirty="0">
                <a:solidFill>
                  <a:srgbClr val="0645AD"/>
                </a:solidFill>
                <a:effectLst/>
                <a:latin typeface="Arial" panose="020B0604020202020204" pitchFamily="34" charset="0"/>
                <a:hlinkClick r:id="rId14" tooltip="Applications software"/>
              </a:rPr>
              <a:t>apps</a:t>
            </a:r>
            <a:r>
              <a:rPr lang="en-US" b="0" i="0" dirty="0">
                <a:solidFill>
                  <a:srgbClr val="202122"/>
                </a:solidFill>
                <a:effectLst/>
                <a:latin typeface="Arial" panose="020B0604020202020204" pitchFamily="34" charset="0"/>
              </a:rPr>
              <a:t>, websites, and </a:t>
            </a:r>
            <a:r>
              <a:rPr lang="en-US" b="0" i="0" u="none" strike="noStrike" dirty="0">
                <a:solidFill>
                  <a:srgbClr val="0645AD"/>
                </a:solidFill>
                <a:effectLst/>
                <a:latin typeface="Arial" panose="020B0604020202020204" pitchFamily="34" charset="0"/>
                <a:hlinkClick r:id="rId15" tooltip="Mashup (web application hybrid)"/>
              </a:rPr>
              <a:t>mashups</a:t>
            </a:r>
            <a:r>
              <a:rPr lang="en-US" b="0" i="0" dirty="0">
                <a:solidFill>
                  <a:srgbClr val="202122"/>
                </a:solidFill>
                <a:effectLst/>
                <a:latin typeface="Arial" panose="020B0604020202020204" pitchFamily="34" charset="0"/>
              </a:rPr>
              <a:t>. Although "Gov 2.0", as a concept and as a term, had been in existence since the mid-2000s, it was the launch of Data.gov that made it "go </a:t>
            </a:r>
            <a:r>
              <a:rPr lang="en-US" b="0" i="0" u="none" strike="noStrike" dirty="0">
                <a:solidFill>
                  <a:srgbClr val="0645AD"/>
                </a:solidFill>
                <a:effectLst/>
                <a:latin typeface="Arial" panose="020B0604020202020204" pitchFamily="34" charset="0"/>
                <a:hlinkClick r:id="rId16" tooltip="Viral phenomenon"/>
              </a:rPr>
              <a:t>viral</a:t>
            </a:r>
            <a:r>
              <a:rPr lang="en-US" b="0" i="0" dirty="0">
                <a:solidFill>
                  <a:srgbClr val="202122"/>
                </a:solidFill>
                <a:effectLst/>
                <a:latin typeface="Arial" panose="020B0604020202020204" pitchFamily="34" charset="0"/>
              </a:rPr>
              <a:t>".</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Stages In </a:t>
            </a:r>
            <a:r>
              <a:rPr lang="en-US" dirty="0" err="1">
                <a:latin typeface="Segoe UI Light" panose="020B0502040204020203" pitchFamily="34" charset="0"/>
                <a:cs typeface="Segoe UI Light" panose="020B0502040204020203" pitchFamily="34" charset="0"/>
              </a:rPr>
              <a:t>Egovernance</a:t>
            </a:r>
            <a:r>
              <a:rPr lang="en-US" dirty="0">
                <a:latin typeface="Segoe UI Light" panose="020B0502040204020203" pitchFamily="34" charset="0"/>
                <a:cs typeface="Segoe UI Light" panose="020B0502040204020203" pitchFamily="34" charset="0"/>
              </a:rPr>
              <a:t> In </a:t>
            </a:r>
            <a:r>
              <a:rPr lang="en-US" dirty="0" err="1">
                <a:latin typeface="Segoe UI Light" panose="020B0502040204020203" pitchFamily="34" charset="0"/>
                <a:cs typeface="Segoe UI Light" panose="020B0502040204020203" pitchFamily="34" charset="0"/>
              </a:rPr>
              <a:t>Usa</a:t>
            </a:r>
            <a:endParaRPr lang="en-US" dirty="0">
              <a:latin typeface="Segoe UI Light" panose="020B0502040204020203" pitchFamily="34" charset="0"/>
              <a:cs typeface="Segoe UI Light" panose="020B0502040204020203" pitchFamily="34" charset="0"/>
            </a:endParaRPr>
          </a:p>
        </p:txBody>
      </p:sp>
      <p:sp>
        <p:nvSpPr>
          <p:cNvPr id="5" name="Content Placeholder 4"/>
          <p:cNvSpPr>
            <a:spLocks noGrp="1"/>
          </p:cNvSpPr>
          <p:nvPr>
            <p:ph sz="half" idx="4294967295"/>
          </p:nvPr>
        </p:nvSpPr>
        <p:spPr>
          <a:xfrm>
            <a:off x="541610" y="1364973"/>
            <a:ext cx="11332338" cy="5287617"/>
          </a:xfrm>
        </p:spPr>
        <p:txBody>
          <a:bodyPr vert="horz" lIns="91440" tIns="45720" rIns="91440" bIns="45720" rtlCol="0">
            <a:normAutofit fontScale="25000" lnSpcReduction="20000"/>
          </a:bodyPr>
          <a:lstStyle/>
          <a:p>
            <a:pPr algn="just" fontAlgn="base"/>
            <a:r>
              <a:rPr lang="en-US" sz="8000" b="1" i="0" dirty="0">
                <a:solidFill>
                  <a:srgbClr val="000000"/>
                </a:solidFill>
                <a:effectLst/>
                <a:latin typeface="inherit"/>
              </a:rPr>
              <a:t>Stage – 1 (Emerging)</a:t>
            </a:r>
            <a:r>
              <a:rPr lang="en-US" sz="8000" b="0" i="0" dirty="0">
                <a:solidFill>
                  <a:srgbClr val="000000"/>
                </a:solidFill>
                <a:effectLst/>
                <a:latin typeface="Scope One"/>
              </a:rPr>
              <a:t>: An online presence is established through official website. Information is basic, static and limited.</a:t>
            </a:r>
          </a:p>
          <a:p>
            <a:pPr algn="just" fontAlgn="base"/>
            <a:r>
              <a:rPr lang="en-US" sz="8000" b="0" i="0" dirty="0">
                <a:solidFill>
                  <a:srgbClr val="000000"/>
                </a:solidFill>
                <a:effectLst/>
                <a:latin typeface="Scope One"/>
              </a:rPr>
              <a:t> </a:t>
            </a:r>
          </a:p>
          <a:p>
            <a:pPr algn="just" fontAlgn="base"/>
            <a:r>
              <a:rPr lang="en-US" sz="8000" b="1" i="0" dirty="0">
                <a:solidFill>
                  <a:srgbClr val="000000"/>
                </a:solidFill>
                <a:effectLst/>
                <a:latin typeface="inherit"/>
              </a:rPr>
              <a:t>Stage – 2 (Enhanced)</a:t>
            </a:r>
            <a:r>
              <a:rPr lang="en-US" sz="8000" b="0" i="0" dirty="0">
                <a:solidFill>
                  <a:srgbClr val="000000"/>
                </a:solidFill>
                <a:effectLst/>
                <a:latin typeface="Scope One"/>
              </a:rPr>
              <a:t>: Government sites increase content, become more dynamic. The content is updated more frequently.</a:t>
            </a:r>
          </a:p>
          <a:p>
            <a:pPr algn="just" fontAlgn="base"/>
            <a:r>
              <a:rPr lang="en-US" sz="8000" b="0" i="0" dirty="0">
                <a:solidFill>
                  <a:srgbClr val="000000"/>
                </a:solidFill>
                <a:effectLst/>
                <a:latin typeface="Scope One"/>
              </a:rPr>
              <a:t> </a:t>
            </a:r>
          </a:p>
          <a:p>
            <a:pPr algn="just" fontAlgn="base"/>
            <a:r>
              <a:rPr lang="en-US" sz="8000" b="1" i="0" dirty="0">
                <a:solidFill>
                  <a:srgbClr val="000000"/>
                </a:solidFill>
                <a:effectLst/>
                <a:latin typeface="inherit"/>
              </a:rPr>
              <a:t>Stage – 3 (Interactive)</a:t>
            </a:r>
            <a:r>
              <a:rPr lang="en-US" sz="8000" b="0" i="0" dirty="0">
                <a:solidFill>
                  <a:srgbClr val="000000"/>
                </a:solidFill>
                <a:effectLst/>
                <a:latin typeface="Scope One"/>
              </a:rPr>
              <a:t>: Users can interact with department through a set of forms, and email.</a:t>
            </a:r>
          </a:p>
          <a:p>
            <a:pPr algn="just" fontAlgn="base"/>
            <a:r>
              <a:rPr lang="en-US" sz="8000" b="0" i="0" dirty="0">
                <a:solidFill>
                  <a:srgbClr val="000000"/>
                </a:solidFill>
                <a:effectLst/>
                <a:latin typeface="Scope One"/>
              </a:rPr>
              <a:t> </a:t>
            </a:r>
          </a:p>
          <a:p>
            <a:pPr algn="just" fontAlgn="base"/>
            <a:r>
              <a:rPr lang="en-US" sz="8000" b="1" i="0" dirty="0">
                <a:solidFill>
                  <a:srgbClr val="000000"/>
                </a:solidFill>
                <a:effectLst/>
                <a:latin typeface="inherit"/>
              </a:rPr>
              <a:t>Stage – 4 (Transactional)</a:t>
            </a:r>
            <a:r>
              <a:rPr lang="en-US" sz="8000" b="0" i="0" dirty="0">
                <a:solidFill>
                  <a:srgbClr val="000000"/>
                </a:solidFill>
                <a:effectLst/>
                <a:latin typeface="Scope One"/>
              </a:rPr>
              <a:t>: Users can actually avail government services by making payment on website.</a:t>
            </a:r>
          </a:p>
          <a:p>
            <a:pPr algn="just" fontAlgn="base"/>
            <a:r>
              <a:rPr lang="en-US" sz="8000" b="0" i="0" dirty="0">
                <a:solidFill>
                  <a:srgbClr val="000000"/>
                </a:solidFill>
                <a:effectLst/>
                <a:latin typeface="Scope One"/>
              </a:rPr>
              <a:t> </a:t>
            </a:r>
          </a:p>
          <a:p>
            <a:pPr algn="just" fontAlgn="base"/>
            <a:r>
              <a:rPr lang="en-US" sz="8000" b="1" i="0" dirty="0">
                <a:solidFill>
                  <a:srgbClr val="000000"/>
                </a:solidFill>
                <a:effectLst/>
                <a:latin typeface="inherit"/>
              </a:rPr>
              <a:t>Stage – 5 (Seamless)</a:t>
            </a:r>
            <a:r>
              <a:rPr lang="en-US" sz="8000" b="0" i="0" dirty="0">
                <a:solidFill>
                  <a:srgbClr val="000000"/>
                </a:solidFill>
                <a:effectLst/>
                <a:latin typeface="Scope One"/>
              </a:rPr>
              <a:t>: There is full integration of e-services across administrative and departmental boundaries.</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{687A691B-9A06-48E3-96D5-51A4B45C3859}tf10001108_win32</Template>
  <TotalTime>35</TotalTime>
  <Words>556</Words>
  <Application>Microsoft Office PowerPoint</Application>
  <PresentationFormat>Widescreen</PresentationFormat>
  <Paragraphs>23</Paragraphs>
  <Slides>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Calibri</vt:lpstr>
      <vt:lpstr>inherit</vt:lpstr>
      <vt:lpstr>Mercury Text G1 A</vt:lpstr>
      <vt:lpstr>Scope One</vt:lpstr>
      <vt:lpstr>Segoe UI</vt:lpstr>
      <vt:lpstr>Segoe UI Light</vt:lpstr>
      <vt:lpstr>WelcomeDoc</vt:lpstr>
      <vt:lpstr>E-Governance Of USA</vt:lpstr>
      <vt:lpstr>General Overview</vt:lpstr>
      <vt:lpstr> E-governance Status Of USA Till 2009 </vt:lpstr>
      <vt:lpstr>Stages In Egovernance In Usa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E-Governance Of USA</dc:title>
  <dc:creator>Dell</dc:creator>
  <cp:keywords/>
  <cp:lastModifiedBy>Dell</cp:lastModifiedBy>
  <cp:revision>3</cp:revision>
  <dcterms:created xsi:type="dcterms:W3CDTF">2022-03-25T02:50:33Z</dcterms:created>
  <dcterms:modified xsi:type="dcterms:W3CDTF">2022-03-25T03:35:21Z</dcterms:modified>
  <cp:version/>
</cp:coreProperties>
</file>