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3" r:id="rId4"/>
    <p:sldId id="261" r:id="rId5"/>
    <p:sldId id="260" r:id="rId6"/>
    <p:sldId id="258"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2" d="100"/>
          <a:sy n="92" d="100"/>
        </p:scale>
        <p:origin x="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FB3EB1-5B0C-4B25-AE17-D47BCC1559E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4F9ED-5DF5-4A5A-B522-D0E61449380A}" type="slidenum">
              <a:rPr lang="en-US" smtClean="0"/>
              <a:t>‹#›</a:t>
            </a:fld>
            <a:endParaRPr lang="en-US"/>
          </a:p>
        </p:txBody>
      </p:sp>
    </p:spTree>
    <p:extLst>
      <p:ext uri="{BB962C8B-B14F-4D97-AF65-F5344CB8AC3E}">
        <p14:creationId xmlns:p14="http://schemas.microsoft.com/office/powerpoint/2010/main" val="297267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FB3EB1-5B0C-4B25-AE17-D47BCC1559E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4F9ED-5DF5-4A5A-B522-D0E61449380A}" type="slidenum">
              <a:rPr lang="en-US" smtClean="0"/>
              <a:t>‹#›</a:t>
            </a:fld>
            <a:endParaRPr lang="en-US"/>
          </a:p>
        </p:txBody>
      </p:sp>
    </p:spTree>
    <p:extLst>
      <p:ext uri="{BB962C8B-B14F-4D97-AF65-F5344CB8AC3E}">
        <p14:creationId xmlns:p14="http://schemas.microsoft.com/office/powerpoint/2010/main" val="380376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FB3EB1-5B0C-4B25-AE17-D47BCC1559E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4F9ED-5DF5-4A5A-B522-D0E61449380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5830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FB3EB1-5B0C-4B25-AE17-D47BCC1559E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4F9ED-5DF5-4A5A-B522-D0E61449380A}" type="slidenum">
              <a:rPr lang="en-US" smtClean="0"/>
              <a:t>‹#›</a:t>
            </a:fld>
            <a:endParaRPr lang="en-US"/>
          </a:p>
        </p:txBody>
      </p:sp>
    </p:spTree>
    <p:extLst>
      <p:ext uri="{BB962C8B-B14F-4D97-AF65-F5344CB8AC3E}">
        <p14:creationId xmlns:p14="http://schemas.microsoft.com/office/powerpoint/2010/main" val="3749383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FB3EB1-5B0C-4B25-AE17-D47BCC1559E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4F9ED-5DF5-4A5A-B522-D0E61449380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9930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FB3EB1-5B0C-4B25-AE17-D47BCC1559E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4F9ED-5DF5-4A5A-B522-D0E61449380A}" type="slidenum">
              <a:rPr lang="en-US" smtClean="0"/>
              <a:t>‹#›</a:t>
            </a:fld>
            <a:endParaRPr lang="en-US"/>
          </a:p>
        </p:txBody>
      </p:sp>
    </p:spTree>
    <p:extLst>
      <p:ext uri="{BB962C8B-B14F-4D97-AF65-F5344CB8AC3E}">
        <p14:creationId xmlns:p14="http://schemas.microsoft.com/office/powerpoint/2010/main" val="1469520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B3EB1-5B0C-4B25-AE17-D47BCC1559E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4F9ED-5DF5-4A5A-B522-D0E61449380A}" type="slidenum">
              <a:rPr lang="en-US" smtClean="0"/>
              <a:t>‹#›</a:t>
            </a:fld>
            <a:endParaRPr lang="en-US"/>
          </a:p>
        </p:txBody>
      </p:sp>
    </p:spTree>
    <p:extLst>
      <p:ext uri="{BB962C8B-B14F-4D97-AF65-F5344CB8AC3E}">
        <p14:creationId xmlns:p14="http://schemas.microsoft.com/office/powerpoint/2010/main" val="4238214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B3EB1-5B0C-4B25-AE17-D47BCC1559E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4F9ED-5DF5-4A5A-B522-D0E61449380A}" type="slidenum">
              <a:rPr lang="en-US" smtClean="0"/>
              <a:t>‹#›</a:t>
            </a:fld>
            <a:endParaRPr lang="en-US"/>
          </a:p>
        </p:txBody>
      </p:sp>
    </p:spTree>
    <p:extLst>
      <p:ext uri="{BB962C8B-B14F-4D97-AF65-F5344CB8AC3E}">
        <p14:creationId xmlns:p14="http://schemas.microsoft.com/office/powerpoint/2010/main" val="123220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B3EB1-5B0C-4B25-AE17-D47BCC1559E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4F9ED-5DF5-4A5A-B522-D0E61449380A}" type="slidenum">
              <a:rPr lang="en-US" smtClean="0"/>
              <a:t>‹#›</a:t>
            </a:fld>
            <a:endParaRPr lang="en-US"/>
          </a:p>
        </p:txBody>
      </p:sp>
    </p:spTree>
    <p:extLst>
      <p:ext uri="{BB962C8B-B14F-4D97-AF65-F5344CB8AC3E}">
        <p14:creationId xmlns:p14="http://schemas.microsoft.com/office/powerpoint/2010/main" val="1575004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FB3EB1-5B0C-4B25-AE17-D47BCC1559E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4F9ED-5DF5-4A5A-B522-D0E61449380A}" type="slidenum">
              <a:rPr lang="en-US" smtClean="0"/>
              <a:t>‹#›</a:t>
            </a:fld>
            <a:endParaRPr lang="en-US"/>
          </a:p>
        </p:txBody>
      </p:sp>
    </p:spTree>
    <p:extLst>
      <p:ext uri="{BB962C8B-B14F-4D97-AF65-F5344CB8AC3E}">
        <p14:creationId xmlns:p14="http://schemas.microsoft.com/office/powerpoint/2010/main" val="293152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FB3EB1-5B0C-4B25-AE17-D47BCC1559E0}"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4F9ED-5DF5-4A5A-B522-D0E61449380A}" type="slidenum">
              <a:rPr lang="en-US" smtClean="0"/>
              <a:t>‹#›</a:t>
            </a:fld>
            <a:endParaRPr lang="en-US"/>
          </a:p>
        </p:txBody>
      </p:sp>
    </p:spTree>
    <p:extLst>
      <p:ext uri="{BB962C8B-B14F-4D97-AF65-F5344CB8AC3E}">
        <p14:creationId xmlns:p14="http://schemas.microsoft.com/office/powerpoint/2010/main" val="1619614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FB3EB1-5B0C-4B25-AE17-D47BCC1559E0}" type="datetimeFigureOut">
              <a:rPr lang="en-US" smtClean="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4F9ED-5DF5-4A5A-B522-D0E61449380A}" type="slidenum">
              <a:rPr lang="en-US" smtClean="0"/>
              <a:t>‹#›</a:t>
            </a:fld>
            <a:endParaRPr lang="en-US"/>
          </a:p>
        </p:txBody>
      </p:sp>
    </p:spTree>
    <p:extLst>
      <p:ext uri="{BB962C8B-B14F-4D97-AF65-F5344CB8AC3E}">
        <p14:creationId xmlns:p14="http://schemas.microsoft.com/office/powerpoint/2010/main" val="63388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FB3EB1-5B0C-4B25-AE17-D47BCC1559E0}" type="datetimeFigureOut">
              <a:rPr lang="en-US" smtClean="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4F9ED-5DF5-4A5A-B522-D0E61449380A}" type="slidenum">
              <a:rPr lang="en-US" smtClean="0"/>
              <a:t>‹#›</a:t>
            </a:fld>
            <a:endParaRPr lang="en-US"/>
          </a:p>
        </p:txBody>
      </p:sp>
    </p:spTree>
    <p:extLst>
      <p:ext uri="{BB962C8B-B14F-4D97-AF65-F5344CB8AC3E}">
        <p14:creationId xmlns:p14="http://schemas.microsoft.com/office/powerpoint/2010/main" val="367136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FB3EB1-5B0C-4B25-AE17-D47BCC1559E0}" type="datetimeFigureOut">
              <a:rPr lang="en-US" smtClean="0"/>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24F9ED-5DF5-4A5A-B522-D0E61449380A}" type="slidenum">
              <a:rPr lang="en-US" smtClean="0"/>
              <a:t>‹#›</a:t>
            </a:fld>
            <a:endParaRPr lang="en-US"/>
          </a:p>
        </p:txBody>
      </p:sp>
    </p:spTree>
    <p:extLst>
      <p:ext uri="{BB962C8B-B14F-4D97-AF65-F5344CB8AC3E}">
        <p14:creationId xmlns:p14="http://schemas.microsoft.com/office/powerpoint/2010/main" val="4294505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FB3EB1-5B0C-4B25-AE17-D47BCC1559E0}"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4F9ED-5DF5-4A5A-B522-D0E61449380A}" type="slidenum">
              <a:rPr lang="en-US" smtClean="0"/>
              <a:t>‹#›</a:t>
            </a:fld>
            <a:endParaRPr lang="en-US"/>
          </a:p>
        </p:txBody>
      </p:sp>
    </p:spTree>
    <p:extLst>
      <p:ext uri="{BB962C8B-B14F-4D97-AF65-F5344CB8AC3E}">
        <p14:creationId xmlns:p14="http://schemas.microsoft.com/office/powerpoint/2010/main" val="349962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4F9ED-5DF5-4A5A-B522-D0E61449380A}" type="slidenum">
              <a:rPr lang="en-US" smtClean="0"/>
              <a:t>‹#›</a:t>
            </a:fld>
            <a:endParaRPr lang="en-US"/>
          </a:p>
        </p:txBody>
      </p:sp>
      <p:sp>
        <p:nvSpPr>
          <p:cNvPr id="5" name="Date Placeholder 4"/>
          <p:cNvSpPr>
            <a:spLocks noGrp="1"/>
          </p:cNvSpPr>
          <p:nvPr>
            <p:ph type="dt" sz="half" idx="10"/>
          </p:nvPr>
        </p:nvSpPr>
        <p:spPr/>
        <p:txBody>
          <a:bodyPr/>
          <a:lstStyle/>
          <a:p>
            <a:fld id="{3BFB3EB1-5B0C-4B25-AE17-D47BCC1559E0}" type="datetimeFigureOut">
              <a:rPr lang="en-US" smtClean="0"/>
              <a:t>12/16/2021</a:t>
            </a:fld>
            <a:endParaRPr lang="en-US"/>
          </a:p>
        </p:txBody>
      </p:sp>
    </p:spTree>
    <p:extLst>
      <p:ext uri="{BB962C8B-B14F-4D97-AF65-F5344CB8AC3E}">
        <p14:creationId xmlns:p14="http://schemas.microsoft.com/office/powerpoint/2010/main" val="3270541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FB3EB1-5B0C-4B25-AE17-D47BCC1559E0}" type="datetimeFigureOut">
              <a:rPr lang="en-US" smtClean="0"/>
              <a:t>12/16/2021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24F9ED-5DF5-4A5A-B522-D0E61449380A}" type="slidenum">
              <a:rPr lang="en-US" smtClean="0"/>
              <a:t>‹#›</a:t>
            </a:fld>
            <a:endParaRPr lang="en-US"/>
          </a:p>
        </p:txBody>
      </p:sp>
    </p:spTree>
    <p:extLst>
      <p:ext uri="{BB962C8B-B14F-4D97-AF65-F5344CB8AC3E}">
        <p14:creationId xmlns:p14="http://schemas.microsoft.com/office/powerpoint/2010/main" val="7654679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FA86C-CCEE-486B-9A8A-87540BE81267}"/>
              </a:ext>
            </a:extLst>
          </p:cNvPr>
          <p:cNvSpPr>
            <a:spLocks noGrp="1"/>
          </p:cNvSpPr>
          <p:nvPr>
            <p:ph type="ctrTitle"/>
          </p:nvPr>
        </p:nvSpPr>
        <p:spPr>
          <a:xfrm>
            <a:off x="1507066" y="2404534"/>
            <a:ext cx="7951565" cy="1646302"/>
          </a:xfrm>
        </p:spPr>
        <p:txBody>
          <a:bodyPr/>
          <a:lstStyle/>
          <a:p>
            <a:r>
              <a:rPr lang="en-US" dirty="0"/>
              <a:t>																																																																																																																																																												Electrical Water Heater</a:t>
            </a:r>
          </a:p>
        </p:txBody>
      </p:sp>
    </p:spTree>
    <p:extLst>
      <p:ext uri="{BB962C8B-B14F-4D97-AF65-F5344CB8AC3E}">
        <p14:creationId xmlns:p14="http://schemas.microsoft.com/office/powerpoint/2010/main" val="4172424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3668DE-EB03-4FE4-B2B9-AEEDE966C1F9}"/>
              </a:ext>
            </a:extLst>
          </p:cNvPr>
          <p:cNvSpPr>
            <a:spLocks noGrp="1"/>
          </p:cNvSpPr>
          <p:nvPr>
            <p:ph idx="1"/>
          </p:nvPr>
        </p:nvSpPr>
        <p:spPr>
          <a:xfrm>
            <a:off x="677334" y="747423"/>
            <a:ext cx="8596668" cy="5293940"/>
          </a:xfrm>
        </p:spPr>
        <p:txBody>
          <a:bodyPr/>
          <a:lstStyle/>
          <a:p>
            <a:pPr marL="0" indent="0" algn="ctr">
              <a:buNone/>
            </a:pPr>
            <a:r>
              <a:rPr lang="en-US" sz="2400" dirty="0"/>
              <a:t>Presented by </a:t>
            </a:r>
          </a:p>
          <a:p>
            <a:pPr marL="0" indent="0" algn="ctr">
              <a:buNone/>
            </a:pPr>
            <a:endParaRPr lang="en-US" dirty="0"/>
          </a:p>
          <a:p>
            <a:pPr marL="0" indent="0" algn="ctr">
              <a:buNone/>
            </a:pPr>
            <a:r>
              <a:rPr lang="en-US" dirty="0">
                <a:solidFill>
                  <a:schemeClr val="accent1"/>
                </a:solidFill>
              </a:rPr>
              <a:t>“Youssef Hussein </a:t>
            </a:r>
            <a:r>
              <a:rPr lang="en-US" dirty="0" err="1">
                <a:solidFill>
                  <a:schemeClr val="accent1"/>
                </a:solidFill>
              </a:rPr>
              <a:t>ismail</a:t>
            </a:r>
            <a:r>
              <a:rPr lang="en-US" dirty="0">
                <a:solidFill>
                  <a:schemeClr val="accent1"/>
                </a:solidFill>
              </a:rPr>
              <a:t>”</a:t>
            </a:r>
          </a:p>
          <a:p>
            <a:pPr marL="0" indent="0">
              <a:buNone/>
            </a:pPr>
            <a:endParaRPr lang="en-US" dirty="0">
              <a:solidFill>
                <a:schemeClr val="accent1"/>
              </a:solidFill>
            </a:endParaRPr>
          </a:p>
          <a:p>
            <a:pPr marL="0" indent="0" algn="ctr">
              <a:buNone/>
            </a:pPr>
            <a:r>
              <a:rPr lang="en-US" dirty="0">
                <a:solidFill>
                  <a:schemeClr val="accent1"/>
                </a:solidFill>
              </a:rPr>
              <a:t>“Samir </a:t>
            </a:r>
            <a:r>
              <a:rPr lang="en-US" dirty="0" err="1">
                <a:solidFill>
                  <a:schemeClr val="accent1"/>
                </a:solidFill>
              </a:rPr>
              <a:t>adel</a:t>
            </a:r>
            <a:r>
              <a:rPr lang="en-US" dirty="0">
                <a:solidFill>
                  <a:schemeClr val="accent1"/>
                </a:solidFill>
              </a:rPr>
              <a:t>”</a:t>
            </a:r>
          </a:p>
          <a:p>
            <a:pPr marL="0" indent="0">
              <a:buNone/>
            </a:pPr>
            <a:endParaRPr lang="en-US" dirty="0">
              <a:solidFill>
                <a:schemeClr val="accent1"/>
              </a:solidFill>
            </a:endParaRPr>
          </a:p>
          <a:p>
            <a:pPr marL="0" indent="0" algn="ctr">
              <a:buNone/>
            </a:pPr>
            <a:r>
              <a:rPr lang="en-US" dirty="0">
                <a:solidFill>
                  <a:schemeClr val="accent1"/>
                </a:solidFill>
              </a:rPr>
              <a:t>“Abdelrahman Mohamed Soliman”</a:t>
            </a:r>
          </a:p>
          <a:p>
            <a:pPr marL="0" indent="0" algn="ctr">
              <a:buNone/>
            </a:pPr>
            <a:endParaRPr lang="en-US" dirty="0"/>
          </a:p>
          <a:p>
            <a:pPr marL="0" indent="0" algn="ctr">
              <a:buNone/>
            </a:pPr>
            <a:r>
              <a:rPr lang="en-US" sz="2400" dirty="0"/>
              <a:t>Supervised by </a:t>
            </a:r>
          </a:p>
          <a:p>
            <a:pPr marL="0" indent="0" algn="ctr">
              <a:buNone/>
            </a:pPr>
            <a:r>
              <a:rPr lang="en-US" dirty="0">
                <a:solidFill>
                  <a:schemeClr val="accent1"/>
                </a:solidFill>
              </a:rPr>
              <a:t>“AMIT”</a:t>
            </a:r>
          </a:p>
        </p:txBody>
      </p:sp>
    </p:spTree>
    <p:extLst>
      <p:ext uri="{BB962C8B-B14F-4D97-AF65-F5344CB8AC3E}">
        <p14:creationId xmlns:p14="http://schemas.microsoft.com/office/powerpoint/2010/main" val="2583477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8ACCB-3A8A-4522-8BF3-901BFD757038}"/>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xmlns="" id="{9C5EC5B8-C7FF-4EBC-B219-D6A9FAB9CD6C}"/>
              </a:ext>
            </a:extLst>
          </p:cNvPr>
          <p:cNvSpPr>
            <a:spLocks noGrp="1"/>
          </p:cNvSpPr>
          <p:nvPr>
            <p:ph idx="1"/>
          </p:nvPr>
        </p:nvSpPr>
        <p:spPr>
          <a:xfrm>
            <a:off x="677334" y="2160589"/>
            <a:ext cx="9106746" cy="3880773"/>
          </a:xfrm>
        </p:spPr>
        <p:txBody>
          <a:bodyPr/>
          <a:lstStyle/>
          <a:p>
            <a:pPr marL="0" indent="0">
              <a:lnSpc>
                <a:spcPct val="200000"/>
              </a:lnSpc>
              <a:buNone/>
            </a:pPr>
            <a:r>
              <a:rPr lang="en-US" dirty="0"/>
              <a:t>Water heaters are devices used to heat the surrounding water. This is best suitable for industrial application where the thermostatic control will automatically turn on or off when it reaches the temperature you </a:t>
            </a:r>
            <a:r>
              <a:rPr lang="en-US" dirty="0" smtClean="0"/>
              <a:t>set.</a:t>
            </a:r>
            <a:endParaRPr lang="en-US" dirty="0"/>
          </a:p>
        </p:txBody>
      </p:sp>
    </p:spTree>
    <p:extLst>
      <p:ext uri="{BB962C8B-B14F-4D97-AF65-F5344CB8AC3E}">
        <p14:creationId xmlns:p14="http://schemas.microsoft.com/office/powerpoint/2010/main" val="2379429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12EC65-DD30-481E-B990-DB1A111A3B82}"/>
              </a:ext>
            </a:extLst>
          </p:cNvPr>
          <p:cNvSpPr>
            <a:spLocks noGrp="1"/>
          </p:cNvSpPr>
          <p:nvPr>
            <p:ph type="title"/>
          </p:nvPr>
        </p:nvSpPr>
        <p:spPr/>
        <p:txBody>
          <a:bodyPr>
            <a:normAutofit/>
          </a:bodyPr>
          <a:lstStyle/>
          <a:p>
            <a:r>
              <a:rPr lang="en-US" dirty="0"/>
              <a:t>Specifications </a:t>
            </a:r>
          </a:p>
        </p:txBody>
      </p:sp>
      <p:sp>
        <p:nvSpPr>
          <p:cNvPr id="3" name="Content Placeholder 2">
            <a:extLst>
              <a:ext uri="{FF2B5EF4-FFF2-40B4-BE49-F238E27FC236}">
                <a16:creationId xmlns:a16="http://schemas.microsoft.com/office/drawing/2014/main" xmlns="" id="{C0F0D582-F4D7-42B3-B08A-B7306679D22F}"/>
              </a:ext>
            </a:extLst>
          </p:cNvPr>
          <p:cNvSpPr>
            <a:spLocks noGrp="1"/>
          </p:cNvSpPr>
          <p:nvPr>
            <p:ph idx="1"/>
          </p:nvPr>
        </p:nvSpPr>
        <p:spPr>
          <a:xfrm>
            <a:off x="677334" y="1678451"/>
            <a:ext cx="8596668" cy="3880773"/>
          </a:xfrm>
        </p:spPr>
        <p:txBody>
          <a:bodyPr>
            <a:normAutofit fontScale="92500" lnSpcReduction="20000"/>
          </a:bodyPr>
          <a:lstStyle/>
          <a:p>
            <a:pPr marL="0" indent="0" algn="l">
              <a:lnSpc>
                <a:spcPct val="200000"/>
              </a:lnSpc>
              <a:buNone/>
            </a:pPr>
            <a:r>
              <a:rPr lang="en-US" sz="2000" dirty="0"/>
              <a:t>1-</a:t>
            </a:r>
            <a:r>
              <a:rPr lang="en-US" sz="2000" i="0" u="none" strike="noStrike" baseline="0" dirty="0">
                <a:solidFill>
                  <a:srgbClr val="000000"/>
                </a:solidFill>
                <a:latin typeface="Calibri" panose="020F0502020204030204" pitchFamily="34" charset="0"/>
              </a:rPr>
              <a:t>Temperature Setting</a:t>
            </a:r>
          </a:p>
          <a:p>
            <a:pPr marL="0" indent="0" algn="l">
              <a:lnSpc>
                <a:spcPct val="200000"/>
              </a:lnSpc>
              <a:buNone/>
            </a:pPr>
            <a:r>
              <a:rPr lang="en-US" sz="2000" dirty="0"/>
              <a:t>2-</a:t>
            </a:r>
            <a:r>
              <a:rPr lang="en-US" sz="2000" i="0" u="none" strike="noStrike" baseline="0" dirty="0">
                <a:solidFill>
                  <a:srgbClr val="000000"/>
                </a:solidFill>
                <a:latin typeface="Calibri" panose="020F0502020204030204" pitchFamily="34" charset="0"/>
              </a:rPr>
              <a:t>ON/OFF Behavior</a:t>
            </a:r>
          </a:p>
          <a:p>
            <a:pPr marL="0" indent="0" algn="l">
              <a:lnSpc>
                <a:spcPct val="200000"/>
              </a:lnSpc>
              <a:buNone/>
            </a:pPr>
            <a:r>
              <a:rPr lang="en-US" sz="2000" dirty="0"/>
              <a:t>3-</a:t>
            </a:r>
            <a:r>
              <a:rPr lang="en-US" sz="2000" i="0" u="none" strike="noStrike" baseline="0" dirty="0">
                <a:solidFill>
                  <a:srgbClr val="000000"/>
                </a:solidFill>
                <a:latin typeface="Calibri" panose="020F0502020204030204" pitchFamily="34" charset="0"/>
              </a:rPr>
              <a:t>Temperature Sensing</a:t>
            </a:r>
          </a:p>
          <a:p>
            <a:pPr marL="0" indent="0">
              <a:lnSpc>
                <a:spcPct val="200000"/>
              </a:lnSpc>
              <a:buNone/>
            </a:pPr>
            <a:r>
              <a:rPr lang="en-US" sz="2000" dirty="0">
                <a:solidFill>
                  <a:schemeClr val="tx1"/>
                </a:solidFill>
              </a:rPr>
              <a:t>4-Heating and Cooling Elements</a:t>
            </a:r>
          </a:p>
          <a:p>
            <a:pPr marL="0" indent="0">
              <a:lnSpc>
                <a:spcPct val="200000"/>
              </a:lnSpc>
              <a:buNone/>
            </a:pPr>
            <a:r>
              <a:rPr lang="en-US" sz="2000" dirty="0">
                <a:solidFill>
                  <a:schemeClr val="tx1"/>
                </a:solidFill>
              </a:rPr>
              <a:t>5-Seven Segments</a:t>
            </a:r>
          </a:p>
          <a:p>
            <a:pPr marL="0" indent="0">
              <a:lnSpc>
                <a:spcPct val="200000"/>
              </a:lnSpc>
              <a:buNone/>
            </a:pPr>
            <a:r>
              <a:rPr lang="en-US" sz="2000" dirty="0">
                <a:solidFill>
                  <a:schemeClr val="tx1"/>
                </a:solidFill>
              </a:rPr>
              <a:t>6-Heating Element Led</a:t>
            </a:r>
          </a:p>
        </p:txBody>
      </p:sp>
    </p:spTree>
    <p:extLst>
      <p:ext uri="{BB962C8B-B14F-4D97-AF65-F5344CB8AC3E}">
        <p14:creationId xmlns:p14="http://schemas.microsoft.com/office/powerpoint/2010/main" val="1165396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D07442-F9E9-46FF-B7F6-71D9701DE790}"/>
              </a:ext>
            </a:extLst>
          </p:cNvPr>
          <p:cNvSpPr>
            <a:spLocks noGrp="1"/>
          </p:cNvSpPr>
          <p:nvPr>
            <p:ph type="title"/>
          </p:nvPr>
        </p:nvSpPr>
        <p:spPr/>
        <p:txBody>
          <a:bodyPr/>
          <a:lstStyle/>
          <a:p>
            <a:r>
              <a:rPr lang="en-US" dirty="0"/>
              <a:t>Components </a:t>
            </a:r>
          </a:p>
        </p:txBody>
      </p:sp>
      <p:sp>
        <p:nvSpPr>
          <p:cNvPr id="3" name="Content Placeholder 2">
            <a:extLst>
              <a:ext uri="{FF2B5EF4-FFF2-40B4-BE49-F238E27FC236}">
                <a16:creationId xmlns:a16="http://schemas.microsoft.com/office/drawing/2014/main" xmlns="" id="{CDA18993-4009-4719-8E22-8F95E2F143CE}"/>
              </a:ext>
            </a:extLst>
          </p:cNvPr>
          <p:cNvSpPr>
            <a:spLocks noGrp="1"/>
          </p:cNvSpPr>
          <p:nvPr>
            <p:ph idx="1"/>
          </p:nvPr>
        </p:nvSpPr>
        <p:spPr/>
        <p:txBody>
          <a:bodyPr/>
          <a:lstStyle/>
          <a:p>
            <a:pPr>
              <a:buFont typeface="+mj-lt"/>
              <a:buAutoNum type="arabicPeriod"/>
            </a:pPr>
            <a:r>
              <a:rPr lang="en-US" dirty="0"/>
              <a:t>24C08 EEPROM, or use the internal</a:t>
            </a:r>
          </a:p>
          <a:p>
            <a:pPr>
              <a:buFont typeface="+mj-lt"/>
              <a:buAutoNum type="arabicPeriod"/>
            </a:pPr>
            <a:r>
              <a:rPr lang="en-US" dirty="0"/>
              <a:t>Temp sensor (LM35, OR equivalent DS18B20)</a:t>
            </a:r>
          </a:p>
          <a:p>
            <a:pPr>
              <a:buFont typeface="+mj-lt"/>
              <a:buAutoNum type="arabicPeriod"/>
            </a:pPr>
            <a:r>
              <a:rPr lang="en-US" dirty="0"/>
              <a:t>Cooling element (Peltier)</a:t>
            </a:r>
          </a:p>
          <a:p>
            <a:pPr>
              <a:buFont typeface="+mj-lt"/>
              <a:buAutoNum type="arabicPeriod"/>
            </a:pPr>
            <a:r>
              <a:rPr lang="en-US" dirty="0"/>
              <a:t>Heating Element (3d ceramic heater)</a:t>
            </a:r>
          </a:p>
          <a:p>
            <a:pPr>
              <a:buFont typeface="+mj-lt"/>
              <a:buAutoNum type="arabicPeriod"/>
            </a:pPr>
            <a:r>
              <a:rPr lang="en-US" dirty="0"/>
              <a:t>7-Segments</a:t>
            </a:r>
          </a:p>
          <a:p>
            <a:pPr>
              <a:buFont typeface="+mj-lt"/>
              <a:buAutoNum type="arabicPeriod"/>
            </a:pPr>
            <a:r>
              <a:rPr lang="en-US" dirty="0"/>
              <a:t>LEDs</a:t>
            </a:r>
          </a:p>
          <a:p>
            <a:pPr>
              <a:buFont typeface="+mj-lt"/>
              <a:buAutoNum type="arabicPeriod"/>
            </a:pPr>
            <a:r>
              <a:rPr lang="en-US" dirty="0"/>
              <a:t>Push Buttons </a:t>
            </a:r>
          </a:p>
          <a:p>
            <a:pPr>
              <a:buFont typeface="+mj-lt"/>
              <a:buAutoNum type="arabicPeriod"/>
            </a:pPr>
            <a:r>
              <a:rPr lang="en-US" dirty="0"/>
              <a:t>Solid State Relays </a:t>
            </a:r>
          </a:p>
          <a:p>
            <a:pPr>
              <a:buFont typeface="+mj-lt"/>
              <a:buAutoNum type="arabicPeriod"/>
            </a:pPr>
            <a:r>
              <a:rPr lang="en-US" dirty="0"/>
              <a:t>Cooling Fins and Fans</a:t>
            </a:r>
          </a:p>
        </p:txBody>
      </p:sp>
    </p:spTree>
    <p:extLst>
      <p:ext uri="{BB962C8B-B14F-4D97-AF65-F5344CB8AC3E}">
        <p14:creationId xmlns:p14="http://schemas.microsoft.com/office/powerpoint/2010/main" val="4112056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9A3770-CE20-44E1-B10E-C709B1316150}"/>
              </a:ext>
            </a:extLst>
          </p:cNvPr>
          <p:cNvSpPr>
            <a:spLocks noGrp="1"/>
          </p:cNvSpPr>
          <p:nvPr>
            <p:ph type="title"/>
          </p:nvPr>
        </p:nvSpPr>
        <p:spPr>
          <a:xfrm>
            <a:off x="677334" y="609600"/>
            <a:ext cx="8596668" cy="1320800"/>
          </a:xfrm>
        </p:spPr>
        <p:txBody>
          <a:bodyPr anchor="t">
            <a:normAutofit/>
          </a:bodyPr>
          <a:lstStyle/>
          <a:p>
            <a:r>
              <a:rPr lang="en-US" dirty="0"/>
              <a:t>Block Diagram</a:t>
            </a:r>
          </a:p>
        </p:txBody>
      </p:sp>
      <p:pic>
        <p:nvPicPr>
          <p:cNvPr id="7" name="Picture 6" descr="Chart&#10;&#10;Description automatically generated">
            <a:extLst>
              <a:ext uri="{FF2B5EF4-FFF2-40B4-BE49-F238E27FC236}">
                <a16:creationId xmlns:a16="http://schemas.microsoft.com/office/drawing/2014/main" xmlns="" id="{533A8165-03C5-495D-A5A7-8F5AF0467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1270000"/>
            <a:ext cx="8217284" cy="4450248"/>
          </a:xfrm>
          <a:prstGeom prst="rect">
            <a:avLst/>
          </a:prstGeom>
        </p:spPr>
      </p:pic>
    </p:spTree>
    <p:extLst>
      <p:ext uri="{BB962C8B-B14F-4D97-AF65-F5344CB8AC3E}">
        <p14:creationId xmlns:p14="http://schemas.microsoft.com/office/powerpoint/2010/main" val="2194103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6E8F59-D039-4D4D-AC66-93158F8A90DB}"/>
              </a:ext>
            </a:extLst>
          </p:cNvPr>
          <p:cNvSpPr>
            <a:spLocks noGrp="1"/>
          </p:cNvSpPr>
          <p:nvPr>
            <p:ph type="title"/>
          </p:nvPr>
        </p:nvSpPr>
        <p:spPr>
          <a:xfrm>
            <a:off x="539681" y="240891"/>
            <a:ext cx="2498485" cy="560439"/>
          </a:xfrm>
        </p:spPr>
        <p:txBody>
          <a:bodyPr>
            <a:normAutofit fontScale="90000"/>
          </a:bodyPr>
          <a:lstStyle/>
          <a:p>
            <a:r>
              <a:rPr lang="en-US" dirty="0"/>
              <a:t>Flow Chart</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317" r="16953"/>
          <a:stretch/>
        </p:blipFill>
        <p:spPr>
          <a:xfrm>
            <a:off x="539681" y="846202"/>
            <a:ext cx="3532409" cy="5375026"/>
          </a:xfrm>
          <a:prstGeom prst="rect">
            <a:avLst/>
          </a:prstGeom>
        </p:spPr>
      </p:pic>
      <p:sp>
        <p:nvSpPr>
          <p:cNvPr id="7" name="TextBox 6"/>
          <p:cNvSpPr txBox="1"/>
          <p:nvPr/>
        </p:nvSpPr>
        <p:spPr>
          <a:xfrm>
            <a:off x="4438997" y="1797246"/>
            <a:ext cx="5403273" cy="3472938"/>
          </a:xfrm>
          <a:prstGeom prst="rect">
            <a:avLst/>
          </a:prstGeom>
          <a:noFill/>
        </p:spPr>
        <p:txBody>
          <a:bodyPr wrap="square" rtlCol="0">
            <a:spAutoFit/>
          </a:bodyPr>
          <a:lstStyle/>
          <a:p>
            <a:pPr>
              <a:lnSpc>
                <a:spcPct val="200000"/>
              </a:lnSpc>
            </a:pPr>
            <a:r>
              <a:rPr lang="en-US" sz="1400" dirty="0">
                <a:solidFill>
                  <a:srgbClr val="00B0F0"/>
                </a:solidFill>
              </a:rPr>
              <a:t>The flow chart </a:t>
            </a:r>
            <a:r>
              <a:rPr lang="en-US" sz="1400" dirty="0" smtClean="0">
                <a:solidFill>
                  <a:srgbClr val="00B0F0"/>
                </a:solidFill>
              </a:rPr>
              <a:t>presented </a:t>
            </a:r>
            <a:r>
              <a:rPr lang="en-US" sz="1400" dirty="0">
                <a:solidFill>
                  <a:srgbClr val="00B0F0"/>
                </a:solidFill>
              </a:rPr>
              <a:t>is the logic developed to make a responsive system that </a:t>
            </a:r>
            <a:r>
              <a:rPr lang="en-US" sz="1400" dirty="0" smtClean="0">
                <a:solidFill>
                  <a:srgbClr val="00B0F0"/>
                </a:solidFill>
              </a:rPr>
              <a:t>would react </a:t>
            </a:r>
            <a:r>
              <a:rPr lang="en-US" sz="1400" dirty="0">
                <a:solidFill>
                  <a:srgbClr val="00B0F0"/>
                </a:solidFill>
              </a:rPr>
              <a:t>to change in temperature with the help of microcontroller and sensor. By this way we can</a:t>
            </a:r>
          </a:p>
          <a:p>
            <a:pPr>
              <a:lnSpc>
                <a:spcPct val="200000"/>
              </a:lnSpc>
            </a:pPr>
            <a:r>
              <a:rPr lang="en-US" sz="1400" dirty="0">
                <a:solidFill>
                  <a:srgbClr val="00B0F0"/>
                </a:solidFill>
              </a:rPr>
              <a:t>easily understand the logic behind the temperature control. The user needs to start the </a:t>
            </a:r>
            <a:r>
              <a:rPr lang="en-US" sz="1400" dirty="0" smtClean="0">
                <a:solidFill>
                  <a:srgbClr val="00B0F0"/>
                </a:solidFill>
              </a:rPr>
              <a:t>water heater </a:t>
            </a:r>
            <a:r>
              <a:rPr lang="en-US" sz="1400" dirty="0">
                <a:solidFill>
                  <a:srgbClr val="00B0F0"/>
                </a:solidFill>
              </a:rPr>
              <a:t>by plugging it to the power source, and then it can be operated to a desired temperature</a:t>
            </a:r>
          </a:p>
          <a:p>
            <a:pPr>
              <a:lnSpc>
                <a:spcPct val="200000"/>
              </a:lnSpc>
            </a:pPr>
            <a:r>
              <a:rPr lang="en-US" sz="1400" dirty="0">
                <a:solidFill>
                  <a:srgbClr val="00B0F0"/>
                </a:solidFill>
              </a:rPr>
              <a:t>level by entering the temperature value (T1) in degree Celsius, using the push button. </a:t>
            </a:r>
          </a:p>
        </p:txBody>
      </p:sp>
    </p:spTree>
    <p:extLst>
      <p:ext uri="{BB962C8B-B14F-4D97-AF65-F5344CB8AC3E}">
        <p14:creationId xmlns:p14="http://schemas.microsoft.com/office/powerpoint/2010/main" val="1359055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66E8F59-D039-4D4D-AC66-93158F8A90DB}"/>
              </a:ext>
            </a:extLst>
          </p:cNvPr>
          <p:cNvSpPr>
            <a:spLocks noGrp="1"/>
          </p:cNvSpPr>
          <p:nvPr>
            <p:ph type="title"/>
          </p:nvPr>
        </p:nvSpPr>
        <p:spPr>
          <a:xfrm>
            <a:off x="539681" y="240891"/>
            <a:ext cx="5129599" cy="560439"/>
          </a:xfrm>
        </p:spPr>
        <p:txBody>
          <a:bodyPr>
            <a:normAutofit fontScale="90000"/>
          </a:bodyPr>
          <a:lstStyle/>
          <a:p>
            <a:r>
              <a:rPr lang="en-US" dirty="0" smtClean="0"/>
              <a:t>Simulation Screenshot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81" y="872835"/>
            <a:ext cx="8231448" cy="5037513"/>
          </a:xfrm>
          <a:prstGeom prst="rect">
            <a:avLst/>
          </a:prstGeom>
        </p:spPr>
      </p:pic>
    </p:spTree>
    <p:extLst>
      <p:ext uri="{BB962C8B-B14F-4D97-AF65-F5344CB8AC3E}">
        <p14:creationId xmlns:p14="http://schemas.microsoft.com/office/powerpoint/2010/main" val="3059255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814" y="1923011"/>
            <a:ext cx="4917131" cy="2757054"/>
          </a:xfrm>
        </p:spPr>
        <p:txBody>
          <a:bodyPr>
            <a:noAutofit/>
          </a:bodyPr>
          <a:lstStyle/>
          <a:p>
            <a:r>
              <a:rPr lang="en-US" sz="7200" dirty="0" smtClean="0"/>
              <a:t>Thank You </a:t>
            </a:r>
            <a:endParaRPr lang="en-US" sz="7200" dirty="0"/>
          </a:p>
        </p:txBody>
      </p:sp>
    </p:spTree>
    <p:extLst>
      <p:ext uri="{BB962C8B-B14F-4D97-AF65-F5344CB8AC3E}">
        <p14:creationId xmlns:p14="http://schemas.microsoft.com/office/powerpoint/2010/main" val="1735380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119</TotalTime>
  <Words>208</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                                                                                                                                                            Electrical Water Heater</vt:lpstr>
      <vt:lpstr>PowerPoint Presentation</vt:lpstr>
      <vt:lpstr>Introduction </vt:lpstr>
      <vt:lpstr>Specifications </vt:lpstr>
      <vt:lpstr>Components </vt:lpstr>
      <vt:lpstr>Block Diagram</vt:lpstr>
      <vt:lpstr>Flow Chart</vt:lpstr>
      <vt:lpstr>Simulation Screenshot</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Water Heater</dc:title>
  <dc:creator>Hossam Oraby</dc:creator>
  <cp:lastModifiedBy>Microsoft account</cp:lastModifiedBy>
  <cp:revision>8</cp:revision>
  <dcterms:created xsi:type="dcterms:W3CDTF">2021-12-14T17:47:43Z</dcterms:created>
  <dcterms:modified xsi:type="dcterms:W3CDTF">2021-12-16T05:15:54Z</dcterms:modified>
</cp:coreProperties>
</file>