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7" r:id="rId3"/>
    <p:sldId id="258" r:id="rId4"/>
    <p:sldId id="261" r:id="rId5"/>
    <p:sldId id="262" r:id="rId6"/>
    <p:sldId id="315" r:id="rId7"/>
    <p:sldId id="305" r:id="rId8"/>
    <p:sldId id="306" r:id="rId9"/>
    <p:sldId id="316" r:id="rId10"/>
    <p:sldId id="307" r:id="rId11"/>
    <p:sldId id="308" r:id="rId12"/>
    <p:sldId id="309" r:id="rId13"/>
    <p:sldId id="311" r:id="rId14"/>
    <p:sldId id="312" r:id="rId15"/>
    <p:sldId id="313" r:id="rId16"/>
    <p:sldId id="314" r:id="rId17"/>
    <p:sldId id="267" r:id="rId18"/>
  </p:sldIdLst>
  <p:sldSz cx="9144000" cy="5143500" type="screen16x9"/>
  <p:notesSz cx="6858000" cy="9144000"/>
  <p:embeddedFontLst>
    <p:embeddedFont>
      <p:font typeface="Montserrat ExtraBold" panose="020B0604020202020204" charset="0"/>
      <p:bold r:id="rId20"/>
      <p:boldItalic r:id="rId21"/>
    </p:embeddedFont>
    <p:embeddedFont>
      <p:font typeface="Montserra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6BCC5-C5C7-49B1-9E77-0134837F2ED5}">
  <a:tblStyle styleId="{9066BCC5-C5C7-49B1-9E77-0134837F2E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41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83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62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734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104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13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792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5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59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24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806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044200" y="1060704"/>
            <a:ext cx="4792200" cy="2375344"/>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lvl="0"/>
            <a:r>
              <a:rPr lang="fr-FR" dirty="0"/>
              <a:t>Application de Synthèse pour un Cours Python pour la Data Science</a:t>
            </a:r>
            <a:endParaRPr dirty="0"/>
          </a:p>
        </p:txBody>
      </p:sp>
      <p:sp>
        <p:nvSpPr>
          <p:cNvPr id="163" name="Google Shape;163;p38"/>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p>
            <a:pPr marL="0" lvl="0" indent="0"/>
            <a:r>
              <a:rPr lang="fr-BE" sz="3200" b="1" dirty="0"/>
              <a:t>SAMIR SGHIRI</a:t>
            </a:r>
          </a:p>
        </p:txBody>
      </p:sp>
      <p:cxnSp>
        <p:nvCxnSpPr>
          <p:cNvPr id="165" name="Google Shape;165;p38"/>
          <p:cNvCxnSpPr/>
          <p:nvPr/>
        </p:nvCxnSpPr>
        <p:spPr>
          <a:xfrm>
            <a:off x="3058800" y="3406420"/>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2877312"/>
            <a:ext cx="4030357" cy="1752072"/>
          </a:xfrm>
          <a:prstGeom prst="rect">
            <a:avLst/>
          </a:prstGeom>
        </p:spPr>
        <p:txBody>
          <a:bodyPr spcFirstLastPara="1" wrap="square" lIns="91425" tIns="91425" rIns="91425" bIns="91425" anchor="b" anchorCtr="0">
            <a:noAutofit/>
          </a:bodyPr>
          <a:lstStyle/>
          <a:p>
            <a:pPr lvl="0"/>
            <a:r>
              <a:rPr lang="fr-FR" b="1" dirty="0"/>
              <a:t>Création d'un Data Frame de dates</a:t>
            </a:r>
            <a:endParaRPr lang="fr-F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03</a:t>
            </a:r>
            <a:endParaRPr dirty="0"/>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65757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6510812" cy="896095"/>
          </a:xfrm>
          <a:prstGeom prst="rect">
            <a:avLst/>
          </a:prstGeom>
        </p:spPr>
        <p:txBody>
          <a:bodyPr spcFirstLastPara="1" wrap="square" lIns="91425" tIns="91425" rIns="91425" bIns="91425" anchor="t" anchorCtr="0">
            <a:noAutofit/>
          </a:bodyPr>
          <a:lstStyle/>
          <a:p>
            <a:pPr lvl="0"/>
            <a:r>
              <a:rPr lang="fr-FR" b="1" dirty="0"/>
              <a:t>Création d'un Data Frame de dates</a:t>
            </a:r>
            <a:endParaRPr lang="fr-FR" dirty="0"/>
          </a:p>
        </p:txBody>
      </p:sp>
      <p:sp>
        <p:nvSpPr>
          <p:cNvPr id="215" name="Google Shape;215;p44"/>
          <p:cNvSpPr txBox="1">
            <a:spLocks noGrp="1"/>
          </p:cNvSpPr>
          <p:nvPr>
            <p:ph type="body" idx="1"/>
          </p:nvPr>
        </p:nvSpPr>
        <p:spPr>
          <a:xfrm>
            <a:off x="322946" y="1097280"/>
            <a:ext cx="7467742" cy="3462528"/>
          </a:xfrm>
          <a:prstGeom prst="rect">
            <a:avLst/>
          </a:prstGeom>
        </p:spPr>
        <p:txBody>
          <a:bodyPr spcFirstLastPara="1" wrap="square" lIns="91425" tIns="91425" rIns="91425" bIns="91425" anchor="t" anchorCtr="0">
            <a:noAutofit/>
          </a:bodyPr>
          <a:lstStyle/>
          <a:p>
            <a:pPr marL="139700" indent="0">
              <a:lnSpc>
                <a:spcPct val="150000"/>
              </a:lnSpc>
              <a:buNone/>
            </a:pPr>
            <a:r>
              <a:rPr lang="fr-FR" sz="1600" dirty="0"/>
              <a:t>Une table de dates joue un rôle crucial dans l'analyse des séries temporelles. Elle doit inclure des colonnes pour les dates, les années, les trimestres, les mois, les jours de la semaine, etc. Pour garantir son efficacité, la table de dates doit répondre à des exigences spécifiques :</a:t>
            </a:r>
          </a:p>
          <a:p>
            <a:pPr eaLnBrk="0" fontAlgn="base" hangingPunct="0">
              <a:lnSpc>
                <a:spcPct val="150000"/>
              </a:lnSpc>
            </a:pPr>
            <a:r>
              <a:rPr lang="fr-FR" altLang="fr-FR" sz="1600" dirty="0"/>
              <a:t>Marquée comme table de dates </a:t>
            </a:r>
          </a:p>
          <a:p>
            <a:pPr eaLnBrk="0" fontAlgn="base" hangingPunct="0">
              <a:lnSpc>
                <a:spcPct val="150000"/>
              </a:lnSpc>
            </a:pPr>
            <a:r>
              <a:rPr lang="fr-FR" altLang="fr-FR" sz="1600" dirty="0"/>
              <a:t>Une colonne de type de données Date (ou </a:t>
            </a:r>
            <a:r>
              <a:rPr lang="fr-FR" altLang="fr-FR" sz="1600" dirty="0" err="1"/>
              <a:t>datetime</a:t>
            </a:r>
            <a:r>
              <a:rPr lang="fr-FR" altLang="fr-FR" sz="1600" dirty="0"/>
              <a:t>)</a:t>
            </a:r>
          </a:p>
          <a:p>
            <a:pPr eaLnBrk="0" fontAlgn="base" hangingPunct="0">
              <a:lnSpc>
                <a:spcPct val="150000"/>
              </a:lnSpc>
            </a:pPr>
            <a:r>
              <a:rPr lang="fr-FR" altLang="fr-FR" sz="1600" dirty="0"/>
              <a:t>Des valeurs uniques dans la colonne de dates</a:t>
            </a:r>
          </a:p>
          <a:p>
            <a:pPr eaLnBrk="0" fontAlgn="base" hangingPunct="0">
              <a:lnSpc>
                <a:spcPct val="150000"/>
              </a:lnSpc>
            </a:pPr>
            <a:r>
              <a:rPr lang="fr-FR" altLang="fr-FR" sz="1600" dirty="0"/>
              <a:t>Pas de valeurs vides dans la colonne de dates</a:t>
            </a:r>
          </a:p>
          <a:p>
            <a:pPr eaLnBrk="0" fontAlgn="base" hangingPunct="0">
              <a:lnSpc>
                <a:spcPct val="150000"/>
              </a:lnSpc>
            </a:pPr>
            <a:r>
              <a:rPr lang="fr-FR" altLang="fr-FR" sz="1600" dirty="0"/>
              <a:t>Couvre des années entières</a:t>
            </a:r>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7292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2865019"/>
            <a:ext cx="4908181" cy="1776456"/>
          </a:xfrm>
          <a:prstGeom prst="rect">
            <a:avLst/>
          </a:prstGeom>
        </p:spPr>
        <p:txBody>
          <a:bodyPr spcFirstLastPara="1" wrap="square" lIns="91425" tIns="91425" rIns="91425" bIns="91425" anchor="b" anchorCtr="0">
            <a:noAutofit/>
          </a:bodyPr>
          <a:lstStyle/>
          <a:p>
            <a:r>
              <a:rPr lang="fr-FR" b="1" dirty="0"/>
              <a:t>Création d'un Data frame des mesures et indicateurs</a:t>
            </a:r>
            <a:endParaRPr lang="fr-F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04</a:t>
            </a:r>
            <a:endParaRPr dirty="0"/>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06904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6462044" cy="859519"/>
          </a:xfrm>
          <a:prstGeom prst="rect">
            <a:avLst/>
          </a:prstGeom>
        </p:spPr>
        <p:txBody>
          <a:bodyPr spcFirstLastPara="1" wrap="square" lIns="91425" tIns="91425" rIns="91425" bIns="91425" anchor="t" anchorCtr="0">
            <a:noAutofit/>
          </a:bodyPr>
          <a:lstStyle/>
          <a:p>
            <a:pPr lvl="0"/>
            <a:r>
              <a:rPr lang="fr-FR" b="1" dirty="0"/>
              <a:t>Création d'un Data frame des mesures et indicateurs</a:t>
            </a:r>
            <a:endParaRPr lang="fr-FR" dirty="0"/>
          </a:p>
        </p:txBody>
      </p:sp>
      <p:sp>
        <p:nvSpPr>
          <p:cNvPr id="215" name="Google Shape;215;p44"/>
          <p:cNvSpPr txBox="1">
            <a:spLocks noGrp="1"/>
          </p:cNvSpPr>
          <p:nvPr>
            <p:ph type="body" idx="1"/>
          </p:nvPr>
        </p:nvSpPr>
        <p:spPr>
          <a:xfrm>
            <a:off x="451104" y="1659274"/>
            <a:ext cx="7351776" cy="3046837"/>
          </a:xfrm>
          <a:prstGeom prst="rect">
            <a:avLst/>
          </a:prstGeom>
        </p:spPr>
        <p:txBody>
          <a:bodyPr spcFirstLastPara="1" wrap="square" lIns="91425" tIns="91425" rIns="91425" bIns="91425" anchor="t" anchorCtr="0">
            <a:noAutofit/>
          </a:bodyPr>
          <a:lstStyle/>
          <a:p>
            <a:pPr marL="139700" indent="0">
              <a:lnSpc>
                <a:spcPct val="150000"/>
              </a:lnSpc>
              <a:buNone/>
            </a:pPr>
            <a:r>
              <a:rPr lang="fr-FR" sz="1600" dirty="0"/>
              <a:t>L'objectif de cette étape est de générer un </a:t>
            </a:r>
            <a:r>
              <a:rPr lang="fr-FR" sz="1600" dirty="0" err="1"/>
              <a:t>DataFrame</a:t>
            </a:r>
            <a:r>
              <a:rPr lang="fr-FR" sz="1600" dirty="0"/>
              <a:t> regroupant des mesures et des indicateurs pertinents pour l'analyse des données. Pour ce faire, nous utiliserons les fonctions d'agrégation et de synthèse offertes par les bibliothèques pandas et </a:t>
            </a:r>
            <a:r>
              <a:rPr lang="fr-FR" sz="1600" dirty="0" err="1"/>
              <a:t>numpy</a:t>
            </a:r>
            <a:r>
              <a:rPr lang="fr-FR" sz="1600" dirty="0"/>
              <a:t>, telles que SUM, AVERAGE, COUNT, MIN, MEAN et STD. Ces fonctions nous permettront de calculer des statistiques descriptives importantes à partir des données.</a:t>
            </a:r>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64254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139389"/>
            <a:ext cx="4908181" cy="1227715"/>
          </a:xfrm>
          <a:prstGeom prst="rect">
            <a:avLst/>
          </a:prstGeom>
        </p:spPr>
        <p:txBody>
          <a:bodyPr spcFirstLastPara="1" wrap="square" lIns="91425" tIns="91425" rIns="91425" bIns="91425" anchor="b" anchorCtr="0">
            <a:noAutofit/>
          </a:bodyPr>
          <a:lstStyle/>
          <a:p>
            <a:r>
              <a:rPr lang="fr-FR" dirty="0"/>
              <a:t>Développer les visuels et rapports</a:t>
            </a:r>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05</a:t>
            </a:r>
            <a:endParaRPr dirty="0"/>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88498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6462044" cy="859519"/>
          </a:xfrm>
          <a:prstGeom prst="rect">
            <a:avLst/>
          </a:prstGeom>
        </p:spPr>
        <p:txBody>
          <a:bodyPr spcFirstLastPara="1" wrap="square" lIns="91425" tIns="91425" rIns="91425" bIns="91425" anchor="t" anchorCtr="0">
            <a:noAutofit/>
          </a:bodyPr>
          <a:lstStyle/>
          <a:p>
            <a:pPr lvl="0"/>
            <a:r>
              <a:rPr lang="fr-FR" b="1" dirty="0"/>
              <a:t>Création d'un Data frame des mesures et indicateurs</a:t>
            </a:r>
            <a:endParaRPr lang="fr-FR" dirty="0"/>
          </a:p>
        </p:txBody>
      </p:sp>
      <p:sp>
        <p:nvSpPr>
          <p:cNvPr id="215" name="Google Shape;215;p44"/>
          <p:cNvSpPr txBox="1">
            <a:spLocks noGrp="1"/>
          </p:cNvSpPr>
          <p:nvPr>
            <p:ph type="body" idx="1"/>
          </p:nvPr>
        </p:nvSpPr>
        <p:spPr>
          <a:xfrm>
            <a:off x="451104" y="1659275"/>
            <a:ext cx="7266432" cy="2656693"/>
          </a:xfrm>
          <a:prstGeom prst="rect">
            <a:avLst/>
          </a:prstGeom>
        </p:spPr>
        <p:txBody>
          <a:bodyPr spcFirstLastPara="1" wrap="square" lIns="91425" tIns="91425" rIns="91425" bIns="91425" anchor="t" anchorCtr="0">
            <a:noAutofit/>
          </a:bodyPr>
          <a:lstStyle/>
          <a:p>
            <a:pPr marL="139700" indent="0">
              <a:lnSpc>
                <a:spcPct val="150000"/>
              </a:lnSpc>
              <a:buNone/>
            </a:pPr>
            <a:r>
              <a:rPr lang="fr-FR" sz="1600" dirty="0"/>
              <a:t>Dans cette étape, nous allons exploiter la puissance de bibliothèques Python telles que </a:t>
            </a:r>
            <a:r>
              <a:rPr lang="fr-FR" sz="1600" dirty="0" err="1"/>
              <a:t>Matplotlib</a:t>
            </a:r>
            <a:r>
              <a:rPr lang="fr-FR" sz="1600" dirty="0"/>
              <a:t> et </a:t>
            </a:r>
            <a:r>
              <a:rPr lang="fr-FR" sz="1600" dirty="0" err="1"/>
              <a:t>Seaborn</a:t>
            </a:r>
            <a:r>
              <a:rPr lang="fr-FR" sz="1600" dirty="0"/>
              <a:t> pour créer des visualisations riches et interactives qui donnent vie à nos données. Ces visualisations permettront aux utilisateurs d'explorer et de comprendre les données en profondeur, révélant des tendances, des modèles et des informations qui pourraient autrement passer inaperçues.</a:t>
            </a:r>
            <a:endParaRPr lang="fr-BE" sz="1600"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950074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44"/>
          <p:cNvSpPr txBox="1">
            <a:spLocks noGrp="1"/>
          </p:cNvSpPr>
          <p:nvPr>
            <p:ph type="body" idx="1"/>
          </p:nvPr>
        </p:nvSpPr>
        <p:spPr>
          <a:xfrm>
            <a:off x="0" y="206758"/>
            <a:ext cx="8997696" cy="4936742"/>
          </a:xfrm>
          <a:prstGeom prst="rect">
            <a:avLst/>
          </a:prstGeom>
        </p:spPr>
        <p:txBody>
          <a:bodyPr spcFirstLastPara="1" wrap="square" lIns="91425" tIns="91425" rIns="91425" bIns="91425" anchor="t" anchorCtr="0">
            <a:noAutofit/>
          </a:bodyPr>
          <a:lstStyle/>
          <a:p>
            <a:pPr marL="139700" indent="0">
              <a:lnSpc>
                <a:spcPct val="150000"/>
              </a:lnSpc>
              <a:buNone/>
            </a:pPr>
            <a:r>
              <a:rPr lang="fr-FR" b="1" dirty="0"/>
              <a:t>Fonctionnalités clés</a:t>
            </a:r>
            <a:endParaRPr lang="fr-FR" dirty="0"/>
          </a:p>
          <a:p>
            <a:pPr>
              <a:lnSpc>
                <a:spcPct val="150000"/>
              </a:lnSpc>
            </a:pPr>
            <a:r>
              <a:rPr lang="fr-FR" b="1" dirty="0"/>
              <a:t>Filtres et fonctionnalités d'extraction:</a:t>
            </a:r>
            <a:r>
              <a:rPr lang="fr-FR" dirty="0"/>
              <a:t> Permettre aux utilisateurs de filtrer et d'affiner les données en fonction de leurs besoins spécifiques, favorisant une exploration granulaire</a:t>
            </a:r>
            <a:r>
              <a:rPr lang="fr-FR" dirty="0" smtClean="0"/>
              <a:t>.</a:t>
            </a:r>
          </a:p>
          <a:p>
            <a:pPr>
              <a:lnSpc>
                <a:spcPct val="150000"/>
              </a:lnSpc>
            </a:pPr>
            <a:r>
              <a:rPr lang="fr-FR" b="1" dirty="0"/>
              <a:t>Visualisations recommandées:</a:t>
            </a:r>
            <a:r>
              <a:rPr lang="fr-FR" dirty="0"/>
              <a:t> Fournir un ensemble de visualisations prédéfinies et efficaces, telles que </a:t>
            </a:r>
            <a:r>
              <a:rPr lang="fr-FR" dirty="0" smtClean="0"/>
              <a:t>:</a:t>
            </a:r>
          </a:p>
          <a:p>
            <a:pPr lvl="1"/>
            <a:r>
              <a:rPr lang="fr-FR" dirty="0"/>
              <a:t>Ventes par produit comparées à l'année précédente</a:t>
            </a:r>
          </a:p>
          <a:p>
            <a:pPr lvl="1"/>
            <a:r>
              <a:rPr lang="fr-FR" dirty="0"/>
              <a:t>Ventes par mois comparées à l'année précédente</a:t>
            </a:r>
          </a:p>
          <a:p>
            <a:pPr lvl="1"/>
            <a:r>
              <a:rPr lang="fr-FR" dirty="0"/>
              <a:t>Ventes des 5 premières villes</a:t>
            </a:r>
          </a:p>
          <a:p>
            <a:pPr lvl="1"/>
            <a:r>
              <a:rPr lang="fr-FR" dirty="0"/>
              <a:t>Bénéfice par canal comparé à l'année précédente</a:t>
            </a:r>
          </a:p>
          <a:p>
            <a:pPr lvl="1"/>
            <a:r>
              <a:rPr lang="fr-FR" dirty="0"/>
              <a:t>Top 5 des clients par ventes (comparaison avec l'année précédente)</a:t>
            </a:r>
          </a:p>
          <a:p>
            <a:pPr lvl="1"/>
            <a:r>
              <a:rPr lang="fr-FR" dirty="0" err="1"/>
              <a:t>Bottom</a:t>
            </a:r>
            <a:r>
              <a:rPr lang="fr-FR" dirty="0"/>
              <a:t> 5 des clients par ventes (comparaison avec l'année précédente)</a:t>
            </a:r>
          </a:p>
          <a:p>
            <a:pPr lvl="1"/>
            <a:r>
              <a:rPr lang="fr-FR" dirty="0"/>
              <a:t>Cartes interactives pour les ventes, le profit, la marge bénéficiaire et les produits vendus (utilisation de bibliothèques SIG)</a:t>
            </a:r>
          </a:p>
        </p:txBody>
      </p:sp>
      <p:cxnSp>
        <p:nvCxnSpPr>
          <p:cNvPr id="216" name="Google Shape;216;p44"/>
          <p:cNvCxnSpPr/>
          <p:nvPr/>
        </p:nvCxnSpPr>
        <p:spPr>
          <a:xfrm>
            <a:off x="1026200" y="279910"/>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55855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sp>
        <p:nvSpPr>
          <p:cNvPr id="273" name="Google Shape;273;p49"/>
          <p:cNvSpPr txBox="1">
            <a:spLocks noGrp="1"/>
          </p:cNvSpPr>
          <p:nvPr>
            <p:ph type="ctrTitle"/>
          </p:nvPr>
        </p:nvSpPr>
        <p:spPr>
          <a:xfrm>
            <a:off x="1273500" y="1369000"/>
            <a:ext cx="6597000" cy="9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Merci</a:t>
            </a:r>
            <a:endParaRPr dirty="0"/>
          </a:p>
        </p:txBody>
      </p:sp>
      <p:cxnSp>
        <p:nvCxnSpPr>
          <p:cNvPr id="275" name="Google Shape;275;p49"/>
          <p:cNvCxnSpPr/>
          <p:nvPr/>
        </p:nvCxnSpPr>
        <p:spPr>
          <a:xfrm>
            <a:off x="3190500" y="23542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lvl="0"/>
            <a:r>
              <a:rPr lang="fr-FR" b="1" dirty="0"/>
              <a:t>PRESENTATION</a:t>
            </a:r>
            <a:endParaRPr dirty="0"/>
          </a:p>
        </p:txBody>
      </p:sp>
      <p:sp>
        <p:nvSpPr>
          <p:cNvPr id="171" name="Google Shape;171;p39"/>
          <p:cNvSpPr txBox="1">
            <a:spLocks noGrp="1"/>
          </p:cNvSpPr>
          <p:nvPr>
            <p:ph type="body" idx="1"/>
          </p:nvPr>
        </p:nvSpPr>
        <p:spPr>
          <a:xfrm>
            <a:off x="938500" y="1672745"/>
            <a:ext cx="7172100" cy="2801719"/>
          </a:xfrm>
          <a:prstGeom prst="rect">
            <a:avLst/>
          </a:prstGeom>
        </p:spPr>
        <p:txBody>
          <a:bodyPr spcFirstLastPara="1" wrap="square" lIns="91425" tIns="91425" rIns="91425" bIns="91425" anchor="t" anchorCtr="0">
            <a:noAutofit/>
          </a:bodyPr>
          <a:lstStyle/>
          <a:p>
            <a:pPr marL="0" lvl="0" indent="0">
              <a:lnSpc>
                <a:spcPct val="150000"/>
              </a:lnSpc>
              <a:buNone/>
            </a:pPr>
            <a:r>
              <a:rPr lang="fr-FR" sz="1600" dirty="0"/>
              <a:t>Au cours de cette présentation, nous allons explorer les objectifs, les étapes clés et les fonctionnalités essentielles de l'application, mettant en lumière son potentiel pour vous aider à prendre des décisions éclairées basées sur les données. Préparez-vous à débloquer les secrets cachés dans vos données et à propulser vos compétences en analyse de données vers de nouveaux sommets.</a:t>
            </a: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0"/>
          <p:cNvSpPr txBox="1">
            <a:spLocks noGrp="1"/>
          </p:cNvSpPr>
          <p:nvPr>
            <p:ph type="title" idx="6"/>
          </p:nvPr>
        </p:nvSpPr>
        <p:spPr>
          <a:xfrm>
            <a:off x="-309263" y="1929196"/>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179" name="Google Shape;179;p40"/>
          <p:cNvSpPr txBox="1">
            <a:spLocks noGrp="1"/>
          </p:cNvSpPr>
          <p:nvPr>
            <p:ph type="title"/>
          </p:nvPr>
        </p:nvSpPr>
        <p:spPr>
          <a:xfrm>
            <a:off x="1319556" y="2799328"/>
            <a:ext cx="2067000" cy="1462689"/>
          </a:xfrm>
          <a:prstGeom prst="rect">
            <a:avLst/>
          </a:prstGeom>
        </p:spPr>
        <p:txBody>
          <a:bodyPr spcFirstLastPara="1" wrap="square" lIns="91425" tIns="91425" rIns="91425" bIns="91425" anchor="b" anchorCtr="0">
            <a:noAutofit/>
          </a:bodyPr>
          <a:lstStyle/>
          <a:p>
            <a:pPr lvl="0"/>
            <a:r>
              <a:rPr lang="fr-FR" sz="1600" b="1" dirty="0"/>
              <a:t>Extraction, transformation et chargement des données (ETL)</a:t>
            </a:r>
            <a:endParaRPr sz="1600" dirty="0"/>
          </a:p>
        </p:txBody>
      </p:sp>
      <p:sp>
        <p:nvSpPr>
          <p:cNvPr id="181" name="Google Shape;181;p40"/>
          <p:cNvSpPr txBox="1">
            <a:spLocks noGrp="1"/>
          </p:cNvSpPr>
          <p:nvPr>
            <p:ph type="title" idx="2"/>
          </p:nvPr>
        </p:nvSpPr>
        <p:spPr>
          <a:xfrm>
            <a:off x="3257916" y="2882707"/>
            <a:ext cx="2067000" cy="908455"/>
          </a:xfrm>
          <a:prstGeom prst="rect">
            <a:avLst/>
          </a:prstGeom>
        </p:spPr>
        <p:txBody>
          <a:bodyPr spcFirstLastPara="1" wrap="square" lIns="91425" tIns="91425" rIns="91425" bIns="91425" anchor="b" anchorCtr="0">
            <a:noAutofit/>
          </a:bodyPr>
          <a:lstStyle/>
          <a:p>
            <a:pPr lvl="0"/>
            <a:r>
              <a:rPr lang="fr-FR" sz="1600" b="1" dirty="0"/>
              <a:t>Création d'un Data Frame de dates</a:t>
            </a:r>
            <a:endParaRPr sz="1600" dirty="0"/>
          </a:p>
        </p:txBody>
      </p:sp>
      <p:sp>
        <p:nvSpPr>
          <p:cNvPr id="183" name="Google Shape;183;p40"/>
          <p:cNvSpPr txBox="1">
            <a:spLocks noGrp="1"/>
          </p:cNvSpPr>
          <p:nvPr>
            <p:ph type="title" idx="4"/>
          </p:nvPr>
        </p:nvSpPr>
        <p:spPr>
          <a:xfrm>
            <a:off x="-309266" y="2980810"/>
            <a:ext cx="2067000" cy="548400"/>
          </a:xfrm>
          <a:prstGeom prst="rect">
            <a:avLst/>
          </a:prstGeom>
        </p:spPr>
        <p:txBody>
          <a:bodyPr spcFirstLastPara="1" wrap="square" lIns="91425" tIns="91425" rIns="91425" bIns="91425" anchor="b" anchorCtr="0">
            <a:noAutofit/>
          </a:bodyPr>
          <a:lstStyle/>
          <a:p>
            <a:pPr lvl="0"/>
            <a:r>
              <a:rPr lang="fr-FR" sz="1600" b="1" dirty="0"/>
              <a:t>Collecte de données</a:t>
            </a:r>
            <a:endParaRPr sz="1600" dirty="0"/>
          </a:p>
        </p:txBody>
      </p:sp>
      <p:sp>
        <p:nvSpPr>
          <p:cNvPr id="185" name="Google Shape;185;p40"/>
          <p:cNvSpPr txBox="1">
            <a:spLocks noGrp="1"/>
          </p:cNvSpPr>
          <p:nvPr>
            <p:ph type="title" idx="7"/>
          </p:nvPr>
        </p:nvSpPr>
        <p:spPr>
          <a:xfrm>
            <a:off x="1319556" y="1919796"/>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86" name="Google Shape;186;p40"/>
          <p:cNvSpPr txBox="1">
            <a:spLocks noGrp="1"/>
          </p:cNvSpPr>
          <p:nvPr>
            <p:ph type="title" idx="8"/>
          </p:nvPr>
        </p:nvSpPr>
        <p:spPr>
          <a:xfrm>
            <a:off x="3200006" y="1895412"/>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cxnSp>
        <p:nvCxnSpPr>
          <p:cNvPr id="187" name="Google Shape;187;p40"/>
          <p:cNvCxnSpPr/>
          <p:nvPr/>
        </p:nvCxnSpPr>
        <p:spPr>
          <a:xfrm>
            <a:off x="525637" y="2704656"/>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8" name="Google Shape;188;p40"/>
          <p:cNvCxnSpPr/>
          <p:nvPr/>
        </p:nvCxnSpPr>
        <p:spPr>
          <a:xfrm>
            <a:off x="2154456" y="2695256"/>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9" name="Google Shape;189;p40"/>
          <p:cNvCxnSpPr/>
          <p:nvPr/>
        </p:nvCxnSpPr>
        <p:spPr>
          <a:xfrm>
            <a:off x="4034906" y="2670872"/>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4" name="Google Shape;170;p39"/>
          <p:cNvSpPr txBox="1">
            <a:spLocks/>
          </p:cNvSpPr>
          <p:nvPr/>
        </p:nvSpPr>
        <p:spPr>
          <a:xfrm>
            <a:off x="795840" y="830151"/>
            <a:ext cx="7272531" cy="484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pPr>
              <a:buClr>
                <a:schemeClr val="accent1"/>
              </a:buClr>
              <a:buSzPts val="2400"/>
            </a:pPr>
            <a:r>
              <a:rPr lang="fr-FR" b="1" dirty="0">
                <a:solidFill>
                  <a:schemeClr val="accent1"/>
                </a:solidFill>
              </a:rPr>
              <a:t>La mise en œuvre du projet suit une approche </a:t>
            </a:r>
            <a:r>
              <a:rPr lang="fr-FR" b="1" dirty="0" smtClean="0">
                <a:solidFill>
                  <a:schemeClr val="accent1"/>
                </a:solidFill>
              </a:rPr>
              <a:t>structurée :</a:t>
            </a:r>
            <a:r>
              <a:rPr lang="fr-FR" b="1" dirty="0"/>
              <a:t/>
            </a:r>
            <a:br>
              <a:rPr lang="fr-FR" b="1" dirty="0"/>
            </a:br>
            <a:endParaRPr lang="fr-FR" b="1" dirty="0">
              <a:solidFill>
                <a:schemeClr val="accent1"/>
              </a:solidFill>
            </a:endParaRPr>
          </a:p>
        </p:txBody>
      </p:sp>
      <p:sp>
        <p:nvSpPr>
          <p:cNvPr id="18" name="Google Shape;181;p40"/>
          <p:cNvSpPr txBox="1">
            <a:spLocks/>
          </p:cNvSpPr>
          <p:nvPr/>
        </p:nvSpPr>
        <p:spPr>
          <a:xfrm>
            <a:off x="5175048" y="2823121"/>
            <a:ext cx="2067000" cy="12026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fr-FR" sz="1600" b="1" dirty="0"/>
              <a:t>Création d'un Data frame des mesures et indicateurs</a:t>
            </a:r>
            <a:endParaRPr lang="fr-FR" sz="1600" dirty="0"/>
          </a:p>
        </p:txBody>
      </p:sp>
      <p:sp>
        <p:nvSpPr>
          <p:cNvPr id="19" name="Google Shape;186;p40"/>
          <p:cNvSpPr txBox="1">
            <a:spLocks/>
          </p:cNvSpPr>
          <p:nvPr/>
        </p:nvSpPr>
        <p:spPr>
          <a:xfrm>
            <a:off x="5110932" y="1895412"/>
            <a:ext cx="2067000" cy="72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Montserrat ExtraBold"/>
              <a:buNone/>
              <a:defRPr sz="3600" b="0" i="0" u="none" strike="noStrike" cap="none">
                <a:solidFill>
                  <a:schemeClr val="l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9pPr>
          </a:lstStyle>
          <a:p>
            <a:r>
              <a:rPr lang="en" dirty="0" smtClean="0"/>
              <a:t>04</a:t>
            </a:r>
            <a:endParaRPr lang="en" dirty="0"/>
          </a:p>
        </p:txBody>
      </p:sp>
      <p:cxnSp>
        <p:nvCxnSpPr>
          <p:cNvPr id="20" name="Google Shape;189;p40"/>
          <p:cNvCxnSpPr/>
          <p:nvPr/>
        </p:nvCxnSpPr>
        <p:spPr>
          <a:xfrm>
            <a:off x="5945832" y="2670872"/>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1" name="Google Shape;181;p40"/>
          <p:cNvSpPr txBox="1">
            <a:spLocks/>
          </p:cNvSpPr>
          <p:nvPr/>
        </p:nvSpPr>
        <p:spPr>
          <a:xfrm>
            <a:off x="7125600" y="2826035"/>
            <a:ext cx="2067000" cy="9484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fr-FR" sz="1600" b="1" dirty="0"/>
              <a:t>Développement de visuels et de rapports</a:t>
            </a:r>
            <a:endParaRPr lang="fr-FR" sz="1600" dirty="0"/>
          </a:p>
        </p:txBody>
      </p:sp>
      <p:sp>
        <p:nvSpPr>
          <p:cNvPr id="22" name="Google Shape;186;p40"/>
          <p:cNvSpPr txBox="1">
            <a:spLocks/>
          </p:cNvSpPr>
          <p:nvPr/>
        </p:nvSpPr>
        <p:spPr>
          <a:xfrm>
            <a:off x="7061484" y="1858836"/>
            <a:ext cx="2067000" cy="72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Montserrat ExtraBold"/>
              <a:buNone/>
              <a:defRPr sz="3600" b="0" i="0" u="none" strike="noStrike" cap="none">
                <a:solidFill>
                  <a:schemeClr val="l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9pPr>
          </a:lstStyle>
          <a:p>
            <a:r>
              <a:rPr lang="en" dirty="0" smtClean="0"/>
              <a:t>05</a:t>
            </a:r>
            <a:endParaRPr lang="en" dirty="0"/>
          </a:p>
        </p:txBody>
      </p:sp>
      <p:cxnSp>
        <p:nvCxnSpPr>
          <p:cNvPr id="23" name="Google Shape;189;p40"/>
          <p:cNvCxnSpPr/>
          <p:nvPr/>
        </p:nvCxnSpPr>
        <p:spPr>
          <a:xfrm>
            <a:off x="7896384" y="2634296"/>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3169516"/>
            <a:ext cx="3068700" cy="1167462"/>
          </a:xfrm>
          <a:prstGeom prst="rect">
            <a:avLst/>
          </a:prstGeom>
        </p:spPr>
        <p:txBody>
          <a:bodyPr spcFirstLastPara="1" wrap="square" lIns="91425" tIns="91425" rIns="91425" bIns="91425" anchor="b" anchorCtr="0">
            <a:noAutofit/>
          </a:bodyPr>
          <a:lstStyle/>
          <a:p>
            <a:pPr lvl="0"/>
            <a:r>
              <a:rPr lang="fr-FR" b="1" dirty="0"/>
              <a:t>Collecte de données</a:t>
            </a:r>
            <a:endParaRPr lang="fr-F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3548156" cy="505951"/>
          </a:xfrm>
          <a:prstGeom prst="rect">
            <a:avLst/>
          </a:prstGeom>
        </p:spPr>
        <p:txBody>
          <a:bodyPr spcFirstLastPara="1" wrap="square" lIns="91425" tIns="91425" rIns="91425" bIns="91425" anchor="t" anchorCtr="0">
            <a:noAutofit/>
          </a:bodyPr>
          <a:lstStyle/>
          <a:p>
            <a:pPr lvl="0"/>
            <a:r>
              <a:rPr lang="fr-FR" b="1" dirty="0"/>
              <a:t>Collecte de données</a:t>
            </a:r>
            <a:endParaRPr lang="fr-FR" dirty="0"/>
          </a:p>
        </p:txBody>
      </p:sp>
      <p:sp>
        <p:nvSpPr>
          <p:cNvPr id="215" name="Google Shape;215;p44"/>
          <p:cNvSpPr txBox="1">
            <a:spLocks noGrp="1"/>
          </p:cNvSpPr>
          <p:nvPr>
            <p:ph type="body" idx="1"/>
          </p:nvPr>
        </p:nvSpPr>
        <p:spPr>
          <a:xfrm>
            <a:off x="451104" y="1659275"/>
            <a:ext cx="5937504" cy="2760900"/>
          </a:xfrm>
          <a:prstGeom prst="rect">
            <a:avLst/>
          </a:prstGeom>
        </p:spPr>
        <p:txBody>
          <a:bodyPr spcFirstLastPara="1" wrap="square" lIns="91425" tIns="91425" rIns="91425" bIns="91425" anchor="t" anchorCtr="0">
            <a:noAutofit/>
          </a:bodyPr>
          <a:lstStyle/>
          <a:p>
            <a:pPr marL="139700" indent="0">
              <a:lnSpc>
                <a:spcPct val="150000"/>
              </a:lnSpc>
              <a:buNone/>
            </a:pPr>
            <a:r>
              <a:rPr lang="fr-FR" sz="1600" dirty="0"/>
              <a:t>La première étape cruciale de notre voyage d'exploration de données consiste à rassembler les données nécessaires pour alimenter notre projet. Cette étape implique de puiser dans diverses sources, telles que des bases de données internes, des feuilles de calcul soigneusement organisées ou des services Web riches en informations.</a:t>
            </a:r>
            <a:endParaRPr lang="fr-BE" sz="1600"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44"/>
          <p:cNvSpPr txBox="1">
            <a:spLocks noGrp="1"/>
          </p:cNvSpPr>
          <p:nvPr>
            <p:ph type="body" idx="1"/>
          </p:nvPr>
        </p:nvSpPr>
        <p:spPr>
          <a:xfrm>
            <a:off x="158496" y="456198"/>
            <a:ext cx="8241792" cy="4687302"/>
          </a:xfrm>
          <a:prstGeom prst="rect">
            <a:avLst/>
          </a:prstGeom>
        </p:spPr>
        <p:txBody>
          <a:bodyPr spcFirstLastPara="1" wrap="square" lIns="91425" tIns="91425" rIns="91425" bIns="91425" anchor="t" anchorCtr="0">
            <a:noAutofit/>
          </a:bodyPr>
          <a:lstStyle/>
          <a:p>
            <a:pPr marL="139700" indent="0">
              <a:lnSpc>
                <a:spcPct val="150000"/>
              </a:lnSpc>
              <a:buNone/>
            </a:pPr>
            <a:r>
              <a:rPr lang="fr-FR" sz="1600" dirty="0"/>
              <a:t>Cependant, il ne s'agit pas simplement de rassembler autant de données que possible. La qualité est primordiale. Nous devons nous assurer que les données collectées sont :</a:t>
            </a:r>
          </a:p>
          <a:p>
            <a:pPr>
              <a:lnSpc>
                <a:spcPct val="150000"/>
              </a:lnSpc>
            </a:pPr>
            <a:r>
              <a:rPr lang="fr-FR" sz="1600" b="1" dirty="0"/>
              <a:t>Exactes:</a:t>
            </a:r>
            <a:r>
              <a:rPr lang="fr-FR" sz="1600" dirty="0"/>
              <a:t> Des données précises reflètent fidèlement la réalité, garantissant des analyses fiables.</a:t>
            </a:r>
          </a:p>
          <a:p>
            <a:pPr>
              <a:lnSpc>
                <a:spcPct val="150000"/>
              </a:lnSpc>
            </a:pPr>
            <a:r>
              <a:rPr lang="fr-FR" sz="1600" b="1" dirty="0"/>
              <a:t>Complètes:</a:t>
            </a:r>
            <a:r>
              <a:rPr lang="fr-FR" sz="1600" dirty="0"/>
              <a:t> Des ensembles de données complets évitent les lacunes d'information qui pourraient fausser les résultats.</a:t>
            </a:r>
          </a:p>
          <a:p>
            <a:pPr>
              <a:lnSpc>
                <a:spcPct val="150000"/>
              </a:lnSpc>
            </a:pPr>
            <a:r>
              <a:rPr lang="fr-FR" sz="1600" b="1" dirty="0"/>
              <a:t>Pertinentes:</a:t>
            </a:r>
            <a:r>
              <a:rPr lang="fr-FR" sz="1600" dirty="0"/>
              <a:t> Les données doivent être en adéquation avec les objectifs du projet, permettant des analyses significatives.</a:t>
            </a:r>
          </a:p>
          <a:p>
            <a:pPr marL="139700" indent="0">
              <a:lnSpc>
                <a:spcPct val="150000"/>
              </a:lnSpc>
              <a:buNone/>
            </a:pPr>
            <a:r>
              <a:rPr lang="fr-FR" sz="1600" dirty="0"/>
              <a:t>En rassemblant des données précises, complètes et pertinentes, nous posons des bases solides pour une exploration fructueuse et des découvertes précieuses.</a:t>
            </a:r>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26689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0331" y="2608886"/>
            <a:ext cx="4603381" cy="2288722"/>
          </a:xfrm>
          <a:prstGeom prst="rect">
            <a:avLst/>
          </a:prstGeom>
        </p:spPr>
        <p:txBody>
          <a:bodyPr spcFirstLastPara="1" wrap="square" lIns="91425" tIns="91425" rIns="91425" bIns="91425" anchor="b" anchorCtr="0">
            <a:noAutofit/>
          </a:bodyPr>
          <a:lstStyle/>
          <a:p>
            <a:pPr lvl="0"/>
            <a:r>
              <a:rPr lang="fr-FR" b="1" dirty="0"/>
              <a:t>Extraction, transformation et chargement des données (ETL)</a:t>
            </a:r>
            <a:endParaRPr lang="fr-F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02</a:t>
            </a:r>
            <a:endParaRPr dirty="0"/>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928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6510812" cy="896095"/>
          </a:xfrm>
          <a:prstGeom prst="rect">
            <a:avLst/>
          </a:prstGeom>
        </p:spPr>
        <p:txBody>
          <a:bodyPr spcFirstLastPara="1" wrap="square" lIns="91425" tIns="91425" rIns="91425" bIns="91425" anchor="t" anchorCtr="0">
            <a:noAutofit/>
          </a:bodyPr>
          <a:lstStyle/>
          <a:p>
            <a:pPr lvl="0"/>
            <a:r>
              <a:rPr lang="fr-FR" b="1" dirty="0"/>
              <a:t>Extraction, transformation et chargement des données (ETL)</a:t>
            </a:r>
            <a:endParaRPr lang="fr-FR" dirty="0"/>
          </a:p>
        </p:txBody>
      </p:sp>
      <p:sp>
        <p:nvSpPr>
          <p:cNvPr id="215" name="Google Shape;215;p44"/>
          <p:cNvSpPr txBox="1">
            <a:spLocks noGrp="1"/>
          </p:cNvSpPr>
          <p:nvPr>
            <p:ph type="body" idx="1"/>
          </p:nvPr>
        </p:nvSpPr>
        <p:spPr>
          <a:xfrm>
            <a:off x="451104" y="1659275"/>
            <a:ext cx="5937504" cy="2760900"/>
          </a:xfrm>
          <a:prstGeom prst="rect">
            <a:avLst/>
          </a:prstGeom>
        </p:spPr>
        <p:txBody>
          <a:bodyPr spcFirstLastPara="1" wrap="square" lIns="91425" tIns="91425" rIns="91425" bIns="91425" anchor="t" anchorCtr="0">
            <a:noAutofit/>
          </a:bodyPr>
          <a:lstStyle/>
          <a:p>
            <a:pPr marL="139700" indent="0">
              <a:lnSpc>
                <a:spcPct val="150000"/>
              </a:lnSpc>
              <a:buNone/>
            </a:pPr>
            <a:r>
              <a:rPr lang="fr-FR" sz="1600" dirty="0"/>
              <a:t>Avant de plonger dans l'analyse, nous devons préparer nos données pour qu'elles brillent de mille feux. Cette étape essentielle implique le nettoyage et la transformation minutieux des données pour garantir leur cohérence, leur exactitude et leur exhaustivité.</a:t>
            </a:r>
            <a:endParaRPr lang="fr-BE" sz="1600"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64683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44"/>
          <p:cNvSpPr txBox="1">
            <a:spLocks noGrp="1"/>
          </p:cNvSpPr>
          <p:nvPr>
            <p:ph type="body" idx="1"/>
          </p:nvPr>
        </p:nvSpPr>
        <p:spPr>
          <a:xfrm>
            <a:off x="158496" y="456198"/>
            <a:ext cx="8851392" cy="4687302"/>
          </a:xfrm>
          <a:prstGeom prst="rect">
            <a:avLst/>
          </a:prstGeom>
        </p:spPr>
        <p:txBody>
          <a:bodyPr spcFirstLastPara="1" wrap="square" lIns="91425" tIns="91425" rIns="91425" bIns="91425" anchor="t" anchorCtr="0">
            <a:noAutofit/>
          </a:bodyPr>
          <a:lstStyle/>
          <a:p>
            <a:pPr marL="139700" indent="0">
              <a:lnSpc>
                <a:spcPct val="150000"/>
              </a:lnSpc>
              <a:buNone/>
            </a:pPr>
            <a:r>
              <a:rPr lang="fr-FR" sz="1600" dirty="0"/>
              <a:t>Voici quelques-unes des tâches clés impliquées dans ce processus :</a:t>
            </a:r>
          </a:p>
          <a:p>
            <a:pPr>
              <a:lnSpc>
                <a:spcPct val="150000"/>
              </a:lnSpc>
            </a:pPr>
            <a:r>
              <a:rPr lang="fr-FR" sz="1600" b="1" dirty="0"/>
              <a:t>Suppression des doublons:</a:t>
            </a:r>
            <a:r>
              <a:rPr lang="fr-FR" sz="1600" dirty="0"/>
              <a:t> Éliminer les entrées redondantes pour garantir que chaque observation est unique et compte pour une seule.</a:t>
            </a:r>
          </a:p>
          <a:p>
            <a:pPr>
              <a:lnSpc>
                <a:spcPct val="150000"/>
              </a:lnSpc>
            </a:pPr>
            <a:r>
              <a:rPr lang="fr-FR" sz="1600" b="1" dirty="0"/>
              <a:t>Gestion des valeurs manquantes:</a:t>
            </a:r>
            <a:r>
              <a:rPr lang="fr-FR" sz="1600" dirty="0"/>
              <a:t> Identifier et traiter les valeurs manquantes de manière appropriée, en préservant l'intégrité des données.</a:t>
            </a:r>
          </a:p>
          <a:p>
            <a:pPr>
              <a:lnSpc>
                <a:spcPct val="150000"/>
              </a:lnSpc>
            </a:pPr>
            <a:r>
              <a:rPr lang="fr-FR" sz="1600" b="1" dirty="0"/>
              <a:t>Fusion de jeux de données:</a:t>
            </a:r>
            <a:r>
              <a:rPr lang="fr-FR" sz="1600" dirty="0"/>
              <a:t> Combiner des ensembles de données pertinents de manière transparente pour créer une vue d'ensemble complète.</a:t>
            </a:r>
          </a:p>
          <a:p>
            <a:pPr>
              <a:lnSpc>
                <a:spcPct val="150000"/>
              </a:lnSpc>
            </a:pPr>
            <a:r>
              <a:rPr lang="fr-FR" sz="1600" b="1" dirty="0"/>
              <a:t>Création de colonnes calculées:</a:t>
            </a:r>
            <a:r>
              <a:rPr lang="fr-FR" sz="1600" dirty="0"/>
              <a:t> Dériver de nouvelles informations précieuses en créant des colonnes calculées à partir des données existantes.</a:t>
            </a:r>
          </a:p>
          <a:p>
            <a:pPr marL="139700" indent="0">
              <a:lnSpc>
                <a:spcPct val="150000"/>
              </a:lnSpc>
              <a:buNone/>
            </a:pPr>
            <a:r>
              <a:rPr lang="fr-FR" sz="1600" dirty="0"/>
              <a:t>En nettoyant et en transformant méticuleusement nos données, nous nous assurons qu'elles sont prêtes à offrir des analyses fiables et des informations exploitables.</a:t>
            </a:r>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409058698"/>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856</Words>
  <Application>Microsoft Office PowerPoint</Application>
  <PresentationFormat>Affichage à l'écran (16:9)</PresentationFormat>
  <Paragraphs>62</Paragraphs>
  <Slides>17</Slides>
  <Notes>17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Montserrat ExtraBold</vt:lpstr>
      <vt:lpstr>Montserrat</vt:lpstr>
      <vt:lpstr>Arial</vt:lpstr>
      <vt:lpstr>Futuristic Background by Slidesgo</vt:lpstr>
      <vt:lpstr>Application de Synthèse pour un Cours Python pour la Data Science</vt:lpstr>
      <vt:lpstr>PRESENTATION</vt:lpstr>
      <vt:lpstr>01</vt:lpstr>
      <vt:lpstr>Collecte de données</vt:lpstr>
      <vt:lpstr>Collecte de données</vt:lpstr>
      <vt:lpstr>Présentation PowerPoint</vt:lpstr>
      <vt:lpstr>Extraction, transformation et chargement des données (ETL)</vt:lpstr>
      <vt:lpstr>Extraction, transformation et chargement des données (ETL)</vt:lpstr>
      <vt:lpstr>Présentation PowerPoint</vt:lpstr>
      <vt:lpstr>Création d'un Data Frame de dates</vt:lpstr>
      <vt:lpstr>Création d'un Data Frame de dates</vt:lpstr>
      <vt:lpstr>Création d'un Data frame des mesures et indicateurs</vt:lpstr>
      <vt:lpstr>Création d'un Data frame des mesures et indicateurs</vt:lpstr>
      <vt:lpstr>Développer les visuels et rapports</vt:lpstr>
      <vt:lpstr>Création d'un Data frame des mesures et indicateurs</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Synthèse pour un Cours Python pour la Data Science</dc:title>
  <cp:lastModifiedBy>sam sgh</cp:lastModifiedBy>
  <cp:revision>6</cp:revision>
  <dcterms:modified xsi:type="dcterms:W3CDTF">2024-07-17T02:57:52Z</dcterms:modified>
</cp:coreProperties>
</file>