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4" r:id="rId5"/>
    <p:sldId id="265" r:id="rId6"/>
    <p:sldId id="259" r:id="rId7"/>
    <p:sldId id="266" r:id="rId8"/>
    <p:sldId id="260" r:id="rId9"/>
    <p:sldId id="261" r:id="rId10"/>
    <p:sldId id="267"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90"/>
  </p:normalViewPr>
  <p:slideViewPr>
    <p:cSldViewPr snapToGrid="0" snapToObjects="1">
      <p:cViewPr varScale="1">
        <p:scale>
          <a:sx n="115" d="100"/>
          <a:sy n="115" d="100"/>
        </p:scale>
        <p:origin x="3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34E5EB-4436-9A42-BE80-E915FC266001}"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9C1A6-4C8E-4044-BAAE-04813F049EE7}" type="slidenum">
              <a:rPr lang="en-US" smtClean="0"/>
              <a:t>‹#›</a:t>
            </a:fld>
            <a:endParaRPr lang="en-US"/>
          </a:p>
        </p:txBody>
      </p:sp>
    </p:spTree>
    <p:extLst>
      <p:ext uri="{BB962C8B-B14F-4D97-AF65-F5344CB8AC3E}">
        <p14:creationId xmlns:p14="http://schemas.microsoft.com/office/powerpoint/2010/main" val="2050137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34E5EB-4436-9A42-BE80-E915FC266001}"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9C1A6-4C8E-4044-BAAE-04813F049EE7}" type="slidenum">
              <a:rPr lang="en-US" smtClean="0"/>
              <a:t>‹#›</a:t>
            </a:fld>
            <a:endParaRPr lang="en-US"/>
          </a:p>
        </p:txBody>
      </p:sp>
    </p:spTree>
    <p:extLst>
      <p:ext uri="{BB962C8B-B14F-4D97-AF65-F5344CB8AC3E}">
        <p14:creationId xmlns:p14="http://schemas.microsoft.com/office/powerpoint/2010/main" val="670650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34E5EB-4436-9A42-BE80-E915FC266001}"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9C1A6-4C8E-4044-BAAE-04813F049EE7}" type="slidenum">
              <a:rPr lang="en-US" smtClean="0"/>
              <a:t>‹#›</a:t>
            </a:fld>
            <a:endParaRPr lang="en-US"/>
          </a:p>
        </p:txBody>
      </p:sp>
    </p:spTree>
    <p:extLst>
      <p:ext uri="{BB962C8B-B14F-4D97-AF65-F5344CB8AC3E}">
        <p14:creationId xmlns:p14="http://schemas.microsoft.com/office/powerpoint/2010/main" val="1620841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34E5EB-4436-9A42-BE80-E915FC266001}"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9C1A6-4C8E-4044-BAAE-04813F049EE7}" type="slidenum">
              <a:rPr lang="en-US" smtClean="0"/>
              <a:t>‹#›</a:t>
            </a:fld>
            <a:endParaRPr lang="en-US"/>
          </a:p>
        </p:txBody>
      </p:sp>
    </p:spTree>
    <p:extLst>
      <p:ext uri="{BB962C8B-B14F-4D97-AF65-F5344CB8AC3E}">
        <p14:creationId xmlns:p14="http://schemas.microsoft.com/office/powerpoint/2010/main" val="49012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34E5EB-4436-9A42-BE80-E915FC266001}"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9C1A6-4C8E-4044-BAAE-04813F049EE7}" type="slidenum">
              <a:rPr lang="en-US" smtClean="0"/>
              <a:t>‹#›</a:t>
            </a:fld>
            <a:endParaRPr lang="en-US"/>
          </a:p>
        </p:txBody>
      </p:sp>
    </p:spTree>
    <p:extLst>
      <p:ext uri="{BB962C8B-B14F-4D97-AF65-F5344CB8AC3E}">
        <p14:creationId xmlns:p14="http://schemas.microsoft.com/office/powerpoint/2010/main" val="1848818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34E5EB-4436-9A42-BE80-E915FC266001}"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9C1A6-4C8E-4044-BAAE-04813F049EE7}" type="slidenum">
              <a:rPr lang="en-US" smtClean="0"/>
              <a:t>‹#›</a:t>
            </a:fld>
            <a:endParaRPr lang="en-US"/>
          </a:p>
        </p:txBody>
      </p:sp>
    </p:spTree>
    <p:extLst>
      <p:ext uri="{BB962C8B-B14F-4D97-AF65-F5344CB8AC3E}">
        <p14:creationId xmlns:p14="http://schemas.microsoft.com/office/powerpoint/2010/main" val="1151472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34E5EB-4436-9A42-BE80-E915FC266001}" type="datetimeFigureOut">
              <a:rPr lang="en-US" smtClean="0"/>
              <a:t>6/7/2017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59C1A6-4C8E-4044-BAAE-04813F049EE7}" type="slidenum">
              <a:rPr lang="en-US" smtClean="0"/>
              <a:t>‹#›</a:t>
            </a:fld>
            <a:endParaRPr lang="en-US"/>
          </a:p>
        </p:txBody>
      </p:sp>
    </p:spTree>
    <p:extLst>
      <p:ext uri="{BB962C8B-B14F-4D97-AF65-F5344CB8AC3E}">
        <p14:creationId xmlns:p14="http://schemas.microsoft.com/office/powerpoint/2010/main" val="1831349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34E5EB-4436-9A42-BE80-E915FC266001}" type="datetimeFigureOut">
              <a:rPr lang="en-US" smtClean="0"/>
              <a:t>6/7/2017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59C1A6-4C8E-4044-BAAE-04813F049EE7}" type="slidenum">
              <a:rPr lang="en-US" smtClean="0"/>
              <a:t>‹#›</a:t>
            </a:fld>
            <a:endParaRPr lang="en-US"/>
          </a:p>
        </p:txBody>
      </p:sp>
    </p:spTree>
    <p:extLst>
      <p:ext uri="{BB962C8B-B14F-4D97-AF65-F5344CB8AC3E}">
        <p14:creationId xmlns:p14="http://schemas.microsoft.com/office/powerpoint/2010/main" val="1753602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4E5EB-4436-9A42-BE80-E915FC266001}" type="datetimeFigureOut">
              <a:rPr lang="en-US" smtClean="0"/>
              <a:t>6/7/2017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59C1A6-4C8E-4044-BAAE-04813F049EE7}" type="slidenum">
              <a:rPr lang="en-US" smtClean="0"/>
              <a:t>‹#›</a:t>
            </a:fld>
            <a:endParaRPr lang="en-US"/>
          </a:p>
        </p:txBody>
      </p:sp>
    </p:spTree>
    <p:extLst>
      <p:ext uri="{BB962C8B-B14F-4D97-AF65-F5344CB8AC3E}">
        <p14:creationId xmlns:p14="http://schemas.microsoft.com/office/powerpoint/2010/main" val="73231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34E5EB-4436-9A42-BE80-E915FC266001}"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9C1A6-4C8E-4044-BAAE-04813F049EE7}" type="slidenum">
              <a:rPr lang="en-US" smtClean="0"/>
              <a:t>‹#›</a:t>
            </a:fld>
            <a:endParaRPr lang="en-US"/>
          </a:p>
        </p:txBody>
      </p:sp>
    </p:spTree>
    <p:extLst>
      <p:ext uri="{BB962C8B-B14F-4D97-AF65-F5344CB8AC3E}">
        <p14:creationId xmlns:p14="http://schemas.microsoft.com/office/powerpoint/2010/main" val="845761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34E5EB-4436-9A42-BE80-E915FC266001}"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9C1A6-4C8E-4044-BAAE-04813F049EE7}" type="slidenum">
              <a:rPr lang="en-US" smtClean="0"/>
              <a:t>‹#›</a:t>
            </a:fld>
            <a:endParaRPr lang="en-US"/>
          </a:p>
        </p:txBody>
      </p:sp>
    </p:spTree>
    <p:extLst>
      <p:ext uri="{BB962C8B-B14F-4D97-AF65-F5344CB8AC3E}">
        <p14:creationId xmlns:p14="http://schemas.microsoft.com/office/powerpoint/2010/main" val="512665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34E5EB-4436-9A42-BE80-E915FC266001}" type="datetimeFigureOut">
              <a:rPr lang="en-US" smtClean="0"/>
              <a:t>6/7/2017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59C1A6-4C8E-4044-BAAE-04813F049EE7}" type="slidenum">
              <a:rPr lang="en-US" smtClean="0"/>
              <a:t>‹#›</a:t>
            </a:fld>
            <a:endParaRPr lang="en-US"/>
          </a:p>
        </p:txBody>
      </p:sp>
    </p:spTree>
    <p:extLst>
      <p:ext uri="{BB962C8B-B14F-4D97-AF65-F5344CB8AC3E}">
        <p14:creationId xmlns:p14="http://schemas.microsoft.com/office/powerpoint/2010/main" val="308183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b="1"/>
              <a:t>DATASCI 450: Deriving Knowledge from Data at Scale</a:t>
            </a:r>
            <a:endParaRPr lang="en-US" sz="3200"/>
          </a:p>
        </p:txBody>
      </p:sp>
      <p:sp>
        <p:nvSpPr>
          <p:cNvPr id="3" name="Subtitle 2"/>
          <p:cNvSpPr>
            <a:spLocks noGrp="1"/>
          </p:cNvSpPr>
          <p:nvPr>
            <p:ph type="subTitle" idx="1"/>
          </p:nvPr>
        </p:nvSpPr>
        <p:spPr/>
        <p:txBody>
          <a:bodyPr/>
          <a:lstStyle/>
          <a:p>
            <a:r>
              <a:rPr lang="en-US" b="1" dirty="0"/>
              <a:t>Data Science </a:t>
            </a:r>
            <a:r>
              <a:rPr lang="en-US" b="1" dirty="0" smtClean="0"/>
              <a:t>Rocks</a:t>
            </a:r>
          </a:p>
          <a:p>
            <a:r>
              <a:rPr lang="en-US" dirty="0" smtClean="0"/>
              <a:t>Sayed Rizvi</a:t>
            </a:r>
            <a:endParaRPr lang="en-US" dirty="0"/>
          </a:p>
        </p:txBody>
      </p:sp>
    </p:spTree>
    <p:extLst>
      <p:ext uri="{BB962C8B-B14F-4D97-AF65-F5344CB8AC3E}">
        <p14:creationId xmlns:p14="http://schemas.microsoft.com/office/powerpoint/2010/main" val="2861825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 Building</a:t>
            </a:r>
            <a:endParaRPr lang="en-US" dirty="0"/>
          </a:p>
        </p:txBody>
      </p:sp>
      <p:sp>
        <p:nvSpPr>
          <p:cNvPr id="3" name="Content Placeholder 2"/>
          <p:cNvSpPr>
            <a:spLocks noGrp="1"/>
          </p:cNvSpPr>
          <p:nvPr>
            <p:ph idx="1"/>
          </p:nvPr>
        </p:nvSpPr>
        <p:spPr/>
        <p:txBody>
          <a:bodyPr/>
          <a:lstStyle/>
          <a:p>
            <a:r>
              <a:rPr lang="en-US" dirty="0" smtClean="0"/>
              <a:t>Include </a:t>
            </a:r>
          </a:p>
          <a:p>
            <a:pPr lvl="1"/>
            <a:r>
              <a:rPr lang="en-US" dirty="0"/>
              <a:t>Screenshot of cross validation with both train and test data, here I am using </a:t>
            </a:r>
            <a:r>
              <a:rPr lang="en-US" dirty="0" smtClean="0"/>
              <a:t>xgb.cv and generating the “</a:t>
            </a:r>
            <a:r>
              <a:rPr lang="en-US" dirty="0" err="1" smtClean="0"/>
              <a:t>nrounds</a:t>
            </a:r>
            <a:r>
              <a:rPr lang="en-US" dirty="0" smtClean="0"/>
              <a:t>” value by using “</a:t>
            </a:r>
            <a:r>
              <a:rPr lang="en-US" dirty="0" err="1" smtClean="0"/>
              <a:t>early_stopping_rounds</a:t>
            </a:r>
            <a:r>
              <a:rPr lang="en-US" dirty="0" smtClean="0"/>
              <a:t>” parameter.</a:t>
            </a: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lvl="1"/>
            <a:r>
              <a:rPr lang="en-US" dirty="0" smtClean="0"/>
              <a:t>Screenshot of my model. Here I am using the </a:t>
            </a:r>
            <a:r>
              <a:rPr lang="en-US" dirty="0" err="1" smtClean="0"/>
              <a:t>xgb.train</a:t>
            </a:r>
            <a:r>
              <a:rPr lang="en-US" dirty="0" smtClean="0"/>
              <a:t> function to train the model.</a:t>
            </a:r>
          </a:p>
          <a:p>
            <a:pPr lvl="1"/>
            <a:endParaRPr lang="en-US" dirty="0" smtClean="0"/>
          </a:p>
          <a:p>
            <a:pPr lvl="1"/>
            <a:endParaRPr lang="en-US" dirty="0"/>
          </a:p>
          <a:p>
            <a:pPr lvl="1"/>
            <a:endParaRPr lang="en-US" dirty="0" smtClean="0"/>
          </a:p>
          <a:p>
            <a:pPr lvl="1"/>
            <a:endParaRPr lang="en-US" dirty="0"/>
          </a:p>
          <a:p>
            <a:pPr marL="457200" lvl="1" indent="0">
              <a:buNone/>
            </a:pPr>
            <a:endParaRPr lang="en-US" dirty="0" smtClean="0"/>
          </a:p>
        </p:txBody>
      </p:sp>
      <p:pic>
        <p:nvPicPr>
          <p:cNvPr id="4" name="Picture 3"/>
          <p:cNvPicPr>
            <a:picLocks noChangeAspect="1"/>
          </p:cNvPicPr>
          <p:nvPr/>
        </p:nvPicPr>
        <p:blipFill>
          <a:blip r:embed="rId2"/>
          <a:stretch>
            <a:fillRect/>
          </a:stretch>
        </p:blipFill>
        <p:spPr>
          <a:xfrm>
            <a:off x="3803402" y="5022002"/>
            <a:ext cx="3953427" cy="1212541"/>
          </a:xfrm>
          <a:prstGeom prst="rect">
            <a:avLst/>
          </a:prstGeom>
        </p:spPr>
      </p:pic>
      <p:pic>
        <p:nvPicPr>
          <p:cNvPr id="9" name="Picture 8"/>
          <p:cNvPicPr>
            <a:picLocks noChangeAspect="1"/>
          </p:cNvPicPr>
          <p:nvPr/>
        </p:nvPicPr>
        <p:blipFill>
          <a:blip r:embed="rId3"/>
          <a:stretch>
            <a:fillRect/>
          </a:stretch>
        </p:blipFill>
        <p:spPr>
          <a:xfrm>
            <a:off x="3718760" y="2894797"/>
            <a:ext cx="3324689" cy="1422050"/>
          </a:xfrm>
          <a:prstGeom prst="rect">
            <a:avLst/>
          </a:prstGeom>
        </p:spPr>
      </p:pic>
    </p:spTree>
    <p:extLst>
      <p:ext uri="{BB962C8B-B14F-4D97-AF65-F5344CB8AC3E}">
        <p14:creationId xmlns:p14="http://schemas.microsoft.com/office/powerpoint/2010/main" val="130879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US" dirty="0"/>
          </a:p>
        </p:txBody>
      </p:sp>
      <p:sp>
        <p:nvSpPr>
          <p:cNvPr id="3" name="Content Placeholder 2"/>
          <p:cNvSpPr>
            <a:spLocks noGrp="1"/>
          </p:cNvSpPr>
          <p:nvPr>
            <p:ph idx="1"/>
          </p:nvPr>
        </p:nvSpPr>
        <p:spPr/>
        <p:txBody>
          <a:bodyPr/>
          <a:lstStyle/>
          <a:p>
            <a:r>
              <a:rPr lang="en-US" dirty="0" smtClean="0"/>
              <a:t>Highlight any key </a:t>
            </a:r>
            <a:r>
              <a:rPr lang="en-US" dirty="0" smtClean="0"/>
              <a:t>achievements</a:t>
            </a:r>
          </a:p>
          <a:p>
            <a:pPr lvl="1"/>
            <a:r>
              <a:rPr lang="en-US" dirty="0" smtClean="0"/>
              <a:t>Testing a model with an external data file wherein I could not change the number of observations wa</a:t>
            </a:r>
            <a:r>
              <a:rPr lang="en-US" dirty="0" smtClean="0"/>
              <a:t>s a challenge.</a:t>
            </a:r>
          </a:p>
          <a:p>
            <a:pPr lvl="1"/>
            <a:r>
              <a:rPr lang="en-US" dirty="0" smtClean="0"/>
              <a:t>Adding macro data to this equation made it even more interesting.</a:t>
            </a:r>
            <a:endParaRPr lang="en-US" dirty="0" smtClean="0"/>
          </a:p>
          <a:p>
            <a:r>
              <a:rPr lang="en-US" dirty="0" smtClean="0"/>
              <a:t>What are your main metrics</a:t>
            </a:r>
            <a:r>
              <a:rPr lang="en-US" dirty="0" smtClean="0"/>
              <a:t>?</a:t>
            </a:r>
          </a:p>
          <a:p>
            <a:pPr lvl="1"/>
            <a:r>
              <a:rPr lang="en-US" dirty="0" smtClean="0">
                <a:solidFill>
                  <a:srgbClr val="FF0000"/>
                </a:solidFill>
              </a:rPr>
              <a:t>RMSE</a:t>
            </a:r>
            <a:r>
              <a:rPr lang="en-US" dirty="0" smtClean="0"/>
              <a:t> using xgb.cv (cross validation). My best number has been </a:t>
            </a:r>
            <a:r>
              <a:rPr lang="en-US" dirty="0" smtClean="0">
                <a:solidFill>
                  <a:srgbClr val="FF0000"/>
                </a:solidFill>
              </a:rPr>
              <a:t>0.389</a:t>
            </a:r>
            <a:r>
              <a:rPr lang="en-US" dirty="0" smtClean="0"/>
              <a:t>.</a:t>
            </a:r>
            <a:endParaRPr lang="en-US" dirty="0"/>
          </a:p>
        </p:txBody>
      </p:sp>
    </p:spTree>
    <p:extLst>
      <p:ext uri="{BB962C8B-B14F-4D97-AF65-F5344CB8AC3E}">
        <p14:creationId xmlns:p14="http://schemas.microsoft.com/office/powerpoint/2010/main" val="522812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Learning</a:t>
            </a:r>
            <a:endParaRPr lang="en-US" dirty="0"/>
          </a:p>
        </p:txBody>
      </p:sp>
      <p:sp>
        <p:nvSpPr>
          <p:cNvPr id="3" name="Content Placeholder 2"/>
          <p:cNvSpPr>
            <a:spLocks noGrp="1"/>
          </p:cNvSpPr>
          <p:nvPr>
            <p:ph idx="1"/>
          </p:nvPr>
        </p:nvSpPr>
        <p:spPr/>
        <p:txBody>
          <a:bodyPr/>
          <a:lstStyle/>
          <a:p>
            <a:pPr lvl="1"/>
            <a:r>
              <a:rPr lang="en-US" dirty="0"/>
              <a:t>I was able to successfully create the model by applying all the knowledge I have gathered in this program</a:t>
            </a:r>
            <a:r>
              <a:rPr lang="en-US" dirty="0" smtClean="0"/>
              <a:t>.</a:t>
            </a:r>
          </a:p>
          <a:p>
            <a:pPr lvl="1"/>
            <a:r>
              <a:rPr lang="en-US" dirty="0" smtClean="0"/>
              <a:t>It is very important to complete all the class assignments to successfully complete the capstone project.</a:t>
            </a:r>
            <a:endParaRPr lang="en-US" dirty="0"/>
          </a:p>
        </p:txBody>
      </p:sp>
    </p:spTree>
    <p:extLst>
      <p:ext uri="{BB962C8B-B14F-4D97-AF65-F5344CB8AC3E}">
        <p14:creationId xmlns:p14="http://schemas.microsoft.com/office/powerpoint/2010/main" val="1301174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84107856"/>
              </p:ext>
            </p:extLst>
          </p:nvPr>
        </p:nvGraphicFramePr>
        <p:xfrm>
          <a:off x="838200" y="1825625"/>
          <a:ext cx="10515600" cy="313436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endParaRPr lang="en-US" dirty="0"/>
                    </a:p>
                  </a:txBody>
                  <a:tcPr/>
                </a:tc>
                <a:tc>
                  <a:txBody>
                    <a:bodyPr/>
                    <a:lstStyle/>
                    <a:p>
                      <a:r>
                        <a:rPr lang="en-US" dirty="0" smtClean="0"/>
                        <a:t>How long did you spend in this phase? (mins/days)</a:t>
                      </a:r>
                      <a:endParaRPr lang="en-US" dirty="0"/>
                    </a:p>
                  </a:txBody>
                  <a:tcPr/>
                </a:tc>
                <a:tc>
                  <a:txBody>
                    <a:bodyPr/>
                    <a:lstStyle/>
                    <a:p>
                      <a:r>
                        <a:rPr lang="en-US" dirty="0" smtClean="0"/>
                        <a:t>Additional Notes</a:t>
                      </a:r>
                      <a:endParaRPr lang="en-US" dirty="0"/>
                    </a:p>
                  </a:txBody>
                  <a:tcPr/>
                </a:tc>
              </a:tr>
              <a:tr h="370840">
                <a:tc>
                  <a:txBody>
                    <a:bodyPr/>
                    <a:lstStyle/>
                    <a:p>
                      <a:r>
                        <a:rPr lang="en-US" dirty="0" smtClean="0"/>
                        <a:t>Understanding the data</a:t>
                      </a:r>
                      <a:endParaRPr lang="en-US" dirty="0"/>
                    </a:p>
                  </a:txBody>
                  <a:tcPr/>
                </a:tc>
                <a:tc>
                  <a:txBody>
                    <a:bodyPr/>
                    <a:lstStyle/>
                    <a:p>
                      <a:r>
                        <a:rPr lang="en-US" dirty="0" smtClean="0"/>
                        <a:t>One week.</a:t>
                      </a:r>
                      <a:endParaRPr lang="en-US" dirty="0"/>
                    </a:p>
                  </a:txBody>
                  <a:tcPr/>
                </a:tc>
                <a:tc>
                  <a:txBody>
                    <a:bodyPr/>
                    <a:lstStyle/>
                    <a:p>
                      <a:endParaRPr lang="en-US" dirty="0"/>
                    </a:p>
                  </a:txBody>
                  <a:tcPr/>
                </a:tc>
              </a:tr>
              <a:tr h="370840">
                <a:tc>
                  <a:txBody>
                    <a:bodyPr/>
                    <a:lstStyle/>
                    <a:p>
                      <a:r>
                        <a:rPr lang="en-US" dirty="0" smtClean="0"/>
                        <a:t>Data</a:t>
                      </a:r>
                      <a:r>
                        <a:rPr lang="en-US" baseline="0" dirty="0" smtClean="0"/>
                        <a:t> Exploration</a:t>
                      </a:r>
                      <a:endParaRPr lang="en-US" dirty="0"/>
                    </a:p>
                  </a:txBody>
                  <a:tcPr/>
                </a:tc>
                <a:tc>
                  <a:txBody>
                    <a:bodyPr/>
                    <a:lstStyle/>
                    <a:p>
                      <a:r>
                        <a:rPr lang="en-US" dirty="0" smtClean="0"/>
                        <a:t>Two weeks.</a:t>
                      </a:r>
                      <a:endParaRPr lang="en-US" dirty="0"/>
                    </a:p>
                  </a:txBody>
                  <a:tcPr/>
                </a:tc>
                <a:tc>
                  <a:txBody>
                    <a:bodyPr/>
                    <a:lstStyle/>
                    <a:p>
                      <a:endParaRPr lang="en-US"/>
                    </a:p>
                  </a:txBody>
                  <a:tcPr/>
                </a:tc>
              </a:tr>
              <a:tr h="370840">
                <a:tc>
                  <a:txBody>
                    <a:bodyPr/>
                    <a:lstStyle/>
                    <a:p>
                      <a:r>
                        <a:rPr lang="en-US" dirty="0" smtClean="0"/>
                        <a:t>Features / Feature Engineering</a:t>
                      </a:r>
                      <a:endParaRPr lang="en-US" dirty="0"/>
                    </a:p>
                  </a:txBody>
                  <a:tcPr/>
                </a:tc>
                <a:tc>
                  <a:txBody>
                    <a:bodyPr/>
                    <a:lstStyle/>
                    <a:p>
                      <a:r>
                        <a:rPr lang="en-US" dirty="0" smtClean="0"/>
                        <a:t>One week.</a:t>
                      </a:r>
                      <a:endParaRPr lang="en-US" dirty="0"/>
                    </a:p>
                  </a:txBody>
                  <a:tcPr/>
                </a:tc>
                <a:tc>
                  <a:txBody>
                    <a:bodyPr/>
                    <a:lstStyle/>
                    <a:p>
                      <a:endParaRPr lang="en-US"/>
                    </a:p>
                  </a:txBody>
                  <a:tcPr/>
                </a:tc>
              </a:tr>
              <a:tr h="370840">
                <a:tc>
                  <a:txBody>
                    <a:bodyPr/>
                    <a:lstStyle/>
                    <a:p>
                      <a:r>
                        <a:rPr lang="en-US" dirty="0" smtClean="0"/>
                        <a:t>Building the Model</a:t>
                      </a:r>
                      <a:endParaRPr lang="en-US" dirty="0"/>
                    </a:p>
                  </a:txBody>
                  <a:tcPr/>
                </a:tc>
                <a:tc>
                  <a:txBody>
                    <a:bodyPr/>
                    <a:lstStyle/>
                    <a:p>
                      <a:r>
                        <a:rPr lang="en-US" dirty="0" smtClean="0"/>
                        <a:t>2</a:t>
                      </a:r>
                      <a:r>
                        <a:rPr lang="en-US" baseline="0" dirty="0" smtClean="0"/>
                        <a:t> days.</a:t>
                      </a:r>
                      <a:endParaRPr lang="en-US" dirty="0"/>
                    </a:p>
                  </a:txBody>
                  <a:tcPr/>
                </a:tc>
                <a:tc>
                  <a:txBody>
                    <a:bodyPr/>
                    <a:lstStyle/>
                    <a:p>
                      <a:endParaRPr lang="en-US"/>
                    </a:p>
                  </a:txBody>
                  <a:tcPr/>
                </a:tc>
              </a:tr>
              <a:tr h="370840">
                <a:tc>
                  <a:txBody>
                    <a:bodyPr/>
                    <a:lstStyle/>
                    <a:p>
                      <a:r>
                        <a:rPr lang="en-US" dirty="0" smtClean="0"/>
                        <a:t>Evaluating</a:t>
                      </a:r>
                      <a:r>
                        <a:rPr lang="en-US" baseline="0" dirty="0" smtClean="0"/>
                        <a:t> the Model</a:t>
                      </a:r>
                      <a:endParaRPr lang="en-US" dirty="0"/>
                    </a:p>
                  </a:txBody>
                  <a:tcPr/>
                </a:tc>
                <a:tc>
                  <a:txBody>
                    <a:bodyPr/>
                    <a:lstStyle/>
                    <a:p>
                      <a:r>
                        <a:rPr lang="en-US" dirty="0" smtClean="0"/>
                        <a:t>1 day.</a:t>
                      </a:r>
                      <a:endParaRPr lang="en-US" dirty="0"/>
                    </a:p>
                  </a:txBody>
                  <a:tcPr/>
                </a:tc>
                <a:tc>
                  <a:txBody>
                    <a:bodyPr/>
                    <a:lstStyle/>
                    <a:p>
                      <a:endParaRPr lang="en-US" dirty="0"/>
                    </a:p>
                  </a:txBody>
                  <a:tcPr/>
                </a:tc>
              </a:tr>
              <a:tr h="370840">
                <a:tc>
                  <a:txBody>
                    <a:bodyPr/>
                    <a:lstStyle/>
                    <a:p>
                      <a:r>
                        <a:rPr lang="en-US" dirty="0" smtClean="0"/>
                        <a:t>Operationalizing the model (Optional)</a:t>
                      </a:r>
                      <a:endParaRPr lang="en-US" dirty="0"/>
                    </a:p>
                  </a:txBody>
                  <a:tcPr/>
                </a:tc>
                <a:tc>
                  <a:txBody>
                    <a:bodyPr/>
                    <a:lstStyle/>
                    <a:p>
                      <a:endParaRPr lang="en-US"/>
                    </a:p>
                  </a:txBody>
                  <a:tcPr/>
                </a:tc>
                <a:tc>
                  <a:txBody>
                    <a:bodyPr/>
                    <a:lstStyle/>
                    <a:p>
                      <a:endParaRPr lang="en-US" dirty="0"/>
                    </a:p>
                  </a:txBody>
                  <a:tcPr/>
                </a:tc>
              </a:tr>
            </a:tbl>
          </a:graphicData>
        </a:graphic>
      </p:graphicFrame>
      <p:sp>
        <p:nvSpPr>
          <p:cNvPr id="6" name="TextBox 5"/>
          <p:cNvSpPr txBox="1"/>
          <p:nvPr/>
        </p:nvSpPr>
        <p:spPr>
          <a:xfrm>
            <a:off x="838200" y="5334000"/>
            <a:ext cx="3520451" cy="369332"/>
          </a:xfrm>
          <a:prstGeom prst="rect">
            <a:avLst/>
          </a:prstGeom>
          <a:noFill/>
        </p:spPr>
        <p:txBody>
          <a:bodyPr wrap="none" rtlCol="0">
            <a:spAutoFit/>
          </a:bodyPr>
          <a:lstStyle/>
          <a:p>
            <a:r>
              <a:rPr lang="en-US" dirty="0" smtClean="0"/>
              <a:t>Note – Add </a:t>
            </a:r>
            <a:r>
              <a:rPr lang="en-US" smtClean="0"/>
              <a:t>additional steps/phases</a:t>
            </a:r>
            <a:endParaRPr lang="en-US"/>
          </a:p>
        </p:txBody>
      </p:sp>
    </p:spTree>
    <p:extLst>
      <p:ext uri="{BB962C8B-B14F-4D97-AF65-F5344CB8AC3E}">
        <p14:creationId xmlns:p14="http://schemas.microsoft.com/office/powerpoint/2010/main" val="463468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 aim of this competition is to predict the sale price of each property. The target variable is called </a:t>
            </a:r>
            <a:r>
              <a:rPr lang="en-US" b="1" dirty="0" err="1"/>
              <a:t>price_doc</a:t>
            </a:r>
            <a:r>
              <a:rPr lang="en-US" dirty="0"/>
              <a:t> in train.csv.</a:t>
            </a:r>
          </a:p>
          <a:p>
            <a:r>
              <a:rPr lang="en-US" dirty="0"/>
              <a:t>The training data is from August 2011 to June 2015, and the test set is from July 2015 to May 2016. The dataset also includes information about overall conditions in Russia's economy and finance sector, so you can focus on generating accurate price forecasts for individual properties, without needing to second-guess what the business cycle will do.</a:t>
            </a:r>
          </a:p>
          <a:p>
            <a:r>
              <a:rPr lang="en-US" b="1" dirty="0" smtClean="0"/>
              <a:t>train.csv</a:t>
            </a:r>
            <a:r>
              <a:rPr lang="en-US" b="1" dirty="0"/>
              <a:t>, test.csv:</a:t>
            </a:r>
            <a:r>
              <a:rPr lang="en-US" dirty="0"/>
              <a:t> information about individual transactions. The rows are indexed by the "id" field, which refers to individual transactions (particular properties might appear more than once, in separate transactions). These files also include supplementary information about the local area of each property</a:t>
            </a:r>
            <a:r>
              <a:rPr lang="en-US" dirty="0" smtClean="0"/>
              <a:t>.</a:t>
            </a:r>
          </a:p>
          <a:p>
            <a:pPr lvl="1"/>
            <a:r>
              <a:rPr lang="en-US" dirty="0" smtClean="0">
                <a:solidFill>
                  <a:srgbClr val="FF0000"/>
                </a:solidFill>
              </a:rPr>
              <a:t>Original training data had 30471 observations with 292 variables, last variable is </a:t>
            </a:r>
            <a:r>
              <a:rPr lang="en-US" dirty="0" err="1" smtClean="0">
                <a:solidFill>
                  <a:srgbClr val="FF0000"/>
                </a:solidFill>
              </a:rPr>
              <a:t>price_doc</a:t>
            </a:r>
            <a:r>
              <a:rPr lang="en-US" dirty="0" smtClean="0">
                <a:solidFill>
                  <a:srgbClr val="FF0000"/>
                </a:solidFill>
              </a:rPr>
              <a:t> with the house price and will be used as a label to train the model.</a:t>
            </a:r>
          </a:p>
          <a:p>
            <a:pPr lvl="1"/>
            <a:r>
              <a:rPr lang="en-US" dirty="0" smtClean="0">
                <a:solidFill>
                  <a:srgbClr val="FF0000"/>
                </a:solidFill>
              </a:rPr>
              <a:t>Original test data had 7662 observations with 291 features.</a:t>
            </a:r>
            <a:endParaRPr lang="en-US" dirty="0">
              <a:solidFill>
                <a:srgbClr val="FF0000"/>
              </a:solidFill>
            </a:endParaRPr>
          </a:p>
          <a:p>
            <a:r>
              <a:rPr lang="en-US" b="1" dirty="0"/>
              <a:t>macro.csv:</a:t>
            </a:r>
            <a:r>
              <a:rPr lang="en-US" dirty="0"/>
              <a:t> data on Russia's </a:t>
            </a:r>
            <a:r>
              <a:rPr lang="en-US" dirty="0" err="1"/>
              <a:t>macroeconomy</a:t>
            </a:r>
            <a:r>
              <a:rPr lang="en-US" dirty="0"/>
              <a:t> and financial sector (could be joined to the train and test sets on the "timestamp" column</a:t>
            </a:r>
            <a:r>
              <a:rPr lang="en-US" dirty="0" smtClean="0"/>
              <a:t>)</a:t>
            </a:r>
          </a:p>
          <a:p>
            <a:pPr lvl="1"/>
            <a:r>
              <a:rPr lang="en-US" dirty="0" smtClean="0">
                <a:solidFill>
                  <a:srgbClr val="FF0000"/>
                </a:solidFill>
              </a:rPr>
              <a:t>Here we have 2484 observation based 100 variables,  I have merged this data in to training data by “timestamp’ column.</a:t>
            </a:r>
            <a:endParaRPr lang="en-US" dirty="0">
              <a:solidFill>
                <a:srgbClr val="FF0000"/>
              </a:solidFill>
            </a:endParaRPr>
          </a:p>
          <a:p>
            <a:r>
              <a:rPr lang="en-US" b="1" dirty="0"/>
              <a:t>sample_submission.csv:</a:t>
            </a:r>
            <a:r>
              <a:rPr lang="en-US" dirty="0"/>
              <a:t> an example submission file in the correct format</a:t>
            </a:r>
          </a:p>
          <a:p>
            <a:r>
              <a:rPr lang="en-US" b="1" dirty="0"/>
              <a:t>data_dictionary.txt:</a:t>
            </a:r>
            <a:r>
              <a:rPr lang="en-US" dirty="0"/>
              <a:t> explanations of the fields available in the other data files</a:t>
            </a:r>
          </a:p>
        </p:txBody>
      </p:sp>
    </p:spTree>
    <p:extLst>
      <p:ext uri="{BB962C8B-B14F-4D97-AF65-F5344CB8AC3E}">
        <p14:creationId xmlns:p14="http://schemas.microsoft.com/office/powerpoint/2010/main" val="646977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47710"/>
            <a:ext cx="10515600" cy="531858"/>
          </a:xfrm>
        </p:spPr>
        <p:txBody>
          <a:bodyPr>
            <a:normAutofit fontScale="90000"/>
          </a:bodyPr>
          <a:lstStyle/>
          <a:p>
            <a:r>
              <a:rPr lang="en-US" dirty="0" smtClean="0"/>
              <a:t>Data Visualizations : </a:t>
            </a:r>
            <a:r>
              <a:rPr lang="en-US" sz="3600" dirty="0" smtClean="0">
                <a:solidFill>
                  <a:srgbClr val="FF0000"/>
                </a:solidFill>
              </a:rPr>
              <a:t>Price of house versus month &amp; year.</a:t>
            </a:r>
            <a:endParaRPr lang="en-US" sz="3600" dirty="0">
              <a:solidFill>
                <a:srgbClr val="FF0000"/>
              </a:solidFill>
            </a:endParaRPr>
          </a:p>
        </p:txBody>
      </p:sp>
      <p:pic>
        <p:nvPicPr>
          <p:cNvPr id="6" name="Content Placeholder 5"/>
          <p:cNvPicPr>
            <a:picLocks noGrp="1" noChangeAspect="1"/>
          </p:cNvPicPr>
          <p:nvPr>
            <p:ph idx="1"/>
          </p:nvPr>
        </p:nvPicPr>
        <p:blipFill>
          <a:blip r:embed="rId2"/>
          <a:stretch>
            <a:fillRect/>
          </a:stretch>
        </p:blipFill>
        <p:spPr>
          <a:xfrm>
            <a:off x="2211524" y="1050560"/>
            <a:ext cx="7768951" cy="1910352"/>
          </a:xfrm>
          <a:prstGeom prst="rect">
            <a:avLst/>
          </a:prstGeom>
        </p:spPr>
      </p:pic>
      <p:pic>
        <p:nvPicPr>
          <p:cNvPr id="7" name="Picture 6"/>
          <p:cNvPicPr>
            <a:picLocks noChangeAspect="1"/>
          </p:cNvPicPr>
          <p:nvPr/>
        </p:nvPicPr>
        <p:blipFill>
          <a:blip r:embed="rId3"/>
          <a:stretch>
            <a:fillRect/>
          </a:stretch>
        </p:blipFill>
        <p:spPr>
          <a:xfrm>
            <a:off x="2272937" y="3230880"/>
            <a:ext cx="7876515" cy="2029097"/>
          </a:xfrm>
          <a:prstGeom prst="rect">
            <a:avLst/>
          </a:prstGeom>
        </p:spPr>
      </p:pic>
    </p:spTree>
    <p:extLst>
      <p:ext uri="{BB962C8B-B14F-4D97-AF65-F5344CB8AC3E}">
        <p14:creationId xmlns:p14="http://schemas.microsoft.com/office/powerpoint/2010/main" val="411893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sz="3200" b="1" dirty="0" smtClean="0">
                <a:solidFill>
                  <a:srgbClr val="FF0000"/>
                </a:solidFill>
              </a:rPr>
              <a:t>Graph of feature with missing data.</a:t>
            </a:r>
            <a:endParaRPr lang="en-US" sz="3200"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2183453" y="1825626"/>
            <a:ext cx="7825094" cy="2511244"/>
          </a:xfrm>
          <a:prstGeom prst="rect">
            <a:avLst/>
          </a:prstGeom>
        </p:spPr>
      </p:pic>
    </p:spTree>
    <p:extLst>
      <p:ext uri="{BB962C8B-B14F-4D97-AF65-F5344CB8AC3E}">
        <p14:creationId xmlns:p14="http://schemas.microsoft.com/office/powerpoint/2010/main" val="2747884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What are the features selected</a:t>
            </a:r>
            <a:r>
              <a:rPr lang="en-US" dirty="0" smtClean="0"/>
              <a:t>?</a:t>
            </a:r>
          </a:p>
          <a:p>
            <a:pPr lvl="1"/>
            <a:r>
              <a:rPr lang="en-US" dirty="0" smtClean="0"/>
              <a:t>Out of 391 features (291 from training and 100 from macro data), I have selected 259 features.</a:t>
            </a:r>
          </a:p>
          <a:p>
            <a:pPr lvl="1"/>
            <a:r>
              <a:rPr lang="en-US" dirty="0" smtClean="0"/>
              <a:t>Key step was to ensure that I converted all factor data to numeric for </a:t>
            </a:r>
            <a:r>
              <a:rPr lang="en-US" dirty="0" err="1" smtClean="0"/>
              <a:t>xGBoost</a:t>
            </a:r>
            <a:r>
              <a:rPr lang="en-US" dirty="0" smtClean="0"/>
              <a:t> model. This was done across train, test and macro data.</a:t>
            </a:r>
            <a:endParaRPr lang="en-US" dirty="0" smtClean="0"/>
          </a:p>
          <a:p>
            <a:r>
              <a:rPr lang="en-US" dirty="0" smtClean="0"/>
              <a:t>Why did you select the features</a:t>
            </a:r>
            <a:r>
              <a:rPr lang="en-US" dirty="0" smtClean="0"/>
              <a:t>?</a:t>
            </a:r>
          </a:p>
          <a:p>
            <a:pPr lvl="1"/>
            <a:r>
              <a:rPr lang="en-US" dirty="0" smtClean="0"/>
              <a:t>I first cleaned up extraneous records in the training data table by using the filter function from </a:t>
            </a:r>
            <a:r>
              <a:rPr lang="en-US" dirty="0" err="1" smtClean="0">
                <a:solidFill>
                  <a:srgbClr val="FF0000"/>
                </a:solidFill>
              </a:rPr>
              <a:t>dplyr</a:t>
            </a:r>
            <a:r>
              <a:rPr lang="en-US" dirty="0" smtClean="0"/>
              <a:t> package.</a:t>
            </a:r>
          </a:p>
          <a:p>
            <a:pPr lvl="1"/>
            <a:r>
              <a:rPr lang="en-US" dirty="0" smtClean="0"/>
              <a:t>Converted all character columns to numeric so I could use </a:t>
            </a:r>
            <a:r>
              <a:rPr lang="en-US" dirty="0" err="1" smtClean="0">
                <a:solidFill>
                  <a:srgbClr val="FF0000"/>
                </a:solidFill>
              </a:rPr>
              <a:t>nearZeroVar</a:t>
            </a:r>
            <a:r>
              <a:rPr lang="en-US" dirty="0" smtClean="0"/>
              <a:t> function from </a:t>
            </a:r>
            <a:r>
              <a:rPr lang="en-US" dirty="0" smtClean="0">
                <a:solidFill>
                  <a:srgbClr val="FF0000"/>
                </a:solidFill>
              </a:rPr>
              <a:t>caret</a:t>
            </a:r>
            <a:r>
              <a:rPr lang="en-US" dirty="0" smtClean="0"/>
              <a:t> package to get a list of variables with near zero variance. I moved on to remove 34 variables from both test and training data tables.</a:t>
            </a:r>
          </a:p>
          <a:p>
            <a:pPr lvl="1"/>
            <a:endParaRPr lang="en-US" dirty="0" smtClean="0"/>
          </a:p>
          <a:p>
            <a:pPr lvl="1"/>
            <a:endParaRPr lang="en-US" dirty="0" smtClean="0"/>
          </a:p>
        </p:txBody>
      </p:sp>
    </p:spTree>
    <p:extLst>
      <p:ext uri="{BB962C8B-B14F-4D97-AF65-F5344CB8AC3E}">
        <p14:creationId xmlns:p14="http://schemas.microsoft.com/office/powerpoint/2010/main" val="950417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pPr lvl="2"/>
            <a:r>
              <a:rPr lang="en-US" dirty="0" smtClean="0"/>
              <a:t>Next step was to use </a:t>
            </a:r>
            <a:r>
              <a:rPr lang="en-US" dirty="0" err="1" smtClean="0">
                <a:solidFill>
                  <a:srgbClr val="FF0000"/>
                </a:solidFill>
              </a:rPr>
              <a:t>map_dbl</a:t>
            </a:r>
            <a:r>
              <a:rPr lang="en-US" dirty="0" smtClean="0">
                <a:solidFill>
                  <a:srgbClr val="FF0000"/>
                </a:solidFill>
              </a:rPr>
              <a:t> </a:t>
            </a:r>
            <a:r>
              <a:rPr lang="en-US" dirty="0" smtClean="0"/>
              <a:t>function from “</a:t>
            </a:r>
            <a:r>
              <a:rPr lang="en-US" dirty="0" err="1" smtClean="0">
                <a:solidFill>
                  <a:srgbClr val="FF0000"/>
                </a:solidFill>
              </a:rPr>
              <a:t>purrr</a:t>
            </a:r>
            <a:r>
              <a:rPr lang="en-US" dirty="0" smtClean="0"/>
              <a:t>” package, wherein I called a custom function to calculate percentage of NA’s in each column, </a:t>
            </a:r>
            <a:r>
              <a:rPr lang="en-US" dirty="0" err="1" smtClean="0"/>
              <a:t>map_dbl</a:t>
            </a:r>
            <a:r>
              <a:rPr lang="en-US" dirty="0" smtClean="0"/>
              <a:t> returned me a named list. Following best practices, I then moved on to remove 74 features with more than 5 % of NA’s. I then moved to onto impute 14 features with the median value. This task was done using impute function from </a:t>
            </a:r>
            <a:r>
              <a:rPr lang="en-US" dirty="0" err="1" smtClean="0">
                <a:solidFill>
                  <a:srgbClr val="FF0000"/>
                </a:solidFill>
              </a:rPr>
              <a:t>Hmisc</a:t>
            </a:r>
            <a:r>
              <a:rPr lang="en-US" dirty="0" smtClean="0"/>
              <a:t> package.</a:t>
            </a:r>
          </a:p>
          <a:p>
            <a:pPr lvl="2"/>
            <a:r>
              <a:rPr lang="en-US" dirty="0" smtClean="0"/>
              <a:t>As a final step I used the “</a:t>
            </a:r>
            <a:r>
              <a:rPr lang="en-US" dirty="0" err="1" smtClean="0">
                <a:solidFill>
                  <a:srgbClr val="FF0000"/>
                </a:solidFill>
              </a:rPr>
              <a:t>Boruta</a:t>
            </a:r>
            <a:r>
              <a:rPr lang="en-US" dirty="0" smtClean="0"/>
              <a:t>” package to remove all unnecessary features. This run removed 21 variables.</a:t>
            </a:r>
          </a:p>
          <a:p>
            <a:pPr lvl="2"/>
            <a:r>
              <a:rPr lang="en-US" dirty="0" smtClean="0"/>
              <a:t>As a final step I removed “id” and “timestamp” features to avoid </a:t>
            </a:r>
            <a:r>
              <a:rPr lang="en-US" dirty="0" err="1" smtClean="0"/>
              <a:t>overfitting</a:t>
            </a:r>
            <a:r>
              <a:rPr lang="en-US" dirty="0" smtClean="0"/>
              <a:t> in the model.</a:t>
            </a:r>
          </a:p>
          <a:p>
            <a:pPr lvl="1"/>
            <a:endParaRPr lang="en-US" dirty="0" smtClean="0"/>
          </a:p>
        </p:txBody>
      </p:sp>
    </p:spTree>
    <p:extLst>
      <p:ext uri="{BB962C8B-B14F-4D97-AF65-F5344CB8AC3E}">
        <p14:creationId xmlns:p14="http://schemas.microsoft.com/office/powerpoint/2010/main" val="1851095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Engineering</a:t>
            </a:r>
            <a:endParaRPr lang="en-US" dirty="0"/>
          </a:p>
        </p:txBody>
      </p:sp>
      <p:sp>
        <p:nvSpPr>
          <p:cNvPr id="3" name="Content Placeholder 2"/>
          <p:cNvSpPr>
            <a:spLocks noGrp="1"/>
          </p:cNvSpPr>
          <p:nvPr>
            <p:ph idx="1"/>
          </p:nvPr>
        </p:nvSpPr>
        <p:spPr/>
        <p:txBody>
          <a:bodyPr/>
          <a:lstStyle/>
          <a:p>
            <a:r>
              <a:rPr lang="en-US" dirty="0" smtClean="0"/>
              <a:t>Describe any data transformation </a:t>
            </a:r>
            <a:r>
              <a:rPr lang="en-US" dirty="0" smtClean="0"/>
              <a:t>steps</a:t>
            </a:r>
          </a:p>
          <a:p>
            <a:pPr marL="914400" lvl="1" indent="-457200">
              <a:buFont typeface="+mj-lt"/>
              <a:buAutoNum type="arabicPeriod"/>
            </a:pPr>
            <a:r>
              <a:rPr lang="en-US" dirty="0" smtClean="0"/>
              <a:t>Combined train and test data, this data table was then merged with macro data using “timestamp”.</a:t>
            </a:r>
          </a:p>
          <a:p>
            <a:pPr marL="914400" lvl="1" indent="-457200">
              <a:buFont typeface="+mj-lt"/>
              <a:buAutoNum type="arabicPeriod"/>
            </a:pPr>
            <a:r>
              <a:rPr lang="en-US" dirty="0" smtClean="0"/>
              <a:t>All features belonging to “factor” and “character” class were recast as numeric.</a:t>
            </a:r>
          </a:p>
          <a:p>
            <a:pPr marL="914400" lvl="1" indent="-457200">
              <a:buFont typeface="+mj-lt"/>
              <a:buAutoNum type="arabicPeriod"/>
            </a:pPr>
            <a:r>
              <a:rPr lang="en-US" dirty="0" smtClean="0"/>
              <a:t>Features with classification data were transformed over to numeric values.</a:t>
            </a:r>
            <a:endParaRPr lang="en-US" dirty="0" smtClean="0"/>
          </a:p>
          <a:p>
            <a:r>
              <a:rPr lang="en-US" dirty="0" smtClean="0"/>
              <a:t>What did you do to transform the data</a:t>
            </a:r>
            <a:r>
              <a:rPr lang="en-US" dirty="0" smtClean="0"/>
              <a:t>?</a:t>
            </a:r>
          </a:p>
          <a:p>
            <a:pPr lvl="1"/>
            <a:r>
              <a:rPr lang="en-US" dirty="0" smtClean="0"/>
              <a:t>Used </a:t>
            </a:r>
            <a:r>
              <a:rPr lang="en-US" dirty="0" err="1" smtClean="0">
                <a:solidFill>
                  <a:srgbClr val="FF0000"/>
                </a:solidFill>
              </a:rPr>
              <a:t>rbind</a:t>
            </a:r>
            <a:r>
              <a:rPr lang="en-US" dirty="0" smtClean="0"/>
              <a:t> and </a:t>
            </a:r>
            <a:r>
              <a:rPr lang="en-US" dirty="0" smtClean="0">
                <a:solidFill>
                  <a:srgbClr val="FF0000"/>
                </a:solidFill>
              </a:rPr>
              <a:t>merge</a:t>
            </a:r>
            <a:r>
              <a:rPr lang="en-US" dirty="0" smtClean="0"/>
              <a:t> functions for bullet # 1 above.</a:t>
            </a:r>
          </a:p>
          <a:p>
            <a:pPr lvl="1"/>
            <a:r>
              <a:rPr lang="en-US" dirty="0" smtClean="0"/>
              <a:t>Used a for loop for bullet # 3 to iterate through the merged dataset and used </a:t>
            </a:r>
            <a:r>
              <a:rPr lang="en-US" dirty="0" err="1" smtClean="0"/>
              <a:t>as.numeric</a:t>
            </a:r>
            <a:r>
              <a:rPr lang="en-US" dirty="0" smtClean="0"/>
              <a:t> function to recast each feature picked up in the loop.</a:t>
            </a:r>
          </a:p>
          <a:p>
            <a:pPr lvl="1"/>
            <a:r>
              <a:rPr lang="en-US" dirty="0" smtClean="0"/>
              <a:t>Use </a:t>
            </a:r>
            <a:r>
              <a:rPr lang="en-US" dirty="0" smtClean="0">
                <a:solidFill>
                  <a:srgbClr val="FF0000"/>
                </a:solidFill>
              </a:rPr>
              <a:t>mutate</a:t>
            </a:r>
            <a:r>
              <a:rPr lang="en-US" dirty="0" smtClean="0"/>
              <a:t> function for bullet # 3.</a:t>
            </a:r>
            <a:endParaRPr lang="en-US" dirty="0" smtClean="0"/>
          </a:p>
          <a:p>
            <a:endParaRPr lang="en-US" dirty="0"/>
          </a:p>
        </p:txBody>
      </p:sp>
    </p:spTree>
    <p:extLst>
      <p:ext uri="{BB962C8B-B14F-4D97-AF65-F5344CB8AC3E}">
        <p14:creationId xmlns:p14="http://schemas.microsoft.com/office/powerpoint/2010/main" val="643592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a:t>
            </a:r>
            <a:endParaRPr lang="en-US" dirty="0"/>
          </a:p>
        </p:txBody>
      </p:sp>
      <p:sp>
        <p:nvSpPr>
          <p:cNvPr id="3" name="Content Placeholder 2"/>
          <p:cNvSpPr>
            <a:spLocks noGrp="1"/>
          </p:cNvSpPr>
          <p:nvPr>
            <p:ph idx="1"/>
          </p:nvPr>
        </p:nvSpPr>
        <p:spPr/>
        <p:txBody>
          <a:bodyPr>
            <a:normAutofit/>
          </a:bodyPr>
          <a:lstStyle/>
          <a:p>
            <a:r>
              <a:rPr lang="en-US" dirty="0" smtClean="0"/>
              <a:t>What was the machine learning algorithm used</a:t>
            </a:r>
            <a:r>
              <a:rPr lang="en-US" dirty="0" smtClean="0"/>
              <a:t>?</a:t>
            </a:r>
          </a:p>
          <a:p>
            <a:pPr lvl="1"/>
            <a:r>
              <a:rPr lang="en-US" dirty="0" err="1" smtClean="0">
                <a:solidFill>
                  <a:srgbClr val="FF0000"/>
                </a:solidFill>
              </a:rPr>
              <a:t>eXtreme</a:t>
            </a:r>
            <a:r>
              <a:rPr lang="en-US" dirty="0" smtClean="0">
                <a:solidFill>
                  <a:srgbClr val="FF0000"/>
                </a:solidFill>
              </a:rPr>
              <a:t> Gradient Boosting</a:t>
            </a:r>
            <a:r>
              <a:rPr lang="en-US" dirty="0" smtClean="0"/>
              <a:t>.</a:t>
            </a:r>
            <a:endParaRPr lang="en-US" dirty="0" smtClean="0"/>
          </a:p>
          <a:p>
            <a:r>
              <a:rPr lang="en-US" dirty="0" smtClean="0"/>
              <a:t>Did </a:t>
            </a:r>
            <a:r>
              <a:rPr lang="en-US" dirty="0" smtClean="0"/>
              <a:t>you consider using any ensemble approach? Is that useful and applicable in this challenge</a:t>
            </a:r>
            <a:r>
              <a:rPr lang="en-US" dirty="0" smtClean="0"/>
              <a:t>?</a:t>
            </a:r>
          </a:p>
          <a:p>
            <a:pPr lvl="1"/>
            <a:r>
              <a:rPr lang="en-US" dirty="0" smtClean="0"/>
              <a:t>No.</a:t>
            </a:r>
            <a:endParaRPr lang="en-US" dirty="0" smtClean="0"/>
          </a:p>
          <a:p>
            <a:r>
              <a:rPr lang="en-US" dirty="0" smtClean="0"/>
              <a:t>What tools did you use</a:t>
            </a:r>
            <a:r>
              <a:rPr lang="en-US" dirty="0" smtClean="0"/>
              <a:t>?</a:t>
            </a:r>
          </a:p>
          <a:p>
            <a:pPr lvl="1"/>
            <a:r>
              <a:rPr lang="en-US" dirty="0" err="1" smtClean="0"/>
              <a:t>RStudio</a:t>
            </a:r>
            <a:r>
              <a:rPr lang="en-US" dirty="0" smtClean="0"/>
              <a:t> running on an AWS instance with the following configuration.</a:t>
            </a:r>
          </a:p>
          <a:p>
            <a:pPr lvl="2"/>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3463623276"/>
              </p:ext>
            </p:extLst>
          </p:nvPr>
        </p:nvGraphicFramePr>
        <p:xfrm>
          <a:off x="2119745" y="4846320"/>
          <a:ext cx="3022600" cy="1158240"/>
        </p:xfrm>
        <a:graphic>
          <a:graphicData uri="http://schemas.openxmlformats.org/drawingml/2006/table">
            <a:tbl>
              <a:tblPr>
                <a:tableStyleId>{5C22544A-7EE6-4342-B048-85BDC9FD1C3A}</a:tableStyleId>
              </a:tblPr>
              <a:tblGrid>
                <a:gridCol w="609600"/>
                <a:gridCol w="609600"/>
                <a:gridCol w="609600"/>
                <a:gridCol w="584200"/>
                <a:gridCol w="609600"/>
              </a:tblGrid>
              <a:tr h="407323">
                <a:tc>
                  <a:txBody>
                    <a:bodyPr/>
                    <a:lstStyle/>
                    <a:p>
                      <a:pPr algn="l" fontAlgn="ctr"/>
                      <a:r>
                        <a:rPr lang="en-US" sz="1100" u="none" strike="noStrike" dirty="0">
                          <a:effectLst/>
                        </a:rPr>
                        <a:t>Model</a:t>
                      </a:r>
                      <a:endParaRPr lang="en-US" sz="1100" b="0" i="0" u="none" strike="noStrike" dirty="0">
                        <a:solidFill>
                          <a:srgbClr val="000000"/>
                        </a:solidFill>
                        <a:effectLst/>
                        <a:latin typeface="Calibri" panose="020F0502020204030204" pitchFamily="34" charset="0"/>
                      </a:endParaRPr>
                    </a:p>
                  </a:txBody>
                  <a:tcPr marL="9525" marR="9525" marT="38100" marB="38100" anchor="ctr"/>
                </a:tc>
                <a:tc>
                  <a:txBody>
                    <a:bodyPr/>
                    <a:lstStyle/>
                    <a:p>
                      <a:pPr algn="l" fontAlgn="ctr"/>
                      <a:r>
                        <a:rPr lang="en-US" sz="1100" u="none" strike="noStrike">
                          <a:effectLst/>
                        </a:rPr>
                        <a:t>vCPUs</a:t>
                      </a:r>
                      <a:endParaRPr lang="en-US" sz="1100" b="0" i="0" u="none" strike="noStrike">
                        <a:solidFill>
                          <a:srgbClr val="000000"/>
                        </a:solidFill>
                        <a:effectLst/>
                        <a:latin typeface="Calibri" panose="020F0502020204030204" pitchFamily="34" charset="0"/>
                      </a:endParaRPr>
                    </a:p>
                  </a:txBody>
                  <a:tcPr marL="9525" marR="9525" marT="38100" marB="38100" anchor="ctr"/>
                </a:tc>
                <a:tc>
                  <a:txBody>
                    <a:bodyPr/>
                    <a:lstStyle/>
                    <a:p>
                      <a:pPr algn="ctr" fontAlgn="ctr"/>
                      <a:r>
                        <a:rPr lang="en-US" sz="1100" u="none" strike="noStrike" dirty="0">
                          <a:effectLst/>
                        </a:rPr>
                        <a:t>Memory (</a:t>
                      </a:r>
                      <a:r>
                        <a:rPr lang="en-US" sz="1100" u="none" strike="noStrike" dirty="0" err="1">
                          <a:effectLst/>
                        </a:rPr>
                        <a:t>GiB</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38100" marB="38100" anchor="ctr"/>
                </a:tc>
                <a:tc>
                  <a:txBody>
                    <a:bodyPr/>
                    <a:lstStyle/>
                    <a:p>
                      <a:pPr algn="ctr" fontAlgn="ctr"/>
                      <a:r>
                        <a:rPr lang="en-US" sz="1100" u="none" strike="noStrike">
                          <a:effectLst/>
                        </a:rPr>
                        <a:t>Networking Performance</a:t>
                      </a:r>
                      <a:endParaRPr lang="en-US" sz="1100" b="0" i="0" u="none" strike="noStrike">
                        <a:solidFill>
                          <a:srgbClr val="000000"/>
                        </a:solidFill>
                        <a:effectLst/>
                        <a:latin typeface="Calibri" panose="020F0502020204030204" pitchFamily="34" charset="0"/>
                      </a:endParaRPr>
                    </a:p>
                  </a:txBody>
                  <a:tcPr marL="9525" marR="9525" marT="38100" marB="38100" anchor="ctr"/>
                </a:tc>
                <a:tc>
                  <a:txBody>
                    <a:bodyPr/>
                    <a:lstStyle/>
                    <a:p>
                      <a:pPr algn="l" fontAlgn="b"/>
                      <a:r>
                        <a:rPr lang="en-US" sz="1100" u="none" strike="noStrike" dirty="0" smtClean="0">
                          <a:effectLst/>
                        </a:rPr>
                        <a:t>Volume</a:t>
                      </a:r>
                      <a:endParaRPr lang="en-US" sz="1100" b="0" i="0" u="none" strike="noStrike" dirty="0">
                        <a:solidFill>
                          <a:srgbClr val="000000"/>
                        </a:solidFill>
                        <a:effectLst/>
                        <a:latin typeface="Calibri" panose="020F0502020204030204" pitchFamily="34" charset="0"/>
                      </a:endParaRPr>
                    </a:p>
                  </a:txBody>
                  <a:tcPr marL="9525" marR="9525" marT="9525" marB="0" anchor="b"/>
                </a:tc>
              </a:tr>
              <a:tr h="224444">
                <a:tc>
                  <a:txBody>
                    <a:bodyPr/>
                    <a:lstStyle/>
                    <a:p>
                      <a:pPr algn="l" fontAlgn="ctr"/>
                      <a:r>
                        <a:rPr lang="en-US" sz="1100" u="none" strike="noStrike">
                          <a:effectLst/>
                        </a:rPr>
                        <a:t>r4.16xlarge</a:t>
                      </a:r>
                      <a:endParaRPr lang="en-US" sz="1100" b="0" i="0" u="none" strike="noStrike">
                        <a:solidFill>
                          <a:srgbClr val="000000"/>
                        </a:solidFill>
                        <a:effectLst/>
                        <a:latin typeface="Calibri" panose="020F0502020204030204" pitchFamily="34" charset="0"/>
                      </a:endParaRPr>
                    </a:p>
                  </a:txBody>
                  <a:tcPr marL="9525" marR="9525" marT="38100" marB="38100" anchor="ctr"/>
                </a:tc>
                <a:tc>
                  <a:txBody>
                    <a:bodyPr/>
                    <a:lstStyle/>
                    <a:p>
                      <a:pPr algn="ctr" fontAlgn="ctr"/>
                      <a:r>
                        <a:rPr lang="en-US" sz="1100" u="none" strike="noStrike">
                          <a:effectLst/>
                        </a:rPr>
                        <a:t>64</a:t>
                      </a:r>
                      <a:endParaRPr lang="en-US" sz="1100" b="0" i="0" u="none" strike="noStrike">
                        <a:solidFill>
                          <a:srgbClr val="000000"/>
                        </a:solidFill>
                        <a:effectLst/>
                        <a:latin typeface="Calibri" panose="020F0502020204030204" pitchFamily="34" charset="0"/>
                      </a:endParaRPr>
                    </a:p>
                  </a:txBody>
                  <a:tcPr marL="9525" marR="9525" marT="38100" marB="38100" anchor="ctr"/>
                </a:tc>
                <a:tc>
                  <a:txBody>
                    <a:bodyPr/>
                    <a:lstStyle/>
                    <a:p>
                      <a:pPr algn="ctr" fontAlgn="ctr"/>
                      <a:r>
                        <a:rPr lang="en-US" sz="1100" u="none" strike="noStrike">
                          <a:effectLst/>
                        </a:rPr>
                        <a:t>488</a:t>
                      </a:r>
                      <a:endParaRPr lang="en-US" sz="1100" b="0" i="0" u="none" strike="noStrike">
                        <a:solidFill>
                          <a:srgbClr val="000000"/>
                        </a:solidFill>
                        <a:effectLst/>
                        <a:latin typeface="Calibri" panose="020F0502020204030204" pitchFamily="34" charset="0"/>
                      </a:endParaRPr>
                    </a:p>
                  </a:txBody>
                  <a:tcPr marL="9525" marR="9525" marT="38100" marB="38100" anchor="ctr"/>
                </a:tc>
                <a:tc>
                  <a:txBody>
                    <a:bodyPr/>
                    <a:lstStyle/>
                    <a:p>
                      <a:pPr algn="l" fontAlgn="ctr"/>
                      <a:r>
                        <a:rPr lang="en-US" sz="1100" u="none" strike="noStrike">
                          <a:effectLst/>
                        </a:rPr>
                        <a:t>20 Gigabit</a:t>
                      </a:r>
                      <a:endParaRPr lang="en-US" sz="1100" b="0" i="0" u="none" strike="noStrike">
                        <a:solidFill>
                          <a:srgbClr val="000000"/>
                        </a:solidFill>
                        <a:effectLst/>
                        <a:latin typeface="Calibri" panose="020F0502020204030204" pitchFamily="34" charset="0"/>
                      </a:endParaRPr>
                    </a:p>
                  </a:txBody>
                  <a:tcPr marL="9525" marR="9525" marT="38100" marB="38100" anchor="ctr"/>
                </a:tc>
                <a:tc>
                  <a:txBody>
                    <a:bodyPr/>
                    <a:lstStyle/>
                    <a:p>
                      <a:pPr algn="l" fontAlgn="b"/>
                      <a:r>
                        <a:rPr lang="en-US" sz="1100" u="none" strike="noStrike" dirty="0">
                          <a:effectLst/>
                        </a:rPr>
                        <a:t>250GB</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78887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911</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DATASCI 450: Deriving Knowledge from Data at Scale</vt:lpstr>
      <vt:lpstr>Overview</vt:lpstr>
      <vt:lpstr>Data</vt:lpstr>
      <vt:lpstr>Data Visualizations : Price of house versus month &amp; year.</vt:lpstr>
      <vt:lpstr>Data: Graph of feature with missing data.</vt:lpstr>
      <vt:lpstr>Features</vt:lpstr>
      <vt:lpstr>Features</vt:lpstr>
      <vt:lpstr>Features Engineering</vt:lpstr>
      <vt:lpstr>Model Building</vt:lpstr>
      <vt:lpstr>Model Building</vt:lpstr>
      <vt:lpstr>Model Evaluation</vt:lpstr>
      <vt:lpstr>Key Learning</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DATASCI 450: Deriving Knowledge from Data at Scale</dc:title>
  <dc:subject/>
  <dc:creator>weehyong tok</dc:creator>
  <cp:keywords/>
  <dc:description/>
  <cp:lastModifiedBy>EXT-Rizvi, Sayed A</cp:lastModifiedBy>
  <cp:revision>28</cp:revision>
  <dcterms:created xsi:type="dcterms:W3CDTF">2016-05-31T03:49:22Z</dcterms:created>
  <dcterms:modified xsi:type="dcterms:W3CDTF">2017-06-07T23:01:39Z</dcterms:modified>
  <cp:category/>
</cp:coreProperties>
</file>