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5" r:id="rId12"/>
    <p:sldId id="267" r:id="rId13"/>
    <p:sldId id="269" r:id="rId14"/>
    <p:sldId id="275" r:id="rId15"/>
    <p:sldId id="277" r:id="rId16"/>
    <p:sldId id="278" r:id="rId17"/>
    <p:sldId id="279" r:id="rId18"/>
    <p:sldId id="280" r:id="rId19"/>
    <p:sldId id="281" r:id="rId20"/>
    <p:sldId id="282" r:id="rId21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19T14:48:24.637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606a8fd46_0_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606a8fd46_0_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606a8fd46_0_6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606a8fd46_0_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606a8fd46_0_7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606a8fd46_0_7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606a8fd46_0_6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606a8fd46_0_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0496-E0B7-49F1-97F7-E9FFAE726D4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B9CA-87F1-43EC-8C7D-E5DCE59CFD2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0496-E0B7-49F1-97F7-E9FFAE726D4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B9CA-87F1-43EC-8C7D-E5DCE59CFD2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0496-E0B7-49F1-97F7-E9FFAE726D4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B9CA-87F1-43EC-8C7D-E5DCE59CFD2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0496-E0B7-49F1-97F7-E9FFAE726D4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B9CA-87F1-43EC-8C7D-E5DCE59CFD2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600" lvl="0" indent="-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600" lvl="0" indent="-42354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5"/>
            </a:lvl1pPr>
            <a:lvl2pPr marL="1219200" lvl="1" indent="-406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800" lvl="2" indent="-4064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400" lvl="3" indent="-406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8000" lvl="4" indent="-406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600" lvl="5" indent="-4064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200" lvl="6" indent="-406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800" lvl="7" indent="-406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400" lvl="8" indent="-4064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600" lvl="0" indent="-42354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5"/>
            </a:lvl1pPr>
            <a:lvl2pPr marL="1219200" lvl="1" indent="-406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800" lvl="2" indent="-4064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400" lvl="3" indent="-406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8000" lvl="4" indent="-406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600" lvl="5" indent="-4064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200" lvl="6" indent="-406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800" lvl="7" indent="-406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400" lvl="8" indent="-4064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600" lvl="0" indent="-406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200" lvl="1" indent="-406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800" lvl="2" indent="-4064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400" lvl="3" indent="-406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8000" lvl="4" indent="-406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600" lvl="5" indent="-4064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200" lvl="6" indent="-406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800" lvl="7" indent="-406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400" lvl="8" indent="-4064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0496-E0B7-49F1-97F7-E9FFAE726D4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B9CA-87F1-43EC-8C7D-E5DCE59CFD2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600" lvl="0" indent="-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6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600" lvl="0" indent="-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0496-E0B7-49F1-97F7-E9FFAE726D4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B9CA-87F1-43EC-8C7D-E5DCE59CFD2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0496-E0B7-49F1-97F7-E9FFAE726D4B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B9CA-87F1-43EC-8C7D-E5DCE59CFD2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0496-E0B7-49F1-97F7-E9FFAE726D4B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B9CA-87F1-43EC-8C7D-E5DCE59CFD2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0496-E0B7-49F1-97F7-E9FFAE726D4B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B9CA-87F1-43EC-8C7D-E5DCE59CFD2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0496-E0B7-49F1-97F7-E9FFAE726D4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B9CA-87F1-43EC-8C7D-E5DCE59CFD2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0496-E0B7-49F1-97F7-E9FFAE726D4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B9CA-87F1-43EC-8C7D-E5DCE59CFD2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C0496-E0B7-49F1-97F7-E9FFAE726D4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FB9CA-87F1-43EC-8C7D-E5DCE59CFD2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5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5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5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5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5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5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5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5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5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6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2400">
                <a:solidFill>
                  <a:schemeClr val="dk2"/>
                </a:solidFill>
              </a:defRPr>
            </a:lvl1pPr>
            <a:lvl2pPr marL="1219200" lvl="1" indent="-42354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828800" lvl="2" indent="-42354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2438400" lvl="3" indent="-42354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3048000" lvl="4" indent="-42354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3657600" lvl="5" indent="-42354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4267200" lvl="6" indent="-42354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4876800" lvl="7" indent="-42354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5486400" lvl="8" indent="-42354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5">
                <a:solidFill>
                  <a:schemeClr val="dk2"/>
                </a:solidFill>
              </a:defRPr>
            </a:lvl1pPr>
            <a:lvl2pPr lvl="1" algn="r">
              <a:buNone/>
              <a:defRPr sz="1335">
                <a:solidFill>
                  <a:schemeClr val="dk2"/>
                </a:solidFill>
              </a:defRPr>
            </a:lvl2pPr>
            <a:lvl3pPr lvl="2" algn="r">
              <a:buNone/>
              <a:defRPr sz="1335">
                <a:solidFill>
                  <a:schemeClr val="dk2"/>
                </a:solidFill>
              </a:defRPr>
            </a:lvl3pPr>
            <a:lvl4pPr lvl="3" algn="r">
              <a:buNone/>
              <a:defRPr sz="1335">
                <a:solidFill>
                  <a:schemeClr val="dk2"/>
                </a:solidFill>
              </a:defRPr>
            </a:lvl4pPr>
            <a:lvl5pPr lvl="4" algn="r">
              <a:buNone/>
              <a:defRPr sz="1335">
                <a:solidFill>
                  <a:schemeClr val="dk2"/>
                </a:solidFill>
              </a:defRPr>
            </a:lvl5pPr>
            <a:lvl6pPr lvl="5" algn="r">
              <a:buNone/>
              <a:defRPr sz="1335">
                <a:solidFill>
                  <a:schemeClr val="dk2"/>
                </a:solidFill>
              </a:defRPr>
            </a:lvl6pPr>
            <a:lvl7pPr lvl="6" algn="r">
              <a:buNone/>
              <a:defRPr sz="1335">
                <a:solidFill>
                  <a:schemeClr val="dk2"/>
                </a:solidFill>
              </a:defRPr>
            </a:lvl7pPr>
            <a:lvl8pPr lvl="7" algn="r">
              <a:buNone/>
              <a:defRPr sz="1335">
                <a:solidFill>
                  <a:schemeClr val="dk2"/>
                </a:solidFill>
              </a:defRPr>
            </a:lvl8pPr>
            <a:lvl9pPr lvl="8" algn="r">
              <a:buNone/>
              <a:defRPr sz="1335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2306" y="406400"/>
            <a:ext cx="9144000" cy="2387600"/>
          </a:xfrm>
        </p:spPr>
        <p:txBody>
          <a:bodyPr/>
          <a:lstStyle/>
          <a:p>
            <a:r>
              <a:rPr lang="en-IN" b="1" dirty="0"/>
              <a:t>STROKE PREDICTION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5383530"/>
            <a:ext cx="9144000" cy="1071880"/>
          </a:xfrm>
        </p:spPr>
        <p:txBody>
          <a:bodyPr>
            <a:normAutofit/>
          </a:bodyPr>
          <a:lstStyle/>
          <a:p>
            <a:pPr algn="r"/>
            <a:r>
              <a:rPr lang="en-IN" b="1" dirty="0"/>
              <a:t>Prepared By:</a:t>
            </a:r>
            <a:r>
              <a:rPr lang="en-IN" dirty="0"/>
              <a:t> </a:t>
            </a:r>
            <a:endParaRPr lang="en-IN" dirty="0"/>
          </a:p>
          <a:p>
            <a:pPr algn="r"/>
            <a:r>
              <a:rPr lang="en-IN" dirty="0"/>
              <a:t>           Sam</a:t>
            </a:r>
            <a:r>
              <a:rPr lang="en-US" altLang="en-IN" dirty="0"/>
              <a:t>i</a:t>
            </a:r>
            <a:r>
              <a:rPr lang="en-IN" dirty="0"/>
              <a:t>r </a:t>
            </a:r>
            <a:r>
              <a:rPr lang="en-IN" dirty="0" err="1"/>
              <a:t>Alam</a:t>
            </a:r>
            <a:endParaRPr lang="en-IN" dirty="0" err="1"/>
          </a:p>
          <a:p>
            <a:pPr algn="r"/>
            <a:endParaRPr lang="en-US" alt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85590" cy="23094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2575" y="2247900"/>
            <a:ext cx="41433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people of  urban is more probability of stroke then the people of rural is less probability of stroke as shown in the above figure. </a:t>
            </a:r>
            <a:endParaRPr lang="en-IN" dirty="0"/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835" y="-82550"/>
            <a:ext cx="4724400" cy="26289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612255" y="2546350"/>
            <a:ext cx="54673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dirty="0">
                <a:sym typeface="+mn-ea"/>
              </a:rPr>
              <a:t>The people from 50-100 is more probability of stroke as shown in the above figure.</a:t>
            </a:r>
            <a:endParaRPr lang="en-IN" dirty="0"/>
          </a:p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3446780"/>
            <a:ext cx="4670425" cy="248094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25450" y="5735320"/>
            <a:ext cx="54622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dirty="0">
                <a:sym typeface="+mn-ea"/>
              </a:rPr>
              <a:t>The people having BMI in range 20-40 have more probability of stroke as shown in the above figure. </a:t>
            </a:r>
            <a:endParaRPr lang="en-IN" dirty="0"/>
          </a:p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355" y="3185160"/>
            <a:ext cx="4405630" cy="239903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6612255" y="5674995"/>
            <a:ext cx="47771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dirty="0">
                <a:sym typeface="+mn-ea"/>
              </a:rPr>
              <a:t>The people never smoked is more probability of stroke as shown in the above figure. </a:t>
            </a:r>
            <a:endParaRPr lang="en-IN" dirty="0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58750"/>
            <a:ext cx="9263380" cy="892175"/>
          </a:xfrm>
        </p:spPr>
        <p:txBody>
          <a:bodyPr/>
          <a:lstStyle/>
          <a:p>
            <a:r>
              <a:rPr lang="en-US" altLang="en-US" dirty="0"/>
              <a:t>Data Preprocessing</a:t>
            </a:r>
            <a:endParaRPr lang="en-U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815" y="1050925"/>
            <a:ext cx="9896475" cy="4956175"/>
          </a:xfrm>
        </p:spPr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 sz="4000" b="1"/>
              <a:t>. </a:t>
            </a:r>
            <a:r>
              <a:rPr lang="en-US" altLang="en-US" sz="2000" b="1"/>
              <a:t>Here we are calculating the number of columns contain null values using isna().sum() method</a:t>
            </a:r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</p:txBody>
      </p:sp>
      <p:pic>
        <p:nvPicPr>
          <p:cNvPr id="5" name="Picture 4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150" y="1363980"/>
            <a:ext cx="6144895" cy="24828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/>
              <a:t>. </a:t>
            </a:r>
            <a:r>
              <a:rPr lang="en-US" altLang="en-US" sz="2000" b="1"/>
              <a:t>I</a:t>
            </a:r>
            <a:r>
              <a:rPr lang="en-US" altLang="en-US" sz="2000" b="1"/>
              <a:t>n aur data there are missing values in bmi columns so we are using fillna method and replacing the missing values with mean values</a:t>
            </a:r>
            <a:r>
              <a:rPr lang="en-US" altLang="en-US" sz="2400" b="1"/>
              <a:t> </a:t>
            </a:r>
            <a:endParaRPr lang="en-US" altLang="en-US" sz="2400" b="1"/>
          </a:p>
        </p:txBody>
      </p:sp>
      <p:pic>
        <p:nvPicPr>
          <p:cNvPr id="21" name="Content Placeholder 20" descr="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41045" y="2392045"/>
            <a:ext cx="5113020" cy="2941320"/>
          </a:xfrm>
          <a:prstGeom prst="rect">
            <a:avLst/>
          </a:prstGeom>
        </p:spPr>
      </p:pic>
      <p:pic>
        <p:nvPicPr>
          <p:cNvPr id="4" name="Content Placeholder 3" descr="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06335" y="2131695"/>
            <a:ext cx="3139440" cy="3581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7231380" y="3048000"/>
            <a:ext cx="4117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We have dropped id column as it does not require to model.</a:t>
            </a:r>
            <a:endParaRPr lang="en-I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58298"/>
            <a:ext cx="10972800" cy="1143000"/>
          </a:xfrm>
        </p:spPr>
        <p:txBody>
          <a:bodyPr/>
          <a:p>
            <a:r>
              <a:rPr lang="en-US" altLang="en-US" sz="3600" b="1"/>
              <a:t>.</a:t>
            </a:r>
            <a:r>
              <a:rPr lang="en-US" altLang="en-US" sz="2000" b="1"/>
              <a:t>I</a:t>
            </a:r>
            <a:r>
              <a:rPr lang="en-US" altLang="en-US" sz="2000" b="1"/>
              <a:t>n our data there are some values which is in categorical form so here we are using label encoder to convert our categorical values into numerical values</a:t>
            </a:r>
            <a:endParaRPr lang="en-US" altLang="en-US" sz="2000" b="1"/>
          </a:p>
        </p:txBody>
      </p:sp>
      <p:pic>
        <p:nvPicPr>
          <p:cNvPr id="4" name="Content Placeholder 3" descr="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4620" y="650240"/>
            <a:ext cx="9020175" cy="28384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72038"/>
            <a:ext cx="10972800" cy="1143000"/>
          </a:xfrm>
        </p:spPr>
        <p:txBody>
          <a:bodyPr/>
          <a:p>
            <a:r>
              <a:rPr lang="en-US" altLang="en-US" sz="3600" b="1"/>
              <a:t>. </a:t>
            </a:r>
            <a:r>
              <a:rPr lang="en-US" altLang="en-US" sz="2000" b="1"/>
              <a:t>H</a:t>
            </a:r>
            <a:r>
              <a:rPr lang="en-US" altLang="en-US" sz="2000" b="1"/>
              <a:t>ere we are using data.info() method to get some important information about data  </a:t>
            </a:r>
            <a:endParaRPr lang="en-US" altLang="en-US" sz="2000" b="1"/>
          </a:p>
        </p:txBody>
      </p:sp>
      <p:pic>
        <p:nvPicPr>
          <p:cNvPr id="4" name="Content Placeholder 3" descr="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654685"/>
            <a:ext cx="8648065" cy="40144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. </a:t>
            </a:r>
            <a:r>
              <a:rPr lang="en-US" altLang="en-US" sz="2000" b="1"/>
              <a:t>Here we are splitting aur data into independent and dependent variables </a:t>
            </a:r>
            <a:endParaRPr lang="en-US" altLang="en-US" sz="2000" b="1"/>
          </a:p>
        </p:txBody>
      </p:sp>
      <p:pic>
        <p:nvPicPr>
          <p:cNvPr id="4" name="Content Placeholder 3" descr="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86485" y="1557020"/>
            <a:ext cx="4442460" cy="594360"/>
          </a:xfrm>
          <a:prstGeom prst="rect">
            <a:avLst/>
          </a:prstGeom>
        </p:spPr>
      </p:pic>
      <p:pic>
        <p:nvPicPr>
          <p:cNvPr id="6" name="Content Placeholder 3" descr="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6345" y="2377440"/>
            <a:ext cx="4846320" cy="18135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719455" y="4782820"/>
            <a:ext cx="112585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ym typeface="+mn-ea"/>
              </a:rPr>
              <a:t>As our dependent values are unbalanced i.e row with stroke 0 are more than the stroke value1. So, To make balance we have imported SMOTE from imblearn library and we have balanced the dataset.</a:t>
            </a:r>
            <a:endParaRPr lang="en-US" altLang="en-US" b="1"/>
          </a:p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. </a:t>
            </a:r>
            <a:r>
              <a:rPr lang="en-US" altLang="en-US" sz="2000" b="1"/>
              <a:t>Here we are converting our data into training and testing data and 30% persent of our data are giving for testing and using random state =4 </a:t>
            </a:r>
            <a:endParaRPr lang="en-US" altLang="en-US" sz="2000" b="1"/>
          </a:p>
        </p:txBody>
      </p:sp>
      <p:pic>
        <p:nvPicPr>
          <p:cNvPr id="4" name="Content Placeholder 3" descr="9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21360" y="1809115"/>
            <a:ext cx="9615170" cy="506095"/>
          </a:xfrm>
          <a:prstGeom prst="rect">
            <a:avLst/>
          </a:prstGeom>
        </p:spPr>
      </p:pic>
      <p:pic>
        <p:nvPicPr>
          <p:cNvPr id="3" name="Content Placeholder 3" descr="1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7305" y="2644140"/>
            <a:ext cx="9798050" cy="6115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861695" y="4062730"/>
            <a:ext cx="109442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ym typeface="+mn-ea"/>
              </a:rPr>
              <a:t>In our data some of the values are high and some are very low to for mapping data of each columns in same range here we are using StandarScaler() method </a:t>
            </a:r>
            <a:endParaRPr lang="en-US" altLang="en-US" b="1"/>
          </a:p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92500" y="312967"/>
            <a:ext cx="11360800" cy="1430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Used</a:t>
            </a:r>
            <a:endParaRPr lang="en-GB"/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415600" y="2118767"/>
            <a:ext cx="11360800" cy="377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GB">
                <a:solidFill>
                  <a:schemeClr val="dk1"/>
                </a:solidFill>
              </a:rPr>
              <a:t>Logistic Regression</a:t>
            </a:r>
            <a:endParaRPr>
              <a:solidFill>
                <a:schemeClr val="dk1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GB">
                <a:solidFill>
                  <a:schemeClr val="dk1"/>
                </a:solidFill>
              </a:rPr>
              <a:t>KNeighbors Classifiers</a:t>
            </a:r>
            <a:endParaRPr>
              <a:solidFill>
                <a:schemeClr val="dk1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GB">
                <a:solidFill>
                  <a:schemeClr val="dk1"/>
                </a:solidFill>
              </a:rPr>
              <a:t>Decision</a:t>
            </a:r>
            <a:r>
              <a:rPr lang="en-GB">
                <a:solidFill>
                  <a:schemeClr val="dk1"/>
                </a:solidFill>
              </a:rPr>
              <a:t> Tree Classifier</a:t>
            </a:r>
            <a:endParaRPr>
              <a:solidFill>
                <a:schemeClr val="dk1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GB">
                <a:solidFill>
                  <a:schemeClr val="dk1"/>
                </a:solidFill>
              </a:rPr>
              <a:t>Random Forest Classifier</a:t>
            </a:r>
            <a:endParaRPr>
              <a:solidFill>
                <a:schemeClr val="dk1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GB">
                <a:solidFill>
                  <a:schemeClr val="dk1"/>
                </a:solidFill>
              </a:rPr>
              <a:t>BernoullibNB</a:t>
            </a:r>
            <a:endParaRPr>
              <a:solidFill>
                <a:schemeClr val="dk1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GB">
                <a:solidFill>
                  <a:schemeClr val="dk1"/>
                </a:solidFill>
              </a:rPr>
              <a:t>SVC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15600" y="6205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858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20"/>
            </a:pPr>
            <a:r>
              <a:rPr lang="en-GB" b="1"/>
              <a:t>Model Used To Calculate Accuracy</a:t>
            </a:r>
            <a:r>
              <a:rPr lang="en-IN" altLang="en-GB" b="1"/>
              <a:t> And Recall</a:t>
            </a:r>
            <a:endParaRPr lang="en-IN" altLang="en-GB" b="1"/>
          </a:p>
        </p:txBody>
      </p:sp>
      <p:sp>
        <p:nvSpPr>
          <p:cNvPr id="61" name="Google Shape;61;p14"/>
          <p:cNvSpPr txBox="1"/>
          <p:nvPr>
            <p:ph type="body" idx="1"/>
          </p:nvPr>
        </p:nvSpPr>
        <p:spPr>
          <a:xfrm>
            <a:off x="745200" y="1687300"/>
            <a:ext cx="10701600" cy="407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u="sng">
                <a:solidFill>
                  <a:srgbClr val="202124"/>
                </a:solidFill>
                <a:highlight>
                  <a:srgbClr val="FFFFFF"/>
                </a:highlight>
              </a:rPr>
              <a:t>Cross Value Score</a:t>
            </a:r>
            <a:endParaRPr sz="3200" b="1" u="sng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3065">
                <a:solidFill>
                  <a:srgbClr val="202124"/>
                </a:solidFill>
                <a:highlight>
                  <a:srgbClr val="FFFFFF"/>
                </a:highlight>
              </a:rPr>
              <a:t>The cross_val_score() function will be used </a:t>
            </a:r>
            <a:r>
              <a:rPr lang="en-GB" sz="3065" b="1">
                <a:solidFill>
                  <a:srgbClr val="202124"/>
                </a:solidFill>
                <a:highlight>
                  <a:srgbClr val="FFFFFF"/>
                </a:highlight>
              </a:rPr>
              <a:t>to perform the evaluation, taking the dataset and cross-validation configuration and returning a list of scores calculated for each fold</a:t>
            </a:r>
            <a:r>
              <a:rPr lang="en-GB" sz="3065">
                <a:solidFill>
                  <a:srgbClr val="202124"/>
                </a:solidFill>
                <a:highlight>
                  <a:srgbClr val="FFFFFF"/>
                </a:highlight>
              </a:rPr>
              <a:t>. The complete example is listed below.</a:t>
            </a:r>
            <a:endParaRPr sz="4665" b="1" u="sng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1"/>
          <a:srcRect r="-2806"/>
          <a:stretch>
            <a:fillRect/>
          </a:stretch>
        </p:blipFill>
        <p:spPr>
          <a:xfrm>
            <a:off x="7287700" y="1909533"/>
            <a:ext cx="504190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10436667" y="3755567"/>
            <a:ext cx="7837600" cy="529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68" name="Google Shape;68;p15"/>
          <p:cNvSpPr txBox="1"/>
          <p:nvPr/>
        </p:nvSpPr>
        <p:spPr>
          <a:xfrm>
            <a:off x="258533" y="2675784"/>
            <a:ext cx="6150400" cy="128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65"/>
              <a:t>As you can see we got higher accuracy and recall value from “Random Forest Classifier”. So we have used random forest classifier.</a:t>
            </a:r>
            <a:endParaRPr sz="226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Content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Data Introduction</a:t>
            </a:r>
            <a:endParaRPr lang="en-IN" b="1" dirty="0"/>
          </a:p>
          <a:p>
            <a:r>
              <a:rPr lang="en-IN" b="1" dirty="0"/>
              <a:t>Data Pre-Processing</a:t>
            </a:r>
            <a:endParaRPr lang="en-IN" b="1" dirty="0"/>
          </a:p>
          <a:p>
            <a:r>
              <a:rPr lang="en-IN" b="1" dirty="0"/>
              <a:t>Data Training</a:t>
            </a:r>
            <a:endParaRPr lang="en-IN" b="1" dirty="0"/>
          </a:p>
          <a:p>
            <a:r>
              <a:rPr lang="en-IN" b="1" dirty="0"/>
              <a:t>Model Deployment</a:t>
            </a:r>
            <a:endParaRPr lang="en-IN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10436667" y="3755567"/>
            <a:ext cx="7837600" cy="529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880184" y="2187484"/>
            <a:ext cx="6431619" cy="2483017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1053753" y="653167"/>
            <a:ext cx="10082800" cy="81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35" b="1"/>
              <a:t>C</a:t>
            </a:r>
            <a:r>
              <a:rPr lang="en-IN" altLang="en-GB" sz="3735" b="1"/>
              <a:t>lassification Report</a:t>
            </a:r>
            <a:endParaRPr lang="en-IN" altLang="en-GB" sz="3735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1053200" y="2320800"/>
            <a:ext cx="5042800" cy="221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2135"/>
              <a:t>As we can see that </a:t>
            </a:r>
            <a:r>
              <a:rPr lang="en-GB" sz="2135" u="sng"/>
              <a:t>1342 value are 0 and our model also predicted 0 and 117 are 0 but predicted 1.</a:t>
            </a:r>
            <a:endParaRPr sz="2135" u="sng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2135" u="sng"/>
              <a:t>71 are1 but our model have predicted 0 and 1387 values are 1 and model predicted them correct.</a:t>
            </a:r>
            <a:endParaRPr sz="2135" u="sng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932367" y="1461667"/>
            <a:ext cx="5042833" cy="39346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1053253" y="248920"/>
            <a:ext cx="10352193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735" b="1"/>
              <a:t>Confusion Matrix</a:t>
            </a:r>
            <a:endParaRPr lang="en-IN" altLang="en-US" sz="3735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IN" altLang="en-US" b="1"/>
              <a:t>Model Deployment</a:t>
            </a:r>
            <a:endParaRPr lang="en-IN" altLang="en-US" b="1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14300" indent="0">
              <a:buNone/>
            </a:pPr>
            <a:r>
              <a:rPr lang="en-IN" altLang="en-US"/>
              <a:t>We have deployed our model using Flask and HTML.</a:t>
            </a:r>
            <a:endParaRPr lang="en-IN" altLang="en-US"/>
          </a:p>
          <a:p>
            <a:pPr marL="114300" indent="0">
              <a:buNone/>
            </a:pPr>
            <a:endParaRPr lang="en-IN" altLang="en-US"/>
          </a:p>
        </p:txBody>
      </p:sp>
      <p:pic>
        <p:nvPicPr>
          <p:cNvPr id="4" name="Picture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153" y="2139527"/>
            <a:ext cx="11875347" cy="443653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287" y="964353"/>
            <a:ext cx="11245427" cy="492929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3820" y="832273"/>
            <a:ext cx="9483513" cy="479636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587473" y="3047007"/>
            <a:ext cx="11360800" cy="763600"/>
          </a:xfrm>
        </p:spPr>
        <p:txBody>
          <a:bodyPr>
            <a:normAutofit/>
          </a:bodyPr>
          <a:p>
            <a:pPr algn="ctr"/>
            <a:r>
              <a:rPr lang="en-IN" altLang="en-US" b="1"/>
              <a:t>***THANK YOU***</a:t>
            </a:r>
            <a:endParaRPr lang="en-IN" alt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Data 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82" y="1000405"/>
            <a:ext cx="11967883" cy="5750019"/>
          </a:xfrm>
        </p:spPr>
        <p:txBody>
          <a:bodyPr>
            <a:normAutofit fontScale="75000" lnSpcReduction="20000"/>
          </a:bodyPr>
          <a:lstStyle/>
          <a:p>
            <a:pPr marL="0" indent="0">
              <a:buNone/>
            </a:pPr>
            <a:r>
              <a:rPr lang="en-IN" dirty="0"/>
              <a:t> For Pre-processing and data training we have imported the following </a:t>
            </a:r>
            <a:r>
              <a:rPr lang="en-IN" dirty="0" err="1"/>
              <a:t>labraies</a:t>
            </a:r>
            <a:r>
              <a:rPr lang="en-IN" dirty="0"/>
              <a:t>.</a:t>
            </a:r>
            <a:endParaRPr lang="en-IN" dirty="0"/>
          </a:p>
          <a:p>
            <a:pPr marL="0" indent="0">
              <a:buNone/>
            </a:pPr>
            <a:r>
              <a:rPr lang="en-IN" dirty="0">
                <a:latin typeface="Arial Black" panose="020B0A04020102020204" pitchFamily="34" charset="0"/>
              </a:rPr>
              <a:t>import </a:t>
            </a:r>
            <a:r>
              <a:rPr lang="en-IN" dirty="0" err="1">
                <a:latin typeface="Arial Black" panose="020B0A04020102020204" pitchFamily="34" charset="0"/>
              </a:rPr>
              <a:t>numpy</a:t>
            </a:r>
            <a:r>
              <a:rPr lang="en-IN" dirty="0">
                <a:latin typeface="Arial Black" panose="020B0A04020102020204" pitchFamily="34" charset="0"/>
              </a:rPr>
              <a:t> as np</a:t>
            </a:r>
            <a:endParaRPr lang="en-IN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N" dirty="0" err="1"/>
              <a:t>Numpy</a:t>
            </a:r>
            <a:r>
              <a:rPr lang="en-IN" dirty="0"/>
              <a:t>:- </a:t>
            </a:r>
            <a:r>
              <a:rPr lang="en-US" b="0" i="0" dirty="0">
                <a:solidFill>
                  <a:srgbClr val="333333"/>
                </a:solidFill>
                <a:effectLst/>
              </a:rPr>
              <a:t>NumPy is the fundamental package for scientific computing in Python.</a:t>
            </a:r>
            <a:endParaRPr lang="en-IN" dirty="0"/>
          </a:p>
          <a:p>
            <a:pPr marL="0" indent="0">
              <a:buNone/>
            </a:pPr>
            <a:r>
              <a:rPr lang="en-IN" dirty="0">
                <a:latin typeface="Arial Black" panose="020B0A04020102020204" pitchFamily="34" charset="0"/>
              </a:rPr>
              <a:t>import pandas as pd</a:t>
            </a:r>
            <a:endParaRPr lang="en-IN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</a:rPr>
              <a:t>pandas is </a:t>
            </a:r>
            <a:r>
              <a:rPr lang="en-US" b="1" i="0" dirty="0">
                <a:solidFill>
                  <a:srgbClr val="202124"/>
                </a:solidFill>
                <a:effectLst/>
              </a:rPr>
              <a:t>a Python package providing fast, flexible, and expressive data structures</a:t>
            </a:r>
            <a:r>
              <a:rPr lang="en-US" b="0" i="0" dirty="0">
                <a:solidFill>
                  <a:srgbClr val="202124"/>
                </a:solidFill>
                <a:effectLst/>
              </a:rPr>
              <a:t> </a:t>
            </a:r>
            <a:endParaRPr lang="en-IN" dirty="0">
              <a:solidFill>
                <a:srgbClr val="202124"/>
              </a:solidFill>
            </a:endParaRPr>
          </a:p>
          <a:p>
            <a:pPr marL="0" indent="0">
              <a:buNone/>
            </a:pPr>
            <a:r>
              <a:rPr lang="en-IN" dirty="0">
                <a:latin typeface="Arial Black" panose="020B0A04020102020204" pitchFamily="34" charset="0"/>
              </a:rPr>
              <a:t>from </a:t>
            </a:r>
            <a:r>
              <a:rPr lang="en-IN" dirty="0" err="1">
                <a:latin typeface="Arial Black" panose="020B0A04020102020204" pitchFamily="34" charset="0"/>
              </a:rPr>
              <a:t>sklearn.model_selection</a:t>
            </a:r>
            <a:r>
              <a:rPr lang="en-IN" dirty="0">
                <a:latin typeface="Arial Black" panose="020B0A04020102020204" pitchFamily="34" charset="0"/>
              </a:rPr>
              <a:t> import </a:t>
            </a:r>
            <a:r>
              <a:rPr lang="en-IN" dirty="0" err="1">
                <a:latin typeface="Arial Black" panose="020B0A04020102020204" pitchFamily="34" charset="0"/>
              </a:rPr>
              <a:t>train_test_split</a:t>
            </a:r>
            <a:r>
              <a:rPr lang="en-IN" dirty="0">
                <a:latin typeface="Arial Black" panose="020B0A04020102020204" pitchFamily="34" charset="0"/>
              </a:rPr>
              <a:t>, </a:t>
            </a:r>
            <a:r>
              <a:rPr lang="en-IN" dirty="0" err="1">
                <a:latin typeface="Arial Black" panose="020B0A04020102020204" pitchFamily="34" charset="0"/>
              </a:rPr>
              <a:t>cross_val_score</a:t>
            </a:r>
            <a:endParaRPr lang="en-IN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N" dirty="0"/>
              <a:t>Train_Test_Split is used for </a:t>
            </a:r>
            <a:r>
              <a:rPr lang="en-IN" dirty="0" err="1"/>
              <a:t>splitting</a:t>
            </a:r>
            <a:r>
              <a:rPr lang="en-IN" dirty="0"/>
              <a:t> the data.</a:t>
            </a:r>
            <a:endParaRPr lang="en-IN" dirty="0"/>
          </a:p>
          <a:p>
            <a:pPr marL="0" indent="0">
              <a:buNone/>
            </a:pPr>
            <a:r>
              <a:rPr lang="en-IN" dirty="0">
                <a:latin typeface="Arial Black" panose="020B0A04020102020204" pitchFamily="34" charset="0"/>
              </a:rPr>
              <a:t>import </a:t>
            </a:r>
            <a:r>
              <a:rPr lang="en-IN" dirty="0" err="1">
                <a:latin typeface="Arial Black" panose="020B0A04020102020204" pitchFamily="34" charset="0"/>
              </a:rPr>
              <a:t>matplotlib.pyplot</a:t>
            </a:r>
            <a:r>
              <a:rPr lang="en-IN" dirty="0">
                <a:latin typeface="Arial Black" panose="020B0A04020102020204" pitchFamily="34" charset="0"/>
              </a:rPr>
              <a:t> as </a:t>
            </a:r>
            <a:r>
              <a:rPr lang="en-IN" dirty="0" err="1">
                <a:latin typeface="Arial Black" panose="020B0A04020102020204" pitchFamily="34" charset="0"/>
              </a:rPr>
              <a:t>plt</a:t>
            </a:r>
            <a:endParaRPr lang="en-IN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N" dirty="0"/>
              <a:t>We have used  </a:t>
            </a:r>
            <a:r>
              <a:rPr lang="en-IN" dirty="0" err="1"/>
              <a:t>matplotlib.pyplot</a:t>
            </a:r>
            <a:r>
              <a:rPr lang="en-IN" dirty="0"/>
              <a:t> for visualization.</a:t>
            </a:r>
            <a:endParaRPr lang="en-IN" dirty="0"/>
          </a:p>
          <a:p>
            <a:pPr marL="0" indent="0">
              <a:buNone/>
            </a:pPr>
            <a:r>
              <a:rPr lang="en-IN" dirty="0">
                <a:latin typeface="Arial Black" panose="020B0A04020102020204" pitchFamily="34" charset="0"/>
              </a:rPr>
              <a:t>from </a:t>
            </a:r>
            <a:r>
              <a:rPr lang="en-IN" dirty="0" err="1">
                <a:latin typeface="Arial Black" panose="020B0A04020102020204" pitchFamily="34" charset="0"/>
              </a:rPr>
              <a:t>sklearn.preprocessing</a:t>
            </a:r>
            <a:r>
              <a:rPr lang="en-IN" dirty="0">
                <a:latin typeface="Arial Black" panose="020B0A04020102020204" pitchFamily="34" charset="0"/>
              </a:rPr>
              <a:t> import </a:t>
            </a:r>
            <a:r>
              <a:rPr lang="en-IN" dirty="0" err="1">
                <a:latin typeface="Arial Black" panose="020B0A04020102020204" pitchFamily="34" charset="0"/>
              </a:rPr>
              <a:t>LabelEncoder</a:t>
            </a:r>
            <a:endParaRPr lang="en-IN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202124"/>
                </a:solidFill>
              </a:rPr>
              <a:t>w</a:t>
            </a:r>
            <a:r>
              <a:rPr lang="en-IN" b="1" i="0" dirty="0">
                <a:solidFill>
                  <a:srgbClr val="202124"/>
                </a:solidFill>
                <a:effectLst/>
              </a:rPr>
              <a:t>e use Label encoder for normalizing labels</a:t>
            </a:r>
            <a:r>
              <a:rPr lang="en-IN" b="0" i="0" dirty="0">
                <a:solidFill>
                  <a:srgbClr val="202124"/>
                </a:solidFill>
                <a:effectLst/>
              </a:rPr>
              <a:t>.</a:t>
            </a:r>
            <a:endParaRPr lang="en-IN" dirty="0"/>
          </a:p>
          <a:p>
            <a:pPr marL="0" indent="0">
              <a:buNone/>
            </a:pPr>
            <a:r>
              <a:rPr lang="en-IN" dirty="0">
                <a:latin typeface="Arial Black" panose="020B0A04020102020204" pitchFamily="34" charset="0"/>
              </a:rPr>
              <a:t>from </a:t>
            </a:r>
            <a:r>
              <a:rPr lang="en-IN" dirty="0" err="1">
                <a:latin typeface="Arial Black" panose="020B0A04020102020204" pitchFamily="34" charset="0"/>
              </a:rPr>
              <a:t>sklearn.preprocessing</a:t>
            </a:r>
            <a:r>
              <a:rPr lang="en-IN" dirty="0">
                <a:latin typeface="Arial Black" panose="020B0A04020102020204" pitchFamily="34" charset="0"/>
              </a:rPr>
              <a:t> import </a:t>
            </a:r>
            <a:r>
              <a:rPr lang="en-IN" dirty="0" err="1">
                <a:latin typeface="Arial Black" panose="020B0A04020102020204" pitchFamily="34" charset="0"/>
              </a:rPr>
              <a:t>StandardScaler</a:t>
            </a:r>
            <a:endParaRPr lang="en-IN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N" dirty="0"/>
              <a:t>we use standard scaler for removing the mean and scales each variable to unit variance.</a:t>
            </a:r>
            <a:endParaRPr lang="en-IN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Arial Black" panose="020B0A04020102020204" pitchFamily="34" charset="0"/>
              </a:rPr>
              <a:t>from </a:t>
            </a:r>
            <a:r>
              <a:rPr lang="en-IN" dirty="0" err="1">
                <a:latin typeface="Arial Black" panose="020B0A04020102020204" pitchFamily="34" charset="0"/>
              </a:rPr>
              <a:t>sklearn.linear_model</a:t>
            </a:r>
            <a:r>
              <a:rPr lang="en-IN" dirty="0">
                <a:latin typeface="Arial Black" panose="020B0A04020102020204" pitchFamily="34" charset="0"/>
              </a:rPr>
              <a:t> import </a:t>
            </a:r>
            <a:r>
              <a:rPr lang="en-IN" dirty="0" err="1">
                <a:latin typeface="Arial Black" panose="020B0A04020102020204" pitchFamily="34" charset="0"/>
              </a:rPr>
              <a:t>LogisticRegression</a:t>
            </a:r>
            <a:endParaRPr lang="en-IN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N" dirty="0"/>
              <a:t>we have used logistic regression to predict a binary outcome.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31" y="104930"/>
            <a:ext cx="11932171" cy="6753069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IN" dirty="0">
                <a:latin typeface="Arial Black" panose="020B0A04020102020204" pitchFamily="34" charset="0"/>
              </a:rPr>
              <a:t>from </a:t>
            </a:r>
            <a:r>
              <a:rPr lang="en-IN" dirty="0" err="1">
                <a:latin typeface="Arial Black" panose="020B0A04020102020204" pitchFamily="34" charset="0"/>
              </a:rPr>
              <a:t>sklearn.neighbors</a:t>
            </a:r>
            <a:r>
              <a:rPr lang="en-IN" dirty="0">
                <a:latin typeface="Arial Black" panose="020B0A04020102020204" pitchFamily="34" charset="0"/>
              </a:rPr>
              <a:t> import </a:t>
            </a:r>
            <a:r>
              <a:rPr lang="en-IN" dirty="0" err="1">
                <a:latin typeface="Arial Black" panose="020B0A04020102020204" pitchFamily="34" charset="0"/>
              </a:rPr>
              <a:t>KNeighborsClassifier</a:t>
            </a:r>
            <a:endParaRPr lang="en-IN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N" sz="2000"/>
              <a:t>K Nearest Neighbor algorithm falls under the Supervised Learning category and is used for classification (most commonly) and regression.</a:t>
            </a:r>
            <a:endParaRPr lang="en-IN" sz="2000"/>
          </a:p>
          <a:p>
            <a:pPr marL="0" indent="0">
              <a:buNone/>
            </a:pPr>
            <a:r>
              <a:rPr lang="en-IN" dirty="0">
                <a:latin typeface="Arial Black" panose="020B0A04020102020204" pitchFamily="34" charset="0"/>
              </a:rPr>
              <a:t>from </a:t>
            </a:r>
            <a:r>
              <a:rPr lang="en-IN" dirty="0" err="1">
                <a:latin typeface="Arial Black" panose="020B0A04020102020204" pitchFamily="34" charset="0"/>
              </a:rPr>
              <a:t>sklearn.tree</a:t>
            </a:r>
            <a:r>
              <a:rPr lang="en-IN" dirty="0">
                <a:latin typeface="Arial Black" panose="020B0A04020102020204" pitchFamily="34" charset="0"/>
              </a:rPr>
              <a:t> import </a:t>
            </a:r>
            <a:r>
              <a:rPr lang="en-IN" dirty="0" err="1">
                <a:latin typeface="Arial Black" panose="020B0A04020102020204" pitchFamily="34" charset="0"/>
              </a:rPr>
              <a:t>DecisionTreeClassifier</a:t>
            </a:r>
            <a:endParaRPr lang="en-IN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sz="2000" dirty="0"/>
              <a:t>A decision tree is a very specific type of probability tree that enables you to make a decision about some kind of process.</a:t>
            </a:r>
            <a:endParaRPr lang="en-IN" sz="2000" dirty="0"/>
          </a:p>
          <a:p>
            <a:pPr marL="0" indent="0">
              <a:buNone/>
            </a:pPr>
            <a:r>
              <a:rPr lang="en-IN" dirty="0">
                <a:latin typeface="Arial Black" panose="020B0A04020102020204" pitchFamily="34" charset="0"/>
              </a:rPr>
              <a:t>from </a:t>
            </a:r>
            <a:r>
              <a:rPr lang="en-IN" dirty="0" err="1">
                <a:latin typeface="Arial Black" panose="020B0A04020102020204" pitchFamily="34" charset="0"/>
              </a:rPr>
              <a:t>sklearn.ensemble</a:t>
            </a:r>
            <a:r>
              <a:rPr lang="en-IN" dirty="0">
                <a:latin typeface="Arial Black" panose="020B0A04020102020204" pitchFamily="34" charset="0"/>
              </a:rPr>
              <a:t> import </a:t>
            </a:r>
            <a:r>
              <a:rPr lang="en-IN" dirty="0" err="1">
                <a:latin typeface="Arial Black" panose="020B0A04020102020204" pitchFamily="34" charset="0"/>
              </a:rPr>
              <a:t>RandomForestClassifier</a:t>
            </a:r>
            <a:endParaRPr lang="en-IN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N" sz="2000" dirty="0"/>
              <a:t>Random forests creates decision trees on randomly selected data samples, gets prediction from each tree and selects the best solution by means of voting.</a:t>
            </a:r>
            <a:endParaRPr lang="en-IN" sz="2000" dirty="0"/>
          </a:p>
          <a:p>
            <a:pPr marL="0" indent="0">
              <a:buNone/>
            </a:pPr>
            <a:r>
              <a:rPr lang="en-IN" dirty="0">
                <a:latin typeface="Arial Black" panose="020B0A04020102020204" pitchFamily="34" charset="0"/>
              </a:rPr>
              <a:t>from </a:t>
            </a:r>
            <a:r>
              <a:rPr lang="en-IN" dirty="0" err="1">
                <a:latin typeface="Arial Black" panose="020B0A04020102020204" pitchFamily="34" charset="0"/>
              </a:rPr>
              <a:t>sklearn.naive_bayes</a:t>
            </a:r>
            <a:r>
              <a:rPr lang="en-IN" dirty="0">
                <a:latin typeface="Arial Black" panose="020B0A04020102020204" pitchFamily="34" charset="0"/>
              </a:rPr>
              <a:t> import </a:t>
            </a:r>
            <a:r>
              <a:rPr lang="en-IN" dirty="0" err="1">
                <a:latin typeface="Arial Black" panose="020B0A04020102020204" pitchFamily="34" charset="0"/>
              </a:rPr>
              <a:t>BernoulliNB</a:t>
            </a:r>
            <a:endParaRPr lang="en-IN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N" sz="2000" dirty="0"/>
              <a:t>We have used Bernoulli NB for features with binary or Boolean values like TRUE/FALSE or 0/1.</a:t>
            </a:r>
            <a:endParaRPr lang="en-IN" sz="2000" dirty="0"/>
          </a:p>
          <a:p>
            <a:pPr marL="0" indent="0">
              <a:buNone/>
            </a:pPr>
            <a:r>
              <a:rPr lang="en-IN" dirty="0">
                <a:latin typeface="Arial Black" panose="020B0A04020102020204" pitchFamily="34" charset="0"/>
              </a:rPr>
              <a:t>from </a:t>
            </a:r>
            <a:r>
              <a:rPr lang="en-IN" dirty="0" err="1">
                <a:latin typeface="Arial Black" panose="020B0A04020102020204" pitchFamily="34" charset="0"/>
              </a:rPr>
              <a:t>sklearn.svm</a:t>
            </a:r>
            <a:r>
              <a:rPr lang="en-IN" dirty="0">
                <a:latin typeface="Arial Black" panose="020B0A04020102020204" pitchFamily="34" charset="0"/>
              </a:rPr>
              <a:t> import SVC</a:t>
            </a:r>
            <a:endParaRPr lang="en-IN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N" sz="2000" dirty="0"/>
              <a:t>Support Vector Machine (SVM) is a supervised machine learning algorithm capable of performing classification, regression and even outlier detection.</a:t>
            </a:r>
            <a:endParaRPr lang="en-IN" sz="2000" dirty="0"/>
          </a:p>
          <a:p>
            <a:pPr marL="0" indent="0">
              <a:buNone/>
            </a:pPr>
            <a:r>
              <a:rPr lang="en-IN" dirty="0">
                <a:latin typeface="Arial Black" panose="020B0A04020102020204" pitchFamily="34" charset="0"/>
              </a:rPr>
              <a:t>import pickle</a:t>
            </a:r>
            <a:endParaRPr lang="en-IN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N" sz="2000" dirty="0"/>
              <a:t>We have used pickle for serializing and deserializing.</a:t>
            </a:r>
            <a:endParaRPr lang="en-IN" sz="2000" dirty="0"/>
          </a:p>
          <a:p>
            <a:pPr marL="0" indent="0">
              <a:buNone/>
            </a:pPr>
            <a:endParaRPr lang="en-IN" sz="20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7765"/>
            <a:ext cx="11963400" cy="668188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Now, we are explaining the data which we have imported in this code,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In this data there are 5110 rows and 12 columns.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The columns name are list below:-</a:t>
            </a:r>
            <a:endParaRPr lang="en-IN" dirty="0"/>
          </a:p>
          <a:p>
            <a:pPr marL="514350" indent="-514350">
              <a:buAutoNum type="arabicParenR"/>
            </a:pPr>
            <a:r>
              <a:rPr lang="en-IN" dirty="0"/>
              <a:t>Id:- This columns contains the id of patients.</a:t>
            </a:r>
            <a:endParaRPr lang="en-IN" dirty="0"/>
          </a:p>
          <a:p>
            <a:pPr marL="514350" indent="-514350">
              <a:buAutoNum type="arabicParenR"/>
            </a:pPr>
            <a:r>
              <a:rPr lang="en-IN" dirty="0"/>
              <a:t>Gender:- This columns contains patients is either male or female.</a:t>
            </a:r>
            <a:endParaRPr lang="en-IN" dirty="0"/>
          </a:p>
          <a:p>
            <a:pPr marL="514350" indent="-514350">
              <a:buAutoNum type="arabicParenR"/>
            </a:pPr>
            <a:r>
              <a:rPr lang="en-IN" dirty="0"/>
              <a:t>Hypertension:- This columns contains that either patients have hypertension or not.</a:t>
            </a:r>
            <a:endParaRPr lang="en-IN" dirty="0"/>
          </a:p>
          <a:p>
            <a:pPr marL="514350" indent="-514350">
              <a:buAutoNum type="arabicParenR"/>
            </a:pPr>
            <a:r>
              <a:rPr lang="en-IN" dirty="0"/>
              <a:t> Heart disease:- This columns contains that either patients have Heart disease or not.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660" y="205740"/>
            <a:ext cx="7788910" cy="349059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688975" y="3869690"/>
            <a:ext cx="106197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</a:rPr>
              <a:t>This shows that the data type of all columns and is there any null value or not in the data set.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</a:rPr>
              <a:t>In the above figure we can see that BMI have non-null value 4909 so, it means that BMI contains some null value i.e. 201 null values.</a:t>
            </a:r>
            <a:endParaRPr lang="en-IN" dirty="0"/>
          </a:p>
          <a:p>
            <a:pPr marL="285750" indent="-285750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15" y="568960"/>
            <a:ext cx="5236845" cy="3457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8815" y="4026535"/>
            <a:ext cx="56724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The Gender </a:t>
            </a:r>
            <a:r>
              <a:rPr lang="en-IN" sz="2400" dirty="0" err="1"/>
              <a:t>goup</a:t>
            </a:r>
            <a:r>
              <a:rPr lang="en-IN" sz="2400" dirty="0"/>
              <a:t> of female have a high probability to get stroke as we can see in the above plot diagram</a:t>
            </a:r>
            <a:r>
              <a:rPr lang="en-IN" dirty="0"/>
              <a:t> .</a:t>
            </a:r>
            <a:endParaRPr lang="en-IN" dirty="0"/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210" y="717550"/>
            <a:ext cx="4381500" cy="260604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887210" y="4026535"/>
            <a:ext cx="51523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dirty="0">
                <a:sym typeface="+mn-ea"/>
              </a:rPr>
              <a:t>The probability of age group 80 is higher rate of stroke as given in the above  figure.</a:t>
            </a:r>
            <a:endParaRPr lang="en-IN" dirty="0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640"/>
            <a:ext cx="4474845" cy="2659380"/>
          </a:xfrm>
        </p:spPr>
      </p:pic>
      <p:sp>
        <p:nvSpPr>
          <p:cNvPr id="3" name="TextBox 2"/>
          <p:cNvSpPr txBox="1"/>
          <p:nvPr/>
        </p:nvSpPr>
        <p:spPr>
          <a:xfrm>
            <a:off x="130175" y="3093720"/>
            <a:ext cx="66751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The people not having hypertension have more probability have stroke then people having hypertension as shown in above figure.</a:t>
            </a:r>
            <a:endParaRPr lang="en-IN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430" y="104140"/>
            <a:ext cx="5659755" cy="298958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784975" y="3159760"/>
            <a:ext cx="45542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2400" dirty="0">
                <a:sym typeface="+mn-ea"/>
              </a:rPr>
              <a:t>The people not having heart disease is more probability of stroke then the people having heart disease is less probability as shown in the above figure. </a:t>
            </a:r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" y="107315"/>
            <a:ext cx="5038725" cy="26752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6370" y="2774315"/>
            <a:ext cx="62922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people married is more probability of stroke then the people not married is less probability of stroke as shown in the above figure. </a:t>
            </a:r>
            <a:endParaRPr lang="en-IN" dirty="0"/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45" y="107315"/>
            <a:ext cx="4518660" cy="256794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7047230" y="2961640"/>
            <a:ext cx="37128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dirty="0">
                <a:sym typeface="+mn-ea"/>
              </a:rPr>
              <a:t>The people Private work type is more probability of stroke then the people other work type is less probability of stroke as shown in the above figure. </a:t>
            </a:r>
            <a:endParaRPr lang="en-IN" dirty="0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5640</Words>
  <Application>WPS Presentation</Application>
  <PresentationFormat>Widescreen</PresentationFormat>
  <Paragraphs>148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SimSun</vt:lpstr>
      <vt:lpstr>Wingdings</vt:lpstr>
      <vt:lpstr>Arial</vt:lpstr>
      <vt:lpstr>Arial Black</vt:lpstr>
      <vt:lpstr>Calibri Light</vt:lpstr>
      <vt:lpstr>Calibri</vt:lpstr>
      <vt:lpstr>Microsoft YaHei</vt:lpstr>
      <vt:lpstr>Arial Unicode MS</vt:lpstr>
      <vt:lpstr>Office Theme</vt:lpstr>
      <vt:lpstr>Default Design</vt:lpstr>
      <vt:lpstr>Simple Light</vt:lpstr>
      <vt:lpstr>STROKE PREDICTION</vt:lpstr>
      <vt:lpstr>Content</vt:lpstr>
      <vt:lpstr>Data Introduction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Data Preprocessing</vt:lpstr>
      <vt:lpstr>. In aur data there are missing values in bmi columns so we are using fillna method and replacing the missing values with mean values </vt:lpstr>
      <vt:lpstr>.In our data there are some values which is in categorical form so here we are using label encoder to convert our categorical values into numerical values</vt:lpstr>
      <vt:lpstr>. Here we are using data.info() method to get some important information about data  </vt:lpstr>
      <vt:lpstr>. Here we are splitting aur data into independent and dependent variables </vt:lpstr>
      <vt:lpstr>. Here we are converting our data into training and testing data and 30% persent of our data are giving for testing and using random state =4 </vt:lpstr>
      <vt:lpstr>Model Used</vt:lpstr>
      <vt:lpstr>Model Used To Calculate Accuracy And Recall</vt:lpstr>
      <vt:lpstr>PowerPoint 演示文稿</vt:lpstr>
      <vt:lpstr>PowerPoint 演示文稿</vt:lpstr>
      <vt:lpstr>PowerPoint 演示文稿</vt:lpstr>
      <vt:lpstr>Model Deployment</vt:lpstr>
      <vt:lpstr>PowerPoint 演示文稿</vt:lpstr>
      <vt:lpstr>PowerPoint 演示文稿</vt:lpstr>
      <vt:lpstr>***THANK YOU***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darshan raj</dc:creator>
  <cp:lastModifiedBy>Samir</cp:lastModifiedBy>
  <cp:revision>28</cp:revision>
  <dcterms:created xsi:type="dcterms:W3CDTF">2022-02-19T09:49:00Z</dcterms:created>
  <dcterms:modified xsi:type="dcterms:W3CDTF">2023-11-13T07:52:41Z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8EE83D829DAC46AFA37FB43CA2C1FBA5</vt:lpwstr>
  </property>
  <property fmtid="{D5CDD505-2E9C-101B-9397-08002B2CF9AE}" pid="3" name="KSOProductBuildVer">
    <vt:lpwstr>1033-12.2.0.13266</vt:lpwstr>
  </property>
</Properties>
</file>