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matic SC" pitchFamily="2" charset="-79"/>
      <p:regular r:id="rId16"/>
      <p:bold r:id="rId17"/>
    </p:embeddedFont>
    <p:embeddedFont>
      <p:font typeface="Bree Serif" panose="02000503040000020004"/>
      <p:regular r:id="rId18"/>
    </p:embeddedFont>
    <p:embeddedFont>
      <p:font typeface="Merriweather"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7.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05d4baab5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05d4baab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05d4baab5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05d4baab5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05d4baab5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05d4baab5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05d4baab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05d4baab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05d4baab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05d4baab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05d4baab5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05d4baab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05d4baab5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05d4baab5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05d4baab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05d4baab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05d4baab5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05d4baab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05d4baab5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05d4baab5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05d4baab5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05d4baab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1.xml"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2.xml" /><Relationship Id="rId1" Type="http://schemas.openxmlformats.org/officeDocument/2006/relationships/slideLayout" Target="../slideLayouts/slideLayout11.xml" /><Relationship Id="rId4" Type="http://schemas.openxmlformats.org/officeDocument/2006/relationships/hyperlink" Target="http://www.austrowatertech.com/"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2.xml" /><Relationship Id="rId1" Type="http://schemas.openxmlformats.org/officeDocument/2006/relationships/slideLayout" Target="../slideLayouts/slideLayout11.xml" /><Relationship Id="rId4" Type="http://schemas.openxmlformats.org/officeDocument/2006/relationships/hyperlink" Target="http://www.austrowatertech.com/"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3.xml" /><Relationship Id="rId1" Type="http://schemas.openxmlformats.org/officeDocument/2006/relationships/slideLayout" Target="../slideLayouts/slideLayout11.xm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4.xml" /><Relationship Id="rId1" Type="http://schemas.openxmlformats.org/officeDocument/2006/relationships/slideLayout" Target="../slideLayouts/slideLayout11.xml" /><Relationship Id="rId4" Type="http://schemas.openxmlformats.org/officeDocument/2006/relationships/hyperlink" Target="http://www.austrowatertech.com/" TargetMode="External" /></Relationships>
</file>

<file path=ppt/slides/_rels/slide5.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6.xml"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7.xml" /><Relationship Id="rId1" Type="http://schemas.openxmlformats.org/officeDocument/2006/relationships/slideLayout" Target="../slideLayouts/slideLayout11.xml" /><Relationship Id="rId4" Type="http://schemas.openxmlformats.org/officeDocument/2006/relationships/hyperlink" Target="http://www.austrowatertech.com/" TargetMode="External" /></Relationships>
</file>

<file path=ppt/slides/_rels/slide8.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8.xml"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9.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1378358" y="3191260"/>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4800" b="1">
                <a:solidFill>
                  <a:srgbClr val="0B5394"/>
                </a:solidFill>
              </a:rPr>
              <a:t>Water Treatment Plant</a:t>
            </a:r>
            <a:endParaRPr sz="4800" b="1">
              <a:solidFill>
                <a:srgbClr val="0B5394"/>
              </a:solidFill>
            </a:endParaRPr>
          </a:p>
        </p:txBody>
      </p:sp>
      <p:sp>
        <p:nvSpPr>
          <p:cNvPr id="2" name="TextBox 1">
            <a:extLst>
              <a:ext uri="{FF2B5EF4-FFF2-40B4-BE49-F238E27FC236}">
                <a16:creationId xmlns:a16="http://schemas.microsoft.com/office/drawing/2014/main" id="{9CE90263-998A-DC44-9E94-60B5FFC105BF}"/>
              </a:ext>
            </a:extLst>
          </p:cNvPr>
          <p:cNvSpPr txBox="1"/>
          <p:nvPr/>
        </p:nvSpPr>
        <p:spPr>
          <a:xfrm rot="10800000" flipV="1">
            <a:off x="2334791" y="1055905"/>
            <a:ext cx="4875595" cy="2246769"/>
          </a:xfrm>
          <a:prstGeom prst="rect">
            <a:avLst/>
          </a:prstGeom>
          <a:noFill/>
        </p:spPr>
        <p:txBody>
          <a:bodyPr wrap="square" rtlCol="0">
            <a:spAutoFit/>
          </a:bodyPr>
          <a:lstStyle/>
          <a:p>
            <a:pPr algn="l"/>
            <a:r>
              <a:rPr lang="en-US" sz="2000" b="1">
                <a:solidFill>
                  <a:schemeClr val="bg1"/>
                </a:solidFill>
              </a:rPr>
              <a:t>Department of Third Year
Session 2021-2022
Semester V
Branch IT
Subject:-
Topic of Presentaion :- Necessity of water treatment plant </a:t>
            </a:r>
          </a:p>
        </p:txBody>
      </p:sp>
      <p:sp>
        <p:nvSpPr>
          <p:cNvPr id="3" name="TextBox 2">
            <a:extLst>
              <a:ext uri="{FF2B5EF4-FFF2-40B4-BE49-F238E27FC236}">
                <a16:creationId xmlns:a16="http://schemas.microsoft.com/office/drawing/2014/main" id="{8BEF3BA7-F741-5247-B92B-BFF4BDCE17C3}"/>
              </a:ext>
            </a:extLst>
          </p:cNvPr>
          <p:cNvSpPr txBox="1"/>
          <p:nvPr/>
        </p:nvSpPr>
        <p:spPr>
          <a:xfrm>
            <a:off x="-63249" y="3543062"/>
            <a:ext cx="1828800" cy="1600438"/>
          </a:xfrm>
          <a:prstGeom prst="rect">
            <a:avLst/>
          </a:prstGeom>
          <a:noFill/>
        </p:spPr>
        <p:txBody>
          <a:bodyPr wrap="square" rtlCol="0">
            <a:spAutoFit/>
          </a:bodyPr>
          <a:lstStyle/>
          <a:p>
            <a:pPr algn="l"/>
            <a:r>
              <a:rPr lang="en-US"/>
              <a:t>Presented by:-</a:t>
            </a:r>
          </a:p>
          <a:p>
            <a:pPr algn="l"/>
            <a:r>
              <a:rPr lang="en-US"/>
              <a:t>Samir bante IT56</a:t>
            </a:r>
          </a:p>
          <a:p>
            <a:pPr algn="l"/>
            <a:r>
              <a:rPr lang="en-US"/>
              <a:t>Yash thakur IT54</a:t>
            </a:r>
          </a:p>
          <a:p>
            <a:pPr algn="l"/>
            <a:r>
              <a:rPr lang="en-US"/>
              <a:t>Yash samarth IT55</a:t>
            </a:r>
          </a:p>
          <a:p>
            <a:pPr algn="l"/>
            <a:r>
              <a:rPr lang="en-US"/>
              <a:t>Sumit Wakde </a:t>
            </a:r>
          </a:p>
          <a:p>
            <a:pPr algn="l"/>
            <a:r>
              <a:rPr lang="en-US"/>
              <a:t>Shivam butle</a:t>
            </a:r>
          </a:p>
          <a:p>
            <a:pPr algn="l"/>
            <a:r>
              <a:rPr lang="en-US"/>
              <a:t>Shoyeb Sheikh</a:t>
            </a:r>
          </a:p>
        </p:txBody>
      </p:sp>
      <p:pic>
        <p:nvPicPr>
          <p:cNvPr id="4" name="Picture 2097154">
            <a:extLst>
              <a:ext uri="{FF2B5EF4-FFF2-40B4-BE49-F238E27FC236}">
                <a16:creationId xmlns:a16="http://schemas.microsoft.com/office/drawing/2014/main" id="{E924BDCD-240A-5148-AC43-1A9811F2FD2D}"/>
              </a:ext>
            </a:extLst>
          </p:cNvPr>
          <p:cNvPicPr>
            <a:picLocks/>
          </p:cNvPicPr>
          <p:nvPr/>
        </p:nvPicPr>
        <p:blipFill>
          <a:blip r:embed="rId4"/>
          <a:stretch>
            <a:fillRect/>
          </a:stretch>
        </p:blipFill>
        <p:spPr>
          <a:xfrm>
            <a:off x="-63249" y="-98164"/>
            <a:ext cx="9144000" cy="6790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22"/>
          <p:cNvSpPr txBox="1"/>
          <p:nvPr/>
        </p:nvSpPr>
        <p:spPr>
          <a:xfrm>
            <a:off x="1038375" y="857250"/>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chemeClr val="accent5"/>
                </a:solidFill>
                <a:latin typeface="Merriweather"/>
                <a:ea typeface="Merriweather"/>
                <a:cs typeface="Merriweather"/>
                <a:sym typeface="Merriweather"/>
              </a:rPr>
              <a:t>Why is Water Quality Important?</a:t>
            </a:r>
            <a:endParaRPr sz="2400" b="1">
              <a:solidFill>
                <a:schemeClr val="accent5"/>
              </a:solidFill>
              <a:latin typeface="Merriweather"/>
              <a:ea typeface="Merriweather"/>
              <a:cs typeface="Merriweather"/>
              <a:sym typeface="Merriweather"/>
            </a:endParaRPr>
          </a:p>
        </p:txBody>
      </p:sp>
      <p:sp>
        <p:nvSpPr>
          <p:cNvPr id="113" name="Google Shape;113;p22"/>
          <p:cNvSpPr txBox="1"/>
          <p:nvPr/>
        </p:nvSpPr>
        <p:spPr>
          <a:xfrm>
            <a:off x="977975" y="1533375"/>
            <a:ext cx="6954600" cy="3199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latin typeface="Bree Serif"/>
                <a:ea typeface="Bree Serif"/>
                <a:cs typeface="Bree Serif"/>
                <a:sym typeface="Bree Serif"/>
              </a:rPr>
              <a:t>Water resources are of major environmental, social and economic value to Country, and if water quality becomes degraded this resource will lose its value. Water quality is important not only to protect public health - water provides ecosystem habitats, is used for farming, fishing and mining, and contributes to recreation and tourism.</a:t>
            </a:r>
            <a:endParaRPr sz="1800">
              <a:latin typeface="Bree Serif"/>
              <a:ea typeface="Bree Serif"/>
              <a:cs typeface="Bree Serif"/>
              <a:sym typeface="Bree Serif"/>
            </a:endParaRPr>
          </a:p>
          <a:p>
            <a:pPr marL="0" lvl="0" indent="0" algn="just">
              <a:spcBef>
                <a:spcPts val="0"/>
              </a:spcBef>
              <a:spcAft>
                <a:spcPts val="0"/>
              </a:spcAft>
              <a:buNone/>
            </a:pPr>
            <a:endParaRPr sz="1800">
              <a:latin typeface="Bree Serif"/>
              <a:ea typeface="Bree Serif"/>
              <a:cs typeface="Bree Serif"/>
              <a:sym typeface="Bree Serif"/>
            </a:endParaRPr>
          </a:p>
          <a:p>
            <a:pPr marL="0" lvl="0" indent="0" algn="just" rtl="0">
              <a:spcBef>
                <a:spcPts val="0"/>
              </a:spcBef>
              <a:spcAft>
                <a:spcPts val="0"/>
              </a:spcAft>
              <a:buNone/>
            </a:pPr>
            <a:r>
              <a:rPr lang="en" sz="1800">
                <a:latin typeface="Bree Serif"/>
                <a:ea typeface="Bree Serif"/>
                <a:cs typeface="Bree Serif"/>
                <a:sym typeface="Bree Serif"/>
              </a:rPr>
              <a:t>If water quality is not maintained, it is not just the environment that will suffer - the commercial and recreational value of our water resources will also diminish.</a:t>
            </a:r>
            <a:endParaRPr sz="1800">
              <a:latin typeface="Bree Serif"/>
              <a:ea typeface="Bree Serif"/>
              <a:cs typeface="Bree Serif"/>
              <a:sym typeface="Bree Serif"/>
            </a:endParaRPr>
          </a:p>
          <a:p>
            <a:pPr marL="0" lvl="0" indent="0" algn="just" rtl="0">
              <a:spcBef>
                <a:spcPts val="0"/>
              </a:spcBef>
              <a:spcAft>
                <a:spcPts val="0"/>
              </a:spcAft>
              <a:buNone/>
            </a:pPr>
            <a:endParaRPr sz="1800">
              <a:latin typeface="Bree Serif"/>
              <a:ea typeface="Bree Serif"/>
              <a:cs typeface="Bree Serif"/>
              <a:sym typeface="Bree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p23"/>
          <p:cNvSpPr txBox="1"/>
          <p:nvPr/>
        </p:nvSpPr>
        <p:spPr>
          <a:xfrm>
            <a:off x="3247900" y="0"/>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chemeClr val="accent5"/>
                </a:solidFill>
                <a:latin typeface="Merriweather"/>
                <a:ea typeface="Merriweather"/>
                <a:cs typeface="Merriweather"/>
                <a:sym typeface="Merriweather"/>
              </a:rPr>
              <a:t>How is Water Quality Measured?</a:t>
            </a:r>
            <a:endParaRPr sz="2400" b="1">
              <a:solidFill>
                <a:schemeClr val="accent5"/>
              </a:solidFill>
              <a:latin typeface="Merriweather"/>
              <a:ea typeface="Merriweather"/>
              <a:cs typeface="Merriweather"/>
              <a:sym typeface="Merriweather"/>
            </a:endParaRPr>
          </a:p>
        </p:txBody>
      </p:sp>
      <p:sp>
        <p:nvSpPr>
          <p:cNvPr id="119" name="Google Shape;119;p23"/>
          <p:cNvSpPr txBox="1"/>
          <p:nvPr/>
        </p:nvSpPr>
        <p:spPr>
          <a:xfrm>
            <a:off x="2632100" y="615775"/>
            <a:ext cx="6572400" cy="45276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Clr>
                <a:schemeClr val="dk1"/>
              </a:buClr>
              <a:buSzPts val="1100"/>
              <a:buFont typeface="Arial"/>
              <a:buNone/>
            </a:pPr>
            <a:r>
              <a:rPr lang="en">
                <a:latin typeface="Bree Serif"/>
                <a:ea typeface="Bree Serif"/>
                <a:cs typeface="Bree Serif"/>
                <a:sym typeface="Bree Serif"/>
              </a:rPr>
              <a:t>The presence of contaminants and the characteristics of water are used to indicate the quality of water. These water quality indicators can be categorised as:</a:t>
            </a:r>
            <a:endParaRPr>
              <a:latin typeface="Bree Serif"/>
              <a:ea typeface="Bree Serif"/>
              <a:cs typeface="Bree Serif"/>
              <a:sym typeface="Bree Serif"/>
            </a:endParaRPr>
          </a:p>
          <a:p>
            <a:pPr marL="0" lvl="0" indent="0" algn="just">
              <a:spcBef>
                <a:spcPts val="0"/>
              </a:spcBef>
              <a:spcAft>
                <a:spcPts val="0"/>
              </a:spcAft>
              <a:buNone/>
            </a:pPr>
            <a:endParaRPr>
              <a:latin typeface="Bree Serif"/>
              <a:ea typeface="Bree Serif"/>
              <a:cs typeface="Bree Serif"/>
              <a:sym typeface="Bree Serif"/>
            </a:endParaRPr>
          </a:p>
          <a:p>
            <a:pPr marL="457200" lvl="0" indent="457200" algn="just">
              <a:spcBef>
                <a:spcPts val="0"/>
              </a:spcBef>
              <a:spcAft>
                <a:spcPts val="0"/>
              </a:spcAft>
              <a:buNone/>
            </a:pPr>
            <a:r>
              <a:rPr lang="en">
                <a:solidFill>
                  <a:srgbClr val="3C78D8"/>
                </a:solidFill>
                <a:latin typeface="Bree Serif"/>
                <a:ea typeface="Bree Serif"/>
                <a:cs typeface="Bree Serif"/>
                <a:sym typeface="Bree Serif"/>
              </a:rPr>
              <a:t>Biological</a:t>
            </a:r>
            <a:r>
              <a:rPr lang="en">
                <a:latin typeface="Bree Serif"/>
                <a:ea typeface="Bree Serif"/>
                <a:cs typeface="Bree Serif"/>
                <a:sym typeface="Bree Serif"/>
              </a:rPr>
              <a:t>: bacteria, algae</a:t>
            </a:r>
            <a:endParaRPr>
              <a:latin typeface="Bree Serif"/>
              <a:ea typeface="Bree Serif"/>
              <a:cs typeface="Bree Serif"/>
              <a:sym typeface="Bree Serif"/>
            </a:endParaRPr>
          </a:p>
          <a:p>
            <a:pPr marL="0" lvl="0" indent="0" algn="just">
              <a:spcBef>
                <a:spcPts val="0"/>
              </a:spcBef>
              <a:spcAft>
                <a:spcPts val="0"/>
              </a:spcAft>
              <a:buClr>
                <a:schemeClr val="dk1"/>
              </a:buClr>
              <a:buSzPts val="1100"/>
              <a:buFont typeface="Arial"/>
              <a:buNone/>
            </a:pP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solidFill>
                  <a:srgbClr val="1155CC"/>
                </a:solidFill>
                <a:latin typeface="Bree Serif"/>
                <a:ea typeface="Bree Serif"/>
                <a:cs typeface="Bree Serif"/>
                <a:sym typeface="Bree Serif"/>
              </a:rPr>
              <a:t>Physical</a:t>
            </a:r>
            <a:r>
              <a:rPr lang="en">
                <a:latin typeface="Bree Serif"/>
                <a:ea typeface="Bree Serif"/>
                <a:cs typeface="Bree Serif"/>
                <a:sym typeface="Bree Serif"/>
              </a:rPr>
              <a:t>: temperature, turbidity and</a:t>
            </a: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latin typeface="Bree Serif"/>
                <a:ea typeface="Bree Serif"/>
                <a:cs typeface="Bree Serif"/>
                <a:sym typeface="Bree Serif"/>
              </a:rPr>
              <a:t>clarity, colour, salinity, suspended</a:t>
            </a:r>
            <a:endParaRPr>
              <a:latin typeface="Bree Serif"/>
              <a:ea typeface="Bree Serif"/>
              <a:cs typeface="Bree Serif"/>
              <a:sym typeface="Bree Serif"/>
            </a:endParaRPr>
          </a:p>
          <a:p>
            <a:pPr marL="457200" lvl="0" indent="457200" algn="just">
              <a:spcBef>
                <a:spcPts val="0"/>
              </a:spcBef>
              <a:spcAft>
                <a:spcPts val="0"/>
              </a:spcAft>
              <a:buNone/>
            </a:pPr>
            <a:r>
              <a:rPr lang="en">
                <a:latin typeface="Bree Serif"/>
                <a:ea typeface="Bree Serif"/>
                <a:cs typeface="Bree Serif"/>
                <a:sym typeface="Bree Serif"/>
              </a:rPr>
              <a:t>solids, dissolved solids</a:t>
            </a:r>
            <a:endParaRPr>
              <a:latin typeface="Bree Serif"/>
              <a:ea typeface="Bree Serif"/>
              <a:cs typeface="Bree Serif"/>
              <a:sym typeface="Bree Serif"/>
            </a:endParaRPr>
          </a:p>
          <a:p>
            <a:pPr marL="0" lvl="0" indent="0" algn="just">
              <a:spcBef>
                <a:spcPts val="0"/>
              </a:spcBef>
              <a:spcAft>
                <a:spcPts val="0"/>
              </a:spcAft>
              <a:buClr>
                <a:schemeClr val="dk1"/>
              </a:buClr>
              <a:buSzPts val="1100"/>
              <a:buFont typeface="Arial"/>
              <a:buNone/>
            </a:pP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solidFill>
                  <a:srgbClr val="1155CC"/>
                </a:solidFill>
                <a:latin typeface="Bree Serif"/>
                <a:ea typeface="Bree Serif"/>
                <a:cs typeface="Bree Serif"/>
                <a:sym typeface="Bree Serif"/>
              </a:rPr>
              <a:t>Chemical</a:t>
            </a:r>
            <a:r>
              <a:rPr lang="en">
                <a:latin typeface="Bree Serif"/>
                <a:ea typeface="Bree Serif"/>
                <a:cs typeface="Bree Serif"/>
                <a:sym typeface="Bree Serif"/>
              </a:rPr>
              <a:t>: pH, dissolved oxygen,</a:t>
            </a: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latin typeface="Bree Serif"/>
                <a:ea typeface="Bree Serif"/>
                <a:cs typeface="Bree Serif"/>
                <a:sym typeface="Bree Serif"/>
              </a:rPr>
              <a:t>biological oxygen demand, nutrients</a:t>
            </a: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latin typeface="Bree Serif"/>
                <a:ea typeface="Bree Serif"/>
                <a:cs typeface="Bree Serif"/>
                <a:sym typeface="Bree Serif"/>
              </a:rPr>
              <a:t>(including nitrogen and phosphorus),</a:t>
            </a: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latin typeface="Bree Serif"/>
                <a:ea typeface="Bree Serif"/>
                <a:cs typeface="Bree Serif"/>
                <a:sym typeface="Bree Serif"/>
              </a:rPr>
              <a:t>organic and inorganic compounds</a:t>
            </a:r>
            <a:endParaRPr>
              <a:latin typeface="Bree Serif"/>
              <a:ea typeface="Bree Serif"/>
              <a:cs typeface="Bree Serif"/>
              <a:sym typeface="Bree Serif"/>
            </a:endParaRPr>
          </a:p>
          <a:p>
            <a:pPr marL="457200" lvl="0" indent="457200" algn="just">
              <a:spcBef>
                <a:spcPts val="0"/>
              </a:spcBef>
              <a:spcAft>
                <a:spcPts val="0"/>
              </a:spcAft>
              <a:buNone/>
            </a:pPr>
            <a:r>
              <a:rPr lang="en">
                <a:latin typeface="Bree Serif"/>
                <a:ea typeface="Bree Serif"/>
                <a:cs typeface="Bree Serif"/>
                <a:sym typeface="Bree Serif"/>
              </a:rPr>
              <a:t>(including toxicants)</a:t>
            </a:r>
            <a:endParaRPr>
              <a:latin typeface="Bree Serif"/>
              <a:ea typeface="Bree Serif"/>
              <a:cs typeface="Bree Serif"/>
              <a:sym typeface="Bree Serif"/>
            </a:endParaRPr>
          </a:p>
          <a:p>
            <a:pPr marL="0" lvl="0" indent="0" algn="just">
              <a:spcBef>
                <a:spcPts val="0"/>
              </a:spcBef>
              <a:spcAft>
                <a:spcPts val="0"/>
              </a:spcAft>
              <a:buClr>
                <a:schemeClr val="dk1"/>
              </a:buClr>
              <a:buSzPts val="1100"/>
              <a:buFont typeface="Arial"/>
              <a:buNone/>
            </a:pP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solidFill>
                  <a:srgbClr val="1155CC"/>
                </a:solidFill>
                <a:latin typeface="Bree Serif"/>
                <a:ea typeface="Bree Serif"/>
                <a:cs typeface="Bree Serif"/>
                <a:sym typeface="Bree Serif"/>
              </a:rPr>
              <a:t>Aesthetic</a:t>
            </a:r>
            <a:r>
              <a:rPr lang="en">
                <a:latin typeface="Bree Serif"/>
                <a:ea typeface="Bree Serif"/>
                <a:cs typeface="Bree Serif"/>
                <a:sym typeface="Bree Serif"/>
              </a:rPr>
              <a:t>: odours, taints, colour,</a:t>
            </a: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latin typeface="Bree Serif"/>
                <a:ea typeface="Bree Serif"/>
                <a:cs typeface="Bree Serif"/>
                <a:sym typeface="Bree Serif"/>
              </a:rPr>
              <a:t>floating matter</a:t>
            </a: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latin typeface="Bree Serif"/>
                <a:ea typeface="Bree Serif"/>
                <a:cs typeface="Bree Serif"/>
                <a:sym typeface="Bree Serif"/>
              </a:rPr>
              <a:t>Radioactive: alpha, beta and gamma</a:t>
            </a:r>
            <a:endParaRPr>
              <a:latin typeface="Bree Serif"/>
              <a:ea typeface="Bree Serif"/>
              <a:cs typeface="Bree Serif"/>
              <a:sym typeface="Bree Serif"/>
            </a:endParaRPr>
          </a:p>
          <a:p>
            <a:pPr marL="457200" lvl="0" indent="457200" algn="just">
              <a:spcBef>
                <a:spcPts val="0"/>
              </a:spcBef>
              <a:spcAft>
                <a:spcPts val="0"/>
              </a:spcAft>
              <a:buClr>
                <a:schemeClr val="dk1"/>
              </a:buClr>
              <a:buSzPts val="1100"/>
              <a:buFont typeface="Arial"/>
              <a:buNone/>
            </a:pPr>
            <a:r>
              <a:rPr lang="en">
                <a:latin typeface="Bree Serif"/>
                <a:ea typeface="Bree Serif"/>
                <a:cs typeface="Bree Serif"/>
                <a:sym typeface="Bree Serif"/>
              </a:rPr>
              <a:t>radiation emitters</a:t>
            </a:r>
            <a:endParaRPr>
              <a:latin typeface="Bree Serif"/>
              <a:ea typeface="Bree Serif"/>
              <a:cs typeface="Bree Serif"/>
              <a:sym typeface="Bree Serif"/>
            </a:endParaRPr>
          </a:p>
          <a:p>
            <a:pPr marL="0" lvl="0" indent="0" algn="just">
              <a:spcBef>
                <a:spcPts val="0"/>
              </a:spcBef>
              <a:spcAft>
                <a:spcPts val="0"/>
              </a:spcAft>
              <a:buNone/>
            </a:pPr>
            <a:endParaRPr>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5" name="Google Shape;125;p24"/>
          <p:cNvSpPr txBox="1"/>
          <p:nvPr/>
        </p:nvSpPr>
        <p:spPr>
          <a:xfrm>
            <a:off x="2012375" y="2457900"/>
            <a:ext cx="4708800" cy="112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a:latin typeface="Bree Serif"/>
                <a:ea typeface="Bree Serif"/>
                <a:cs typeface="Bree Serif"/>
                <a:sym typeface="Bree Serif"/>
              </a:rPr>
              <a:t>158/1B, SSM Dyeings Compound, </a:t>
            </a:r>
            <a:endParaRPr sz="1800" b="1">
              <a:latin typeface="Bree Serif"/>
              <a:ea typeface="Bree Serif"/>
              <a:cs typeface="Bree Serif"/>
              <a:sym typeface="Bree Serif"/>
            </a:endParaRPr>
          </a:p>
          <a:p>
            <a:pPr marL="0" lvl="0" indent="0">
              <a:spcBef>
                <a:spcPts val="0"/>
              </a:spcBef>
              <a:spcAft>
                <a:spcPts val="0"/>
              </a:spcAft>
              <a:buNone/>
            </a:pPr>
            <a:r>
              <a:rPr lang="en" sz="1800" b="1">
                <a:latin typeface="Bree Serif"/>
                <a:ea typeface="Bree Serif"/>
                <a:cs typeface="Bree Serif"/>
                <a:sym typeface="Bree Serif"/>
              </a:rPr>
              <a:t>Murugampalayam, Iduvampalayam (PO) </a:t>
            </a:r>
            <a:endParaRPr sz="1800" b="1">
              <a:latin typeface="Bree Serif"/>
              <a:ea typeface="Bree Serif"/>
              <a:cs typeface="Bree Serif"/>
              <a:sym typeface="Bree Serif"/>
            </a:endParaRPr>
          </a:p>
          <a:p>
            <a:pPr marL="0" lvl="0" indent="0">
              <a:spcBef>
                <a:spcPts val="0"/>
              </a:spcBef>
              <a:spcAft>
                <a:spcPts val="0"/>
              </a:spcAft>
              <a:buNone/>
            </a:pPr>
            <a:r>
              <a:rPr lang="en" sz="1800" b="1">
                <a:latin typeface="Bree Serif"/>
                <a:ea typeface="Bree Serif"/>
                <a:cs typeface="Bree Serif"/>
                <a:sym typeface="Bree Serif"/>
              </a:rPr>
              <a:t>Tirupur - 641687.</a:t>
            </a:r>
            <a:endParaRPr sz="1800" b="1">
              <a:latin typeface="Bree Serif"/>
              <a:ea typeface="Bree Serif"/>
              <a:cs typeface="Bree Serif"/>
              <a:sym typeface="Bree Serif"/>
            </a:endParaRPr>
          </a:p>
        </p:txBody>
      </p:sp>
      <p:sp>
        <p:nvSpPr>
          <p:cNvPr id="126" name="Google Shape;126;p24"/>
          <p:cNvSpPr txBox="1"/>
          <p:nvPr/>
        </p:nvSpPr>
        <p:spPr>
          <a:xfrm>
            <a:off x="48325" y="1325550"/>
            <a:ext cx="6954600" cy="81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u="sng">
                <a:solidFill>
                  <a:srgbClr val="FF0000"/>
                </a:solidFill>
                <a:latin typeface="Merriweather"/>
                <a:ea typeface="Merriweather"/>
                <a:cs typeface="Merriweather"/>
                <a:sym typeface="Merriweather"/>
                <a:hlinkClick r:id="rId4"/>
              </a:rPr>
              <a:t>Water Treatment Plant Manufacturers</a:t>
            </a:r>
            <a:endParaRPr>
              <a:solidFill>
                <a:srgbClr val="FF0000"/>
              </a:solidFill>
            </a:endParaRPr>
          </a:p>
        </p:txBody>
      </p:sp>
      <p:sp>
        <p:nvSpPr>
          <p:cNvPr id="128" name="Google Shape;128;p24"/>
          <p:cNvSpPr txBox="1"/>
          <p:nvPr/>
        </p:nvSpPr>
        <p:spPr>
          <a:xfrm>
            <a:off x="422600" y="4334550"/>
            <a:ext cx="6954600" cy="811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Clr>
                <a:schemeClr val="dk1"/>
              </a:buClr>
              <a:buSzPts val="1100"/>
              <a:buFont typeface="Arial"/>
              <a:buNone/>
            </a:pPr>
            <a:r>
              <a:rPr lang="en" sz="2400" b="1">
                <a:solidFill>
                  <a:schemeClr val="dk1"/>
                </a:solidFill>
                <a:latin typeface="Amatic SC"/>
                <a:ea typeface="Amatic SC"/>
                <a:cs typeface="Amatic SC"/>
                <a:sym typeface="Amatic SC"/>
              </a:rPr>
              <a:t>For more info:  </a:t>
            </a:r>
            <a:r>
              <a:rPr lang="en" sz="1800" u="sng">
                <a:solidFill>
                  <a:srgbClr val="38761D"/>
                </a:solidFill>
                <a:latin typeface="Comic Sans MS"/>
                <a:ea typeface="Comic Sans MS"/>
                <a:cs typeface="Comic Sans MS"/>
                <a:sym typeface="Comic Sans MS"/>
                <a:hlinkClick r:id="rId4"/>
              </a:rPr>
              <a:t>http://www.austrowatertech.com/</a:t>
            </a:r>
            <a:endParaRPr>
              <a:solidFill>
                <a:srgbClr val="3876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C9C1E-8004-EF48-9027-DA3C289833EB}"/>
              </a:ext>
            </a:extLst>
          </p:cNvPr>
          <p:cNvSpPr txBox="1"/>
          <p:nvPr/>
        </p:nvSpPr>
        <p:spPr>
          <a:xfrm>
            <a:off x="3214856" y="2062820"/>
            <a:ext cx="3344969" cy="830997"/>
          </a:xfrm>
          <a:prstGeom prst="rect">
            <a:avLst/>
          </a:prstGeom>
          <a:noFill/>
        </p:spPr>
        <p:txBody>
          <a:bodyPr wrap="square" rtlCol="0">
            <a:spAutoFit/>
          </a:bodyPr>
          <a:lstStyle/>
          <a:p>
            <a:pPr algn="l"/>
            <a:r>
              <a:rPr lang="en-US" sz="4800" b="1" i="1"/>
              <a:t>Thank you </a:t>
            </a:r>
          </a:p>
        </p:txBody>
      </p:sp>
    </p:spTree>
    <p:extLst>
      <p:ext uri="{BB962C8B-B14F-4D97-AF65-F5344CB8AC3E}">
        <p14:creationId xmlns:p14="http://schemas.microsoft.com/office/powerpoint/2010/main" val="323618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205250" y="929700"/>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chemeClr val="accent5"/>
                </a:solidFill>
                <a:latin typeface="Merriweather"/>
                <a:ea typeface="Merriweather"/>
                <a:cs typeface="Merriweather"/>
                <a:sym typeface="Merriweather"/>
              </a:rPr>
              <a:t>WATER TREATMENT PROCESS AIM</a:t>
            </a:r>
            <a:endParaRPr sz="2400" b="1">
              <a:solidFill>
                <a:schemeClr val="accent5"/>
              </a:solidFill>
              <a:latin typeface="Merriweather"/>
              <a:ea typeface="Merriweather"/>
              <a:cs typeface="Merriweather"/>
              <a:sym typeface="Merriweather"/>
            </a:endParaRPr>
          </a:p>
        </p:txBody>
      </p:sp>
      <p:sp>
        <p:nvSpPr>
          <p:cNvPr id="60" name="Google Shape;60;p14"/>
          <p:cNvSpPr txBox="1"/>
          <p:nvPr/>
        </p:nvSpPr>
        <p:spPr>
          <a:xfrm>
            <a:off x="1219475" y="1774875"/>
            <a:ext cx="7461600" cy="317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latin typeface="Bree Serif"/>
                <a:ea typeface="Bree Serif"/>
                <a:cs typeface="Bree Serif"/>
                <a:sym typeface="Bree Serif"/>
              </a:rPr>
              <a:t>A </a:t>
            </a:r>
            <a:r>
              <a:rPr lang="en" sz="2400" u="sng">
                <a:solidFill>
                  <a:srgbClr val="FF0000"/>
                </a:solidFill>
                <a:latin typeface="Bree Serif"/>
                <a:ea typeface="Bree Serif"/>
                <a:cs typeface="Bree Serif"/>
                <a:sym typeface="Bree Serif"/>
                <a:hlinkClick r:id="rId4"/>
              </a:rPr>
              <a:t>Water Treatment Plants</a:t>
            </a:r>
            <a:r>
              <a:rPr lang="en" sz="2400" u="sng">
                <a:solidFill>
                  <a:schemeClr val="hlink"/>
                </a:solidFill>
                <a:latin typeface="Bree Serif"/>
                <a:ea typeface="Bree Serif"/>
                <a:cs typeface="Bree Serif"/>
                <a:sym typeface="Bree Serif"/>
                <a:hlinkClick r:id="rId4"/>
              </a:rPr>
              <a:t> </a:t>
            </a:r>
            <a:r>
              <a:rPr lang="en" sz="2400">
                <a:latin typeface="Bree Serif"/>
                <a:ea typeface="Bree Serif"/>
                <a:cs typeface="Bree Serif"/>
                <a:sym typeface="Bree Serif"/>
              </a:rPr>
              <a:t>aim to ensure that water is:</a:t>
            </a:r>
            <a:endParaRPr sz="2400">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endParaRPr sz="2400">
              <a:latin typeface="Bree Serif"/>
              <a:ea typeface="Bree Serif"/>
              <a:cs typeface="Bree Serif"/>
              <a:sym typeface="Bree Serif"/>
            </a:endParaRPr>
          </a:p>
          <a:p>
            <a:pPr marL="0" lvl="0" indent="0">
              <a:spcBef>
                <a:spcPts val="0"/>
              </a:spcBef>
              <a:spcAft>
                <a:spcPts val="0"/>
              </a:spcAft>
              <a:buNone/>
            </a:pPr>
            <a:r>
              <a:rPr lang="en" sz="2400">
                <a:latin typeface="Bree Serif"/>
                <a:ea typeface="Bree Serif"/>
                <a:cs typeface="Bree Serif"/>
                <a:sym typeface="Bree Serif"/>
              </a:rPr>
              <a:t>♦ Safe for human consumption</a:t>
            </a:r>
            <a:endParaRPr sz="2400">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endParaRPr sz="2400">
              <a:latin typeface="Bree Serif"/>
              <a:ea typeface="Bree Serif"/>
              <a:cs typeface="Bree Serif"/>
              <a:sym typeface="Bree Serif"/>
            </a:endParaRPr>
          </a:p>
          <a:p>
            <a:pPr marL="0" lvl="0" indent="0">
              <a:spcBef>
                <a:spcPts val="0"/>
              </a:spcBef>
              <a:spcAft>
                <a:spcPts val="0"/>
              </a:spcAft>
              <a:buNone/>
            </a:pPr>
            <a:r>
              <a:rPr lang="en" sz="2400">
                <a:latin typeface="Bree Serif"/>
                <a:ea typeface="Bree Serif"/>
                <a:cs typeface="Bree Serif"/>
                <a:sym typeface="Bree Serif"/>
              </a:rPr>
              <a:t>♦ Pleasant to consumers</a:t>
            </a:r>
            <a:endParaRPr sz="2400">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endParaRPr sz="2400">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2400">
                <a:latin typeface="Bree Serif"/>
                <a:ea typeface="Bree Serif"/>
                <a:cs typeface="Bree Serif"/>
                <a:sym typeface="Bree Serif"/>
              </a:rPr>
              <a:t>♦ Provided at a reasonable cost</a:t>
            </a:r>
            <a:endParaRPr sz="2400">
              <a:latin typeface="Bree Serif"/>
              <a:ea typeface="Bree Serif"/>
              <a:cs typeface="Bree Serif"/>
              <a:sym typeface="Bree Serif"/>
            </a:endParaRPr>
          </a:p>
          <a:p>
            <a:pPr marL="0" lvl="0" indent="0">
              <a:spcBef>
                <a:spcPts val="0"/>
              </a:spcBef>
              <a:spcAft>
                <a:spcPts val="0"/>
              </a:spcAft>
              <a:buNone/>
            </a:pPr>
            <a:endParaRPr sz="2400">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5"/>
          <p:cNvSpPr txBox="1"/>
          <p:nvPr/>
        </p:nvSpPr>
        <p:spPr>
          <a:xfrm>
            <a:off x="1094700" y="4332000"/>
            <a:ext cx="6954600" cy="81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b="1">
                <a:solidFill>
                  <a:srgbClr val="1155CC"/>
                </a:solidFill>
                <a:latin typeface="Merriweather"/>
                <a:ea typeface="Merriweather"/>
                <a:cs typeface="Merriweather"/>
                <a:sym typeface="Merriweather"/>
              </a:rPr>
              <a:t>WATER TREATMENT PROCESS</a:t>
            </a:r>
            <a:endParaRPr sz="1800" b="1">
              <a:solidFill>
                <a:srgbClr val="1155CC"/>
              </a:solidFill>
              <a:latin typeface="Merriweather"/>
              <a:ea typeface="Merriweather"/>
              <a:cs typeface="Merriweather"/>
              <a:sym typeface="Merriweather"/>
            </a:endParaRPr>
          </a:p>
        </p:txBody>
      </p:sp>
      <p:pic>
        <p:nvPicPr>
          <p:cNvPr id="66" name="Google Shape;66;p15"/>
          <p:cNvPicPr preferRelativeResize="0"/>
          <p:nvPr/>
        </p:nvPicPr>
        <p:blipFill>
          <a:blip r:embed="rId4">
            <a:alphaModFix/>
          </a:blip>
          <a:stretch>
            <a:fillRect/>
          </a:stretch>
        </p:blipFill>
        <p:spPr>
          <a:xfrm>
            <a:off x="1299962" y="1676150"/>
            <a:ext cx="6544076" cy="221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p:nvPr/>
        </p:nvSpPr>
        <p:spPr>
          <a:xfrm>
            <a:off x="748550" y="1400575"/>
            <a:ext cx="75342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400" b="1">
                <a:solidFill>
                  <a:schemeClr val="accent5"/>
                </a:solidFill>
                <a:latin typeface="Merriweather"/>
                <a:ea typeface="Merriweather"/>
                <a:cs typeface="Merriweather"/>
                <a:sym typeface="Merriweather"/>
              </a:rPr>
              <a:t>HISTORY OF </a:t>
            </a:r>
            <a:r>
              <a:rPr lang="en" sz="2400" b="1" u="sng">
                <a:solidFill>
                  <a:srgbClr val="FF0000"/>
                </a:solidFill>
                <a:latin typeface="Merriweather"/>
                <a:ea typeface="Merriweather"/>
                <a:cs typeface="Merriweather"/>
                <a:sym typeface="Merriweather"/>
                <a:hlinkClick r:id="rId4"/>
              </a:rPr>
              <a:t>WATER TREATMENT COMPANIES</a:t>
            </a:r>
            <a:endParaRPr sz="2400" b="1">
              <a:solidFill>
                <a:srgbClr val="FF0000"/>
              </a:solidFill>
              <a:latin typeface="Merriweather"/>
              <a:ea typeface="Merriweather"/>
              <a:cs typeface="Merriweather"/>
              <a:sym typeface="Merriweather"/>
            </a:endParaRPr>
          </a:p>
          <a:p>
            <a:pPr marL="0" lvl="0" indent="0">
              <a:spcBef>
                <a:spcPts val="0"/>
              </a:spcBef>
              <a:spcAft>
                <a:spcPts val="0"/>
              </a:spcAft>
              <a:buNone/>
            </a:pPr>
            <a:endParaRPr sz="2400" b="1">
              <a:solidFill>
                <a:schemeClr val="accent5"/>
              </a:solidFill>
              <a:latin typeface="Merriweather"/>
              <a:ea typeface="Merriweather"/>
              <a:cs typeface="Merriweather"/>
              <a:sym typeface="Merriweather"/>
            </a:endParaRPr>
          </a:p>
        </p:txBody>
      </p:sp>
      <p:sp>
        <p:nvSpPr>
          <p:cNvPr id="72" name="Google Shape;72;p16"/>
          <p:cNvSpPr txBox="1"/>
          <p:nvPr/>
        </p:nvSpPr>
        <p:spPr>
          <a:xfrm>
            <a:off x="804900" y="2127550"/>
            <a:ext cx="7357200" cy="2619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a:latin typeface="Bree Serif"/>
                <a:ea typeface="Bree Serif"/>
                <a:cs typeface="Bree Serif"/>
                <a:sym typeface="Bree Serif"/>
              </a:rPr>
              <a:t>Filtration was established as an effective means of removing particles from water and widely adopted in Europe during the eighteenth century.</a:t>
            </a:r>
            <a:endParaRPr sz="2400">
              <a:latin typeface="Bree Serif"/>
              <a:ea typeface="Bree Serif"/>
              <a:cs typeface="Bree Serif"/>
              <a:sym typeface="Bree Serif"/>
            </a:endParaRPr>
          </a:p>
          <a:p>
            <a:pPr marL="0" lvl="0" indent="0" algn="just" rtl="0">
              <a:spcBef>
                <a:spcPts val="0"/>
              </a:spcBef>
              <a:spcAft>
                <a:spcPts val="0"/>
              </a:spcAft>
              <a:buNone/>
            </a:pPr>
            <a:endParaRPr sz="2400">
              <a:latin typeface="Bree Serif"/>
              <a:ea typeface="Bree Serif"/>
              <a:cs typeface="Bree Serif"/>
              <a:sym typeface="Bree Serif"/>
            </a:endParaRPr>
          </a:p>
          <a:p>
            <a:pPr marL="0" lvl="0" indent="0" algn="just" rtl="0">
              <a:spcBef>
                <a:spcPts val="0"/>
              </a:spcBef>
              <a:spcAft>
                <a:spcPts val="0"/>
              </a:spcAft>
              <a:buNone/>
            </a:pPr>
            <a:r>
              <a:rPr lang="en" sz="2400">
                <a:latin typeface="Bree Serif"/>
                <a:ea typeface="Bree Serif"/>
                <a:cs typeface="Bree Serif"/>
                <a:sym typeface="Bree Serif"/>
              </a:rPr>
              <a:t>The water treatment processes developed in the 19th century and refined during the 20th century are simple in nature.</a:t>
            </a:r>
            <a:endParaRPr sz="2400">
              <a:latin typeface="Bree Serif"/>
              <a:ea typeface="Bree Serif"/>
              <a:cs typeface="Bree Serif"/>
              <a:sym typeface="Bree Serif"/>
            </a:endParaRPr>
          </a:p>
          <a:p>
            <a:pPr marL="0" lvl="0" indent="0" algn="just">
              <a:spcBef>
                <a:spcPts val="0"/>
              </a:spcBef>
              <a:spcAft>
                <a:spcPts val="0"/>
              </a:spcAft>
              <a:buClr>
                <a:schemeClr val="dk1"/>
              </a:buClr>
              <a:buSzPts val="1100"/>
              <a:buFont typeface="Arial"/>
              <a:buNone/>
            </a:pPr>
            <a:endParaRPr sz="2400">
              <a:latin typeface="Bree Serif"/>
              <a:ea typeface="Bree Serif"/>
              <a:cs typeface="Bree Serif"/>
              <a:sym typeface="Bree Serif"/>
            </a:endParaRPr>
          </a:p>
          <a:p>
            <a:pPr marL="0" lvl="0" indent="0" algn="just">
              <a:spcBef>
                <a:spcPts val="0"/>
              </a:spcBef>
              <a:spcAft>
                <a:spcPts val="0"/>
              </a:spcAft>
              <a:buNone/>
            </a:pPr>
            <a:endParaRPr sz="2400">
              <a:latin typeface="Bree Serif"/>
              <a:ea typeface="Bree Serif"/>
              <a:cs typeface="Bree Serif"/>
              <a:sym typeface="Bree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7"/>
          <p:cNvSpPr txBox="1"/>
          <p:nvPr/>
        </p:nvSpPr>
        <p:spPr>
          <a:xfrm>
            <a:off x="579550" y="1195325"/>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3600" b="1">
                <a:solidFill>
                  <a:schemeClr val="accent5"/>
                </a:solidFill>
                <a:latin typeface="Merriweather"/>
                <a:ea typeface="Merriweather"/>
                <a:cs typeface="Merriweather"/>
                <a:sym typeface="Merriweather"/>
              </a:rPr>
              <a:t>WHY TREAT WATER?</a:t>
            </a:r>
            <a:endParaRPr sz="3600" b="1">
              <a:solidFill>
                <a:schemeClr val="accent5"/>
              </a:solidFill>
              <a:latin typeface="Merriweather"/>
              <a:ea typeface="Merriweather"/>
              <a:cs typeface="Merriweather"/>
              <a:sym typeface="Merriweather"/>
            </a:endParaRPr>
          </a:p>
          <a:p>
            <a:pPr marL="0" lvl="0" indent="0">
              <a:spcBef>
                <a:spcPts val="0"/>
              </a:spcBef>
              <a:spcAft>
                <a:spcPts val="0"/>
              </a:spcAft>
              <a:buNone/>
            </a:pPr>
            <a:endParaRPr sz="3600" b="1">
              <a:solidFill>
                <a:schemeClr val="accent5"/>
              </a:solidFill>
              <a:latin typeface="Merriweather"/>
              <a:ea typeface="Merriweather"/>
              <a:cs typeface="Merriweather"/>
              <a:sym typeface="Merriweather"/>
            </a:endParaRPr>
          </a:p>
        </p:txBody>
      </p:sp>
      <p:sp>
        <p:nvSpPr>
          <p:cNvPr id="78" name="Google Shape;78;p17"/>
          <p:cNvSpPr txBox="1"/>
          <p:nvPr/>
        </p:nvSpPr>
        <p:spPr>
          <a:xfrm>
            <a:off x="1094700" y="2088775"/>
            <a:ext cx="6954600" cy="23181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pPr>
            <a:r>
              <a:rPr lang="en" sz="2400">
                <a:latin typeface="Bree Serif"/>
                <a:ea typeface="Bree Serif"/>
                <a:cs typeface="Bree Serif"/>
                <a:sym typeface="Bree Serif"/>
              </a:rPr>
              <a:t>The aim of water treatment is to remove contaminants or reduce them to a concentration that means the water is safe to drink. Safe drinking water does not have to be sterile, and can contain organic and inorganic matter that the body can tolerate.</a:t>
            </a:r>
            <a:endParaRPr sz="2400">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8"/>
          <p:cNvSpPr txBox="1"/>
          <p:nvPr/>
        </p:nvSpPr>
        <p:spPr>
          <a:xfrm>
            <a:off x="193175" y="1122875"/>
            <a:ext cx="7932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chemeClr val="accent5"/>
                </a:solidFill>
              </a:rPr>
              <a:t>The Essential Steps in High Quality Water Treatment</a:t>
            </a:r>
            <a:endParaRPr sz="2400" b="1">
              <a:solidFill>
                <a:schemeClr val="accent5"/>
              </a:solidFill>
            </a:endParaRPr>
          </a:p>
        </p:txBody>
      </p:sp>
      <p:sp>
        <p:nvSpPr>
          <p:cNvPr id="84" name="Google Shape;84;p18"/>
          <p:cNvSpPr txBox="1"/>
          <p:nvPr/>
        </p:nvSpPr>
        <p:spPr>
          <a:xfrm>
            <a:off x="1907675" y="2269875"/>
            <a:ext cx="3030600" cy="15456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SzPts val="2400"/>
              <a:buFont typeface="Bree Serif"/>
              <a:buChar char="●"/>
            </a:pPr>
            <a:r>
              <a:rPr lang="en" sz="2400">
                <a:latin typeface="Bree Serif"/>
                <a:ea typeface="Bree Serif"/>
                <a:cs typeface="Bree Serif"/>
                <a:sym typeface="Bree Serif"/>
              </a:rPr>
              <a:t>COAGULATION</a:t>
            </a:r>
            <a:endParaRPr sz="2400">
              <a:latin typeface="Bree Serif"/>
              <a:ea typeface="Bree Serif"/>
              <a:cs typeface="Bree Serif"/>
              <a:sym typeface="Bree Serif"/>
            </a:endParaRPr>
          </a:p>
          <a:p>
            <a:pPr marL="457200" lvl="0" indent="0">
              <a:spcBef>
                <a:spcPts val="0"/>
              </a:spcBef>
              <a:spcAft>
                <a:spcPts val="0"/>
              </a:spcAft>
              <a:buNone/>
            </a:pPr>
            <a:endParaRPr sz="2400">
              <a:latin typeface="Bree Serif"/>
              <a:ea typeface="Bree Serif"/>
              <a:cs typeface="Bree Serif"/>
              <a:sym typeface="Bree Serif"/>
            </a:endParaRPr>
          </a:p>
          <a:p>
            <a:pPr marL="457200" lvl="0" indent="-381000" rtl="0">
              <a:spcBef>
                <a:spcPts val="0"/>
              </a:spcBef>
              <a:spcAft>
                <a:spcPts val="0"/>
              </a:spcAft>
              <a:buSzPts val="2400"/>
              <a:buFont typeface="Bree Serif"/>
              <a:buChar char="●"/>
            </a:pPr>
            <a:r>
              <a:rPr lang="en" sz="2400">
                <a:latin typeface="Bree Serif"/>
                <a:ea typeface="Bree Serif"/>
                <a:cs typeface="Bree Serif"/>
                <a:sym typeface="Bree Serif"/>
              </a:rPr>
              <a:t>FLOCCULATION</a:t>
            </a:r>
            <a:endParaRPr sz="2400">
              <a:latin typeface="Bree Serif"/>
              <a:ea typeface="Bree Serif"/>
              <a:cs typeface="Bree Serif"/>
              <a:sym typeface="Bree Serif"/>
            </a:endParaRPr>
          </a:p>
          <a:p>
            <a:pPr marL="457200" lvl="0" indent="0">
              <a:spcBef>
                <a:spcPts val="0"/>
              </a:spcBef>
              <a:spcAft>
                <a:spcPts val="0"/>
              </a:spcAft>
              <a:buNone/>
            </a:pPr>
            <a:endParaRPr sz="2400">
              <a:latin typeface="Bree Serif"/>
              <a:ea typeface="Bree Serif"/>
              <a:cs typeface="Bree Serif"/>
              <a:sym typeface="Bree Serif"/>
            </a:endParaRPr>
          </a:p>
          <a:p>
            <a:pPr marL="457200" lvl="0" indent="-381000">
              <a:spcBef>
                <a:spcPts val="0"/>
              </a:spcBef>
              <a:spcAft>
                <a:spcPts val="0"/>
              </a:spcAft>
              <a:buSzPts val="2400"/>
              <a:buFont typeface="Bree Serif"/>
              <a:buChar char="●"/>
            </a:pPr>
            <a:r>
              <a:rPr lang="en" sz="2400">
                <a:latin typeface="Bree Serif"/>
                <a:ea typeface="Bree Serif"/>
                <a:cs typeface="Bree Serif"/>
                <a:sym typeface="Bree Serif"/>
              </a:rPr>
              <a:t>FILTRATION</a:t>
            </a:r>
            <a:endParaRPr sz="2400">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p:nvPr/>
        </p:nvSpPr>
        <p:spPr>
          <a:xfrm>
            <a:off x="3767075" y="132825"/>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b="1">
                <a:solidFill>
                  <a:schemeClr val="accent5"/>
                </a:solidFill>
              </a:rPr>
              <a:t>DISCUSSION</a:t>
            </a:r>
            <a:endParaRPr sz="3000" b="1">
              <a:solidFill>
                <a:schemeClr val="accent5"/>
              </a:solidFill>
            </a:endParaRPr>
          </a:p>
        </p:txBody>
      </p:sp>
      <p:sp>
        <p:nvSpPr>
          <p:cNvPr id="90" name="Google Shape;90;p19"/>
          <p:cNvSpPr txBox="1"/>
          <p:nvPr/>
        </p:nvSpPr>
        <p:spPr>
          <a:xfrm>
            <a:off x="2414775" y="688200"/>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1. Why do you think it is necessary to treat water for drinking?</a:t>
            </a:r>
            <a:endParaRPr sz="1800" b="1">
              <a:latin typeface="Bree Serif"/>
              <a:ea typeface="Bree Serif"/>
              <a:cs typeface="Bree Serif"/>
              <a:sym typeface="Bree Serif"/>
            </a:endParaRPr>
          </a:p>
          <a:p>
            <a:pPr marL="0" lvl="0" indent="0">
              <a:spcBef>
                <a:spcPts val="0"/>
              </a:spcBef>
              <a:spcAft>
                <a:spcPts val="0"/>
              </a:spcAft>
              <a:buNone/>
            </a:pPr>
            <a:endParaRPr sz="1800" b="1">
              <a:latin typeface="Bree Serif"/>
              <a:ea typeface="Bree Serif"/>
              <a:cs typeface="Bree Serif"/>
              <a:sym typeface="Bree Serif"/>
            </a:endParaRPr>
          </a:p>
        </p:txBody>
      </p:sp>
      <p:sp>
        <p:nvSpPr>
          <p:cNvPr id="91" name="Google Shape;91;p19"/>
          <p:cNvSpPr txBox="1"/>
          <p:nvPr/>
        </p:nvSpPr>
        <p:spPr>
          <a:xfrm>
            <a:off x="2487225" y="1195350"/>
            <a:ext cx="6507600" cy="8115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Clr>
                <a:schemeClr val="dk1"/>
              </a:buClr>
              <a:buSzPts val="1100"/>
              <a:buFont typeface="Arial"/>
              <a:buNone/>
            </a:pPr>
            <a:r>
              <a:rPr lang="en">
                <a:solidFill>
                  <a:srgbClr val="FF0000"/>
                </a:solidFill>
                <a:latin typeface="Bree Serif"/>
                <a:ea typeface="Bree Serif"/>
                <a:cs typeface="Bree Serif"/>
                <a:sym typeface="Bree Serif"/>
              </a:rPr>
              <a:t>Treating water is an important process in maintaining a healthy society. The treatment of water removes germs and viruses from the water that can cause disease and sickness in humans.</a:t>
            </a:r>
            <a:endParaRPr>
              <a:solidFill>
                <a:srgbClr val="FF0000"/>
              </a:solidFill>
              <a:latin typeface="Bree Serif"/>
              <a:ea typeface="Bree Serif"/>
              <a:cs typeface="Bree Serif"/>
              <a:sym typeface="Bree Serif"/>
            </a:endParaRPr>
          </a:p>
          <a:p>
            <a:pPr marL="0" lvl="0" indent="0" algn="just">
              <a:spcBef>
                <a:spcPts val="0"/>
              </a:spcBef>
              <a:spcAft>
                <a:spcPts val="0"/>
              </a:spcAft>
              <a:buNone/>
            </a:pPr>
            <a:endParaRPr>
              <a:solidFill>
                <a:srgbClr val="FF0000"/>
              </a:solidFill>
              <a:latin typeface="Bree Serif"/>
              <a:ea typeface="Bree Serif"/>
              <a:cs typeface="Bree Serif"/>
              <a:sym typeface="Bree Serif"/>
            </a:endParaRPr>
          </a:p>
        </p:txBody>
      </p:sp>
      <p:sp>
        <p:nvSpPr>
          <p:cNvPr id="92" name="Google Shape;92;p19"/>
          <p:cNvSpPr txBox="1"/>
          <p:nvPr/>
        </p:nvSpPr>
        <p:spPr>
          <a:xfrm>
            <a:off x="2263725" y="2088800"/>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2. Can you identify which processes are the most important in treating drinking water?</a:t>
            </a:r>
            <a:endParaRPr sz="1800" b="1">
              <a:latin typeface="Bree Serif"/>
              <a:ea typeface="Bree Serif"/>
              <a:cs typeface="Bree Serif"/>
              <a:sym typeface="Bree Serif"/>
            </a:endParaRPr>
          </a:p>
          <a:p>
            <a:pPr marL="0" lvl="0" indent="0">
              <a:spcBef>
                <a:spcPts val="0"/>
              </a:spcBef>
              <a:spcAft>
                <a:spcPts val="0"/>
              </a:spcAft>
              <a:buNone/>
            </a:pPr>
            <a:endParaRPr sz="1800" b="1">
              <a:latin typeface="Bree Serif"/>
              <a:ea typeface="Bree Serif"/>
              <a:cs typeface="Bree Serif"/>
              <a:sym typeface="Bree Serif"/>
            </a:endParaRPr>
          </a:p>
        </p:txBody>
      </p:sp>
      <p:sp>
        <p:nvSpPr>
          <p:cNvPr id="93" name="Google Shape;93;p19"/>
          <p:cNvSpPr txBox="1"/>
          <p:nvPr/>
        </p:nvSpPr>
        <p:spPr>
          <a:xfrm>
            <a:off x="2487225" y="2801150"/>
            <a:ext cx="6507600" cy="8115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Clr>
                <a:schemeClr val="dk1"/>
              </a:buClr>
              <a:buSzPts val="1100"/>
              <a:buFont typeface="Arial"/>
              <a:buNone/>
            </a:pPr>
            <a:r>
              <a:rPr lang="en">
                <a:solidFill>
                  <a:srgbClr val="FF0000"/>
                </a:solidFill>
                <a:latin typeface="Bree Serif"/>
                <a:ea typeface="Bree Serif"/>
                <a:cs typeface="Bree Serif"/>
                <a:sym typeface="Bree Serif"/>
              </a:rPr>
              <a:t>All processes in the WTP are important however filtration is one of the most important processes as it cleans the water in an effective way.</a:t>
            </a:r>
            <a:endParaRPr>
              <a:solidFill>
                <a:srgbClr val="FF0000"/>
              </a:solidFill>
              <a:latin typeface="Bree Serif"/>
              <a:ea typeface="Bree Serif"/>
              <a:cs typeface="Bree Serif"/>
              <a:sym typeface="Bree Serif"/>
            </a:endParaRPr>
          </a:p>
          <a:p>
            <a:pPr marL="0" lvl="0" indent="0" algn="just">
              <a:spcBef>
                <a:spcPts val="0"/>
              </a:spcBef>
              <a:spcAft>
                <a:spcPts val="0"/>
              </a:spcAft>
              <a:buNone/>
            </a:pPr>
            <a:endParaRPr>
              <a:solidFill>
                <a:srgbClr val="FF0000"/>
              </a:solidFill>
              <a:latin typeface="Bree Serif"/>
              <a:ea typeface="Bree Serif"/>
              <a:cs typeface="Bree Serif"/>
              <a:sym typeface="Bree Serif"/>
            </a:endParaRPr>
          </a:p>
        </p:txBody>
      </p:sp>
      <p:sp>
        <p:nvSpPr>
          <p:cNvPr id="94" name="Google Shape;94;p19"/>
          <p:cNvSpPr txBox="1"/>
          <p:nvPr/>
        </p:nvSpPr>
        <p:spPr>
          <a:xfrm>
            <a:off x="2179200" y="3441075"/>
            <a:ext cx="67533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3. Do you know where your water comes from (which WTP)?</a:t>
            </a:r>
            <a:endParaRPr sz="1800" b="1">
              <a:latin typeface="Bree Serif"/>
              <a:ea typeface="Bree Serif"/>
              <a:cs typeface="Bree Serif"/>
              <a:sym typeface="Bree Serif"/>
            </a:endParaRPr>
          </a:p>
          <a:p>
            <a:pPr marL="0" lvl="0" indent="0">
              <a:spcBef>
                <a:spcPts val="0"/>
              </a:spcBef>
              <a:spcAft>
                <a:spcPts val="0"/>
              </a:spcAft>
              <a:buNone/>
            </a:pPr>
            <a:endParaRPr sz="1800" b="1">
              <a:latin typeface="Bree Serif"/>
              <a:ea typeface="Bree Serif"/>
              <a:cs typeface="Bree Serif"/>
              <a:sym typeface="Bree Serif"/>
            </a:endParaRPr>
          </a:p>
        </p:txBody>
      </p:sp>
      <p:sp>
        <p:nvSpPr>
          <p:cNvPr id="95" name="Google Shape;95;p19"/>
          <p:cNvSpPr txBox="1"/>
          <p:nvPr/>
        </p:nvSpPr>
        <p:spPr>
          <a:xfrm>
            <a:off x="2463075" y="4056850"/>
            <a:ext cx="6507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rgbClr val="FF0000"/>
                </a:solidFill>
                <a:latin typeface="Bree Serif"/>
                <a:ea typeface="Bree Serif"/>
                <a:cs typeface="Bree Serif"/>
                <a:sym typeface="Bree Serif"/>
              </a:rPr>
              <a:t>Look on the Maps provided to see the closest WTP to your home.</a:t>
            </a:r>
            <a:endParaRPr>
              <a:solidFill>
                <a:srgbClr val="FF0000"/>
              </a:solidFill>
              <a:latin typeface="Bree Serif"/>
              <a:ea typeface="Bree Serif"/>
              <a:cs typeface="Bree Serif"/>
              <a:sym typeface="Bree Serif"/>
            </a:endParaRPr>
          </a:p>
          <a:p>
            <a:pPr marL="0" lvl="0" indent="0">
              <a:spcBef>
                <a:spcPts val="0"/>
              </a:spcBef>
              <a:spcAft>
                <a:spcPts val="0"/>
              </a:spcAft>
              <a:buNone/>
            </a:pPr>
            <a:r>
              <a:rPr lang="en">
                <a:solidFill>
                  <a:srgbClr val="FF0000"/>
                </a:solidFill>
              </a:rPr>
              <a:t>	</a:t>
            </a:r>
            <a:endParaRPr>
              <a:solidFill>
                <a:srgbClr val="FF0000"/>
              </a:solidFill>
            </a:endParaRPr>
          </a:p>
          <a:p>
            <a:pPr marL="0" lvl="0" indent="0">
              <a:spcBef>
                <a:spcPts val="0"/>
              </a:spcBef>
              <a:spcAft>
                <a:spcPts val="0"/>
              </a:spcAft>
              <a:buNone/>
            </a:pPr>
            <a:r>
              <a:rPr lang="en">
                <a:solidFill>
                  <a:srgbClr val="FF0000"/>
                </a:solidFill>
              </a:rPr>
              <a:t>		</a:t>
            </a:r>
            <a:r>
              <a:rPr lang="en" b="1" u="sng">
                <a:solidFill>
                  <a:schemeClr val="hlink"/>
                </a:solidFill>
                <a:hlinkClick r:id="rId4"/>
              </a:rPr>
              <a:t>industrial wastewater treatment</a:t>
            </a:r>
            <a:endParaRPr b="1">
              <a:solidFill>
                <a:srgbClr val="FF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20"/>
          <p:cNvSpPr txBox="1"/>
          <p:nvPr/>
        </p:nvSpPr>
        <p:spPr>
          <a:xfrm>
            <a:off x="3670475" y="410525"/>
            <a:ext cx="6954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b="1">
                <a:solidFill>
                  <a:schemeClr val="accent5"/>
                </a:solidFill>
                <a:latin typeface="Merriweather"/>
                <a:ea typeface="Merriweather"/>
                <a:cs typeface="Merriweather"/>
                <a:sym typeface="Merriweather"/>
              </a:rPr>
              <a:t>THE WATER CYCLE</a:t>
            </a:r>
            <a:endParaRPr sz="3000" b="1">
              <a:solidFill>
                <a:schemeClr val="accent5"/>
              </a:solidFill>
              <a:latin typeface="Merriweather"/>
              <a:ea typeface="Merriweather"/>
              <a:cs typeface="Merriweather"/>
              <a:sym typeface="Merriweather"/>
            </a:endParaRPr>
          </a:p>
        </p:txBody>
      </p:sp>
      <p:sp>
        <p:nvSpPr>
          <p:cNvPr id="101" name="Google Shape;101;p20"/>
          <p:cNvSpPr txBox="1"/>
          <p:nvPr/>
        </p:nvSpPr>
        <p:spPr>
          <a:xfrm>
            <a:off x="3936075" y="1629950"/>
            <a:ext cx="4225800" cy="23544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pPr>
            <a:r>
              <a:rPr lang="en" sz="2400">
                <a:latin typeface="Bree Serif"/>
                <a:ea typeface="Bree Serif"/>
                <a:cs typeface="Bree Serif"/>
                <a:sym typeface="Bree Serif"/>
              </a:rPr>
              <a:t>1.Surface Water</a:t>
            </a:r>
            <a:endParaRPr sz="2400">
              <a:latin typeface="Bree Serif"/>
              <a:ea typeface="Bree Serif"/>
              <a:cs typeface="Bree Serif"/>
              <a:sym typeface="Bree Serif"/>
            </a:endParaRPr>
          </a:p>
          <a:p>
            <a:pPr marL="0" lvl="0" indent="0" algn="just">
              <a:spcBef>
                <a:spcPts val="0"/>
              </a:spcBef>
              <a:spcAft>
                <a:spcPts val="0"/>
              </a:spcAft>
              <a:buClr>
                <a:schemeClr val="dk1"/>
              </a:buClr>
              <a:buSzPts val="1100"/>
              <a:buFont typeface="Arial"/>
              <a:buNone/>
            </a:pPr>
            <a:endParaRPr sz="2400">
              <a:latin typeface="Bree Serif"/>
              <a:ea typeface="Bree Serif"/>
              <a:cs typeface="Bree Serif"/>
              <a:sym typeface="Bree Serif"/>
            </a:endParaRPr>
          </a:p>
          <a:p>
            <a:pPr marL="0" lvl="0" indent="457200" algn="just">
              <a:spcBef>
                <a:spcPts val="0"/>
              </a:spcBef>
              <a:spcAft>
                <a:spcPts val="0"/>
              </a:spcAft>
              <a:buClr>
                <a:schemeClr val="dk1"/>
              </a:buClr>
              <a:buSzPts val="1100"/>
              <a:buFont typeface="Arial"/>
              <a:buNone/>
            </a:pPr>
            <a:r>
              <a:rPr lang="en" sz="2400">
                <a:latin typeface="Bree Serif"/>
                <a:ea typeface="Bree Serif"/>
                <a:cs typeface="Bree Serif"/>
                <a:sym typeface="Bree Serif"/>
              </a:rPr>
              <a:t>♦ Lakes and Reservoirs</a:t>
            </a:r>
            <a:endParaRPr sz="2400">
              <a:latin typeface="Bree Serif"/>
              <a:ea typeface="Bree Serif"/>
              <a:cs typeface="Bree Serif"/>
              <a:sym typeface="Bree Serif"/>
            </a:endParaRPr>
          </a:p>
          <a:p>
            <a:pPr marL="0" lvl="0" indent="457200" algn="just">
              <a:spcBef>
                <a:spcPts val="0"/>
              </a:spcBef>
              <a:spcAft>
                <a:spcPts val="0"/>
              </a:spcAft>
              <a:buNone/>
            </a:pPr>
            <a:r>
              <a:rPr lang="en" sz="2400">
                <a:latin typeface="Bree Serif"/>
                <a:ea typeface="Bree Serif"/>
                <a:cs typeface="Bree Serif"/>
                <a:sym typeface="Bree Serif"/>
              </a:rPr>
              <a:t>♦ Rivers and Streams</a:t>
            </a:r>
            <a:endParaRPr sz="2400">
              <a:latin typeface="Bree Serif"/>
              <a:ea typeface="Bree Serif"/>
              <a:cs typeface="Bree Serif"/>
              <a:sym typeface="Bree Serif"/>
            </a:endParaRPr>
          </a:p>
          <a:p>
            <a:pPr marL="0" lvl="0" indent="0" algn="just">
              <a:spcBef>
                <a:spcPts val="0"/>
              </a:spcBef>
              <a:spcAft>
                <a:spcPts val="0"/>
              </a:spcAft>
              <a:buClr>
                <a:schemeClr val="dk1"/>
              </a:buClr>
              <a:buSzPts val="1100"/>
              <a:buFont typeface="Arial"/>
              <a:buNone/>
            </a:pPr>
            <a:endParaRPr sz="2400">
              <a:latin typeface="Bree Serif"/>
              <a:ea typeface="Bree Serif"/>
              <a:cs typeface="Bree Serif"/>
              <a:sym typeface="Bree Serif"/>
            </a:endParaRPr>
          </a:p>
          <a:p>
            <a:pPr marL="0" lvl="0" indent="0" algn="just">
              <a:spcBef>
                <a:spcPts val="0"/>
              </a:spcBef>
              <a:spcAft>
                <a:spcPts val="0"/>
              </a:spcAft>
              <a:buClr>
                <a:schemeClr val="dk1"/>
              </a:buClr>
              <a:buSzPts val="1100"/>
              <a:buFont typeface="Arial"/>
              <a:buNone/>
            </a:pPr>
            <a:r>
              <a:rPr lang="en" sz="2400">
                <a:latin typeface="Bree Serif"/>
                <a:ea typeface="Bree Serif"/>
                <a:cs typeface="Bree Serif"/>
                <a:sym typeface="Bree Serif"/>
              </a:rPr>
              <a:t>2.Groundwater</a:t>
            </a:r>
            <a:endParaRPr sz="2400">
              <a:latin typeface="Bree Serif"/>
              <a:ea typeface="Bree Serif"/>
              <a:cs typeface="Bree Serif"/>
              <a:sym typeface="Bree Serif"/>
            </a:endParaRPr>
          </a:p>
          <a:p>
            <a:pPr marL="0" lvl="0" indent="0" algn="just">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1"/>
          <p:cNvSpPr txBox="1"/>
          <p:nvPr/>
        </p:nvSpPr>
        <p:spPr>
          <a:xfrm>
            <a:off x="370200" y="941750"/>
            <a:ext cx="8403600" cy="81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3000" b="1">
                <a:solidFill>
                  <a:schemeClr val="accent5"/>
                </a:solidFill>
                <a:latin typeface="Merriweather"/>
                <a:ea typeface="Merriweather"/>
                <a:cs typeface="Merriweather"/>
                <a:sym typeface="Merriweather"/>
              </a:rPr>
              <a:t>DIFFERENT TYPES OF PROCESSES</a:t>
            </a:r>
            <a:endParaRPr sz="3000" b="1">
              <a:solidFill>
                <a:schemeClr val="accent5"/>
              </a:solidFill>
              <a:latin typeface="Merriweather"/>
              <a:ea typeface="Merriweather"/>
              <a:cs typeface="Merriweather"/>
              <a:sym typeface="Merriweather"/>
            </a:endParaRPr>
          </a:p>
          <a:p>
            <a:pPr marL="0" lvl="0" indent="0">
              <a:spcBef>
                <a:spcPts val="0"/>
              </a:spcBef>
              <a:spcAft>
                <a:spcPts val="0"/>
              </a:spcAft>
              <a:buNone/>
            </a:pPr>
            <a:endParaRPr sz="3000"/>
          </a:p>
        </p:txBody>
      </p:sp>
      <p:sp>
        <p:nvSpPr>
          <p:cNvPr id="107" name="Google Shape;107;p21"/>
          <p:cNvSpPr txBox="1"/>
          <p:nvPr/>
        </p:nvSpPr>
        <p:spPr>
          <a:xfrm>
            <a:off x="1746700" y="1617925"/>
            <a:ext cx="6954600" cy="319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Collection of water from the dam or reservoir</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Coagulant (Alum and Lime added)</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Flocculation Tank</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Sedimentation Basin or Tank</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Sludge Collection</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Sludge Thickening</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Storage of sludge, reuse and disposal</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Filtration</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Disinfection and Fluoridation</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Water Storage</a:t>
            </a:r>
            <a:endParaRPr sz="1800" b="1">
              <a:latin typeface="Bree Serif"/>
              <a:ea typeface="Bree Serif"/>
              <a:cs typeface="Bree Serif"/>
              <a:sym typeface="Bree Serif"/>
            </a:endParaRPr>
          </a:p>
          <a:p>
            <a:pPr marL="0" lvl="0" indent="0">
              <a:spcBef>
                <a:spcPts val="0"/>
              </a:spcBef>
              <a:spcAft>
                <a:spcPts val="0"/>
              </a:spcAft>
              <a:buClr>
                <a:schemeClr val="dk1"/>
              </a:buClr>
              <a:buSzPts val="1100"/>
              <a:buFont typeface="Arial"/>
              <a:buNone/>
            </a:pPr>
            <a:r>
              <a:rPr lang="en" sz="1800" b="1">
                <a:latin typeface="Bree Serif"/>
                <a:ea typeface="Bree Serif"/>
                <a:cs typeface="Bree Serif"/>
                <a:sym typeface="Bree Serif"/>
              </a:rPr>
              <a:t>♦ Water Distribution</a:t>
            </a:r>
            <a:endParaRPr sz="1800" b="1">
              <a:latin typeface="Bree Serif"/>
              <a:ea typeface="Bree Serif"/>
              <a:cs typeface="Bree Serif"/>
              <a:sym typeface="Bree Serif"/>
            </a:endParaRPr>
          </a:p>
          <a:p>
            <a:pPr marL="0" lvl="0" indent="0">
              <a:spcBef>
                <a:spcPts val="0"/>
              </a:spcBef>
              <a:spcAft>
                <a:spcPts val="0"/>
              </a:spcAft>
              <a:buNone/>
            </a:pPr>
            <a:endParaRPr sz="1800" b="1">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Yash Thakur</cp:lastModifiedBy>
  <cp:revision>5</cp:revision>
  <dcterms:modified xsi:type="dcterms:W3CDTF">2022-11-07T07:59:01Z</dcterms:modified>
</cp:coreProperties>
</file>