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5" r:id="rId2"/>
    <p:sldId id="257" r:id="rId3"/>
    <p:sldId id="258" r:id="rId4"/>
    <p:sldId id="269" r:id="rId5"/>
    <p:sldId id="268" r:id="rId6"/>
    <p:sldId id="267" r:id="rId7"/>
    <p:sldId id="266" r:id="rId8"/>
    <p:sldId id="259" r:id="rId9"/>
    <p:sldId id="260" r:id="rId10"/>
    <p:sldId id="270" r:id="rId11"/>
    <p:sldId id="271" r:id="rId12"/>
    <p:sldId id="272"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8F84E98-FC97-46B4-BD56-CE9ADB367A77}" type="datetimeFigureOut">
              <a:rPr lang="en-US" smtClean="0"/>
              <a:t>11/21/2022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5D8DAE2-2FBE-4F56-85C6-B42D5E4FC7DD}"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F84E98-FC97-46B4-BD56-CE9ADB367A77}" type="datetimeFigureOut">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D8DAE2-2FBE-4F56-85C6-B42D5E4FC7D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8F84E98-FC97-46B4-BD56-CE9ADB367A77}" type="datetimeFigureOut">
              <a:rPr lang="en-US" smtClean="0"/>
              <a:t>11/21/2022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B5D8DAE2-2FBE-4F56-85C6-B42D5E4FC7D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8F84E98-FC97-46B4-BD56-CE9ADB367A77}" type="datetimeFigureOut">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5D8DAE2-2FBE-4F56-85C6-B42D5E4FC7DD}"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8F84E98-FC97-46B4-BD56-CE9ADB367A77}" type="datetimeFigureOut">
              <a:rPr lang="en-US" smtClean="0"/>
              <a:t>11/21/2022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5D8DAE2-2FBE-4F56-85C6-B42D5E4FC7DD}"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8F84E98-FC97-46B4-BD56-CE9ADB367A77}" type="datetimeFigureOut">
              <a:rPr lang="en-US" smtClean="0"/>
              <a:t>11/21/2022</a:t>
            </a:fld>
            <a:endParaRPr lang="en-US" dirty="0"/>
          </a:p>
        </p:txBody>
      </p:sp>
      <p:sp>
        <p:nvSpPr>
          <p:cNvPr id="10" name="Slide Number Placeholder 9"/>
          <p:cNvSpPr>
            <a:spLocks noGrp="1"/>
          </p:cNvSpPr>
          <p:nvPr>
            <p:ph type="sldNum" sz="quarter" idx="16"/>
          </p:nvPr>
        </p:nvSpPr>
        <p:spPr/>
        <p:txBody>
          <a:bodyPr rtlCol="0"/>
          <a:lstStyle/>
          <a:p>
            <a:fld id="{B5D8DAE2-2FBE-4F56-85C6-B42D5E4FC7DD}"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8F84E98-FC97-46B4-BD56-CE9ADB367A77}" type="datetimeFigureOut">
              <a:rPr lang="en-US" smtClean="0"/>
              <a:t>11/21/2022</a:t>
            </a:fld>
            <a:endParaRPr lang="en-US" dirty="0"/>
          </a:p>
        </p:txBody>
      </p:sp>
      <p:sp>
        <p:nvSpPr>
          <p:cNvPr id="12" name="Slide Number Placeholder 11"/>
          <p:cNvSpPr>
            <a:spLocks noGrp="1"/>
          </p:cNvSpPr>
          <p:nvPr>
            <p:ph type="sldNum" sz="quarter" idx="16"/>
          </p:nvPr>
        </p:nvSpPr>
        <p:spPr/>
        <p:txBody>
          <a:bodyPr rtlCol="0"/>
          <a:lstStyle/>
          <a:p>
            <a:fld id="{B5D8DAE2-2FBE-4F56-85C6-B42D5E4FC7DD}"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8F84E98-FC97-46B4-BD56-CE9ADB367A77}" type="datetimeFigureOut">
              <a:rPr lang="en-US" smtClean="0"/>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5D8DAE2-2FBE-4F56-85C6-B42D5E4FC7D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4E98-FC97-46B4-BD56-CE9ADB367A77}" type="datetimeFigureOut">
              <a:rPr lang="en-US" smtClean="0"/>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5D8DAE2-2FBE-4F56-85C6-B42D5E4FC7D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8F84E98-FC97-46B4-BD56-CE9ADB367A77}" type="datetimeFigureOut">
              <a:rPr lang="en-US" smtClean="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5D8DAE2-2FBE-4F56-85C6-B42D5E4FC7DD}"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18F84E98-FC97-46B4-BD56-CE9ADB367A77}" type="datetimeFigureOut">
              <a:rPr lang="en-US" smtClean="0"/>
              <a:t>11/21/2022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5D8DAE2-2FBE-4F56-85C6-B42D5E4FC7DD}"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8F84E98-FC97-46B4-BD56-CE9ADB367A77}" type="datetimeFigureOut">
              <a:rPr lang="en-US" smtClean="0"/>
              <a:t>11/21/2022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5D8DAE2-2FBE-4F56-85C6-B42D5E4FC7D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www.avtest.org/" TargetMode="External" /><Relationship Id="rId2" Type="http://schemas.openxmlformats.org/officeDocument/2006/relationships/hyperlink" Target="http://www.wikipedia.org/" TargetMode="External" /><Relationship Id="rId1" Type="http://schemas.openxmlformats.org/officeDocument/2006/relationships/slideLayout" Target="../slideLayouts/slideLayout2.xml" /><Relationship Id="rId6" Type="http://schemas.openxmlformats.org/officeDocument/2006/relationships/hyperlink" Target="http://www.antivirusnews.com/" TargetMode="External" /><Relationship Id="rId5" Type="http://schemas.openxmlformats.org/officeDocument/2006/relationships/hyperlink" Target="http://forum.com/" TargetMode="External" /><Relationship Id="rId4" Type="http://schemas.openxmlformats.org/officeDocument/2006/relationships/hyperlink" Target="http://www.billmullins.blogspot.com/"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3"/>
          <p:cNvSpPr>
            <a:spLocks noGrp="1"/>
          </p:cNvSpPr>
          <p:nvPr>
            <p:ph type="title"/>
          </p:nvPr>
        </p:nvSpPr>
        <p:spPr>
          <a:xfrm>
            <a:off x="785786" y="285728"/>
            <a:ext cx="7643866" cy="1785950"/>
          </a:xfrm>
        </p:spPr>
        <p:txBody>
          <a:bodyPr>
            <a:noAutofit/>
          </a:bodyPr>
          <a:lstStyle/>
          <a:p>
            <a:pPr algn="ctr"/>
            <a:r>
              <a:rPr lang="en-IN" sz="2400" dirty="0">
                <a:solidFill>
                  <a:schemeClr val="tx1"/>
                </a:solidFill>
                <a:latin typeface="Times New Roman" pitchFamily="18" charset="0"/>
                <a:cs typeface="Times New Roman" pitchFamily="18" charset="0"/>
              </a:rPr>
              <a:t>JD College of Engineering &amp; Management, NAGPUR</a:t>
            </a:r>
            <a:br>
              <a:rPr lang="en-IN" sz="2400" dirty="0">
                <a:solidFill>
                  <a:schemeClr val="tx1"/>
                </a:solidFill>
                <a:latin typeface="Times New Roman" pitchFamily="18" charset="0"/>
                <a:cs typeface="Times New Roman" pitchFamily="18" charset="0"/>
              </a:rPr>
            </a:br>
            <a:r>
              <a:rPr lang="en-IN" sz="2400" dirty="0">
                <a:solidFill>
                  <a:schemeClr val="tx1"/>
                </a:solidFill>
                <a:latin typeface="Times New Roman" pitchFamily="18" charset="0"/>
                <a:cs typeface="Times New Roman" pitchFamily="18" charset="0"/>
              </a:rPr>
              <a:t>B.Tech Second Year (2022-23)</a:t>
            </a:r>
            <a:br>
              <a:rPr lang="en-IN" sz="2400" dirty="0">
                <a:solidFill>
                  <a:schemeClr val="tx1"/>
                </a:solidFill>
                <a:latin typeface="Times New Roman" pitchFamily="18" charset="0"/>
                <a:cs typeface="Times New Roman" pitchFamily="18" charset="0"/>
              </a:rPr>
            </a:br>
            <a:r>
              <a:rPr lang="en-IN" sz="2400" dirty="0">
                <a:solidFill>
                  <a:schemeClr val="tx1"/>
                </a:solidFill>
                <a:latin typeface="Times New Roman" pitchFamily="18" charset="0"/>
                <a:cs typeface="Times New Roman" pitchFamily="18" charset="0"/>
              </a:rPr>
              <a:t>Subject : </a:t>
            </a:r>
            <a:r>
              <a:rPr lang="en-US" sz="2400" dirty="0">
                <a:solidFill>
                  <a:schemeClr val="tx1"/>
                </a:solidFill>
                <a:latin typeface="Times New Roman" pitchFamily="18" charset="0"/>
                <a:cs typeface="Times New Roman" pitchFamily="18" charset="0"/>
              </a:rPr>
              <a:t>Cybersecurity</a:t>
            </a:r>
            <a:br>
              <a:rPr lang="en-IN" sz="2400" dirty="0">
                <a:solidFill>
                  <a:schemeClr val="tx1"/>
                </a:solidFill>
                <a:latin typeface="Times New Roman" pitchFamily="18" charset="0"/>
                <a:cs typeface="Times New Roman" pitchFamily="18" charset="0"/>
              </a:rPr>
            </a:br>
            <a:r>
              <a:rPr lang="en-IN" sz="2400" dirty="0">
                <a:solidFill>
                  <a:schemeClr val="tx1"/>
                </a:solidFill>
                <a:latin typeface="Times New Roman" pitchFamily="18" charset="0"/>
                <a:cs typeface="Times New Roman" pitchFamily="18" charset="0"/>
              </a:rPr>
              <a:t>Semester – V</a:t>
            </a:r>
            <a:br>
              <a:rPr lang="en-IN" sz="2400" dirty="0">
                <a:solidFill>
                  <a:schemeClr val="tx1"/>
                </a:solidFill>
                <a:latin typeface="Times New Roman" pitchFamily="18" charset="0"/>
                <a:cs typeface="Times New Roman" pitchFamily="18" charset="0"/>
              </a:rPr>
            </a:br>
            <a:r>
              <a:rPr lang="en-IN" sz="2400" dirty="0">
                <a:solidFill>
                  <a:schemeClr val="tx1"/>
                </a:solidFill>
                <a:latin typeface="Times New Roman" pitchFamily="18" charset="0"/>
                <a:cs typeface="Times New Roman" pitchFamily="18" charset="0"/>
              </a:rPr>
              <a:t>Branch : IT</a:t>
            </a:r>
            <a:br>
              <a:rPr lang="en-IN" sz="2400" dirty="0">
                <a:solidFill>
                  <a:schemeClr val="tx1"/>
                </a:solidFill>
                <a:latin typeface="Times New Roman" pitchFamily="18" charset="0"/>
                <a:cs typeface="Times New Roman" pitchFamily="18" charset="0"/>
              </a:rPr>
            </a:br>
            <a:endParaRPr lang="en-US" sz="2400" u="sng" dirty="0">
              <a:solidFill>
                <a:schemeClr val="tx1"/>
              </a:solidFill>
              <a:latin typeface="Times New Roman" pitchFamily="18" charset="0"/>
              <a:cs typeface="Times New Roman" pitchFamily="18" charset="0"/>
            </a:endParaRPr>
          </a:p>
        </p:txBody>
      </p:sp>
      <p:sp>
        <p:nvSpPr>
          <p:cNvPr id="1048591" name="Content Placeholder 4"/>
          <p:cNvSpPr>
            <a:spLocks noGrp="1"/>
          </p:cNvSpPr>
          <p:nvPr>
            <p:ph sz="quarter" idx="1"/>
          </p:nvPr>
        </p:nvSpPr>
        <p:spPr>
          <a:xfrm>
            <a:off x="642910" y="2500306"/>
            <a:ext cx="3786214" cy="3000396"/>
          </a:xfrm>
          <a:prstGeom prst="rect">
            <a:avLst/>
          </a:prstGeom>
        </p:spPr>
        <p:txBody>
          <a:bodyPr lIns="104278" tIns="52139" rIns="104278" bIns="52139" numCol="1" anchor="t">
            <a:noAutofit/>
          </a:bodyPr>
          <a:lstStyle/>
          <a:p>
            <a:pPr>
              <a:buNone/>
            </a:pPr>
            <a:r>
              <a:rPr lang="en-IN" sz="2400" dirty="0">
                <a:latin typeface="Times New Roman" pitchFamily="18" charset="0"/>
                <a:cs typeface="Times New Roman" pitchFamily="18" charset="0"/>
              </a:rPr>
              <a:t>Group – </a:t>
            </a:r>
            <a:r>
              <a:rPr lang="en-US" sz="2400" dirty="0">
                <a:latin typeface="Times New Roman" pitchFamily="18" charset="0"/>
                <a:cs typeface="Times New Roman" pitchFamily="18" charset="0"/>
              </a:rPr>
              <a:t>2</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Students : </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Atharva Kale             IT23</a:t>
            </a:r>
          </a:p>
          <a:p>
            <a:pPr>
              <a:buNone/>
            </a:pPr>
            <a:r>
              <a:rPr lang="en-US" sz="2400" dirty="0">
                <a:latin typeface="Times New Roman" pitchFamily="18" charset="0"/>
                <a:cs typeface="Times New Roman" pitchFamily="18" charset="0"/>
              </a:rPr>
              <a:t>Prajwal Raut              IT41</a:t>
            </a:r>
          </a:p>
          <a:p>
            <a:pPr>
              <a:buNone/>
            </a:pPr>
            <a:r>
              <a:rPr lang="en-US" sz="2400" dirty="0">
                <a:latin typeface="Times New Roman" pitchFamily="18" charset="0"/>
                <a:cs typeface="Times New Roman" pitchFamily="18" charset="0"/>
              </a:rPr>
              <a:t>Yash Thakur              IT54</a:t>
            </a:r>
          </a:p>
          <a:p>
            <a:pPr>
              <a:buNone/>
            </a:pPr>
            <a:r>
              <a:rPr lang="en-IN" sz="2400" dirty="0">
                <a:latin typeface="Times New Roman" pitchFamily="18" charset="0"/>
                <a:cs typeface="Times New Roman" pitchFamily="18" charset="0"/>
              </a:rPr>
              <a:t>Samir Bante               IT56</a:t>
            </a:r>
          </a:p>
        </p:txBody>
      </p:sp>
      <p:sp>
        <p:nvSpPr>
          <p:cNvPr id="1048592" name="Content Placeholder 5"/>
          <p:cNvSpPr>
            <a:spLocks noGrp="1"/>
          </p:cNvSpPr>
          <p:nvPr>
            <p:ph sz="quarter" idx="2"/>
          </p:nvPr>
        </p:nvSpPr>
        <p:spPr>
          <a:xfrm>
            <a:off x="5072034" y="2571744"/>
            <a:ext cx="4071966" cy="3482981"/>
          </a:xfrm>
          <a:prstGeom prst="rect">
            <a:avLst/>
          </a:prstGeom>
        </p:spPr>
        <p:txBody>
          <a:bodyPr>
            <a:normAutofit/>
          </a:bodyPr>
          <a:lstStyle/>
          <a:p>
            <a:pPr>
              <a:buNone/>
            </a:pPr>
            <a:r>
              <a:rPr lang="en-IN" sz="3200" dirty="0"/>
              <a:t>Guided by :</a:t>
            </a:r>
          </a:p>
          <a:p>
            <a:pPr>
              <a:buNone/>
            </a:pPr>
            <a:endParaRPr lang="en-IN" sz="3200" dirty="0"/>
          </a:p>
          <a:p>
            <a:pPr>
              <a:buNone/>
            </a:pPr>
            <a:r>
              <a:rPr lang="en-IN" sz="3200" dirty="0"/>
              <a:t>Prof. </a:t>
            </a:r>
            <a:r>
              <a:rPr lang="en-US" sz="3200" dirty="0"/>
              <a:t>Swati Raut</a:t>
            </a:r>
            <a:endParaRPr lang="en-IN" sz="3200" dirty="0"/>
          </a:p>
        </p:txBody>
      </p:sp>
      <p:pic>
        <p:nvPicPr>
          <p:cNvPr id="2097152" name="Picture 3" descr="C:\Users\adity\OneDrive\Desktop\Jaidave Education Society PNG Logo.png"/>
          <p:cNvPicPr>
            <a:picLocks noChangeAspect="1" noChangeArrowheads="1"/>
          </p:cNvPicPr>
          <p:nvPr/>
        </p:nvPicPr>
        <p:blipFill>
          <a:blip r:embed="rId2" cstate="print"/>
          <a:srcRect/>
          <a:stretch>
            <a:fillRect/>
          </a:stretch>
        </p:blipFill>
        <p:spPr bwMode="auto">
          <a:xfrm>
            <a:off x="7143768" y="714356"/>
            <a:ext cx="1408787" cy="1500198"/>
          </a:xfrm>
          <a:prstGeom prst="rect">
            <a:avLst/>
          </a:prstGeom>
          <a:noFill/>
        </p:spPr>
      </p:pic>
      <p:pic>
        <p:nvPicPr>
          <p:cNvPr id="2097153" name="Picture 4" descr="C:\Users\adity\OneDrive\Desktop\index.jpg"/>
          <p:cNvPicPr>
            <a:picLocks noChangeAspect="1" noChangeArrowheads="1"/>
          </p:cNvPicPr>
          <p:nvPr/>
        </p:nvPicPr>
        <p:blipFill>
          <a:blip r:embed="rId3"/>
          <a:srcRect/>
          <a:stretch>
            <a:fillRect/>
          </a:stretch>
        </p:blipFill>
        <p:spPr bwMode="auto">
          <a:xfrm>
            <a:off x="500034" y="642918"/>
            <a:ext cx="1518820" cy="150019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714356"/>
            <a:ext cx="8153400" cy="4495800"/>
          </a:xfrm>
        </p:spPr>
        <p:txBody>
          <a:bodyPr>
            <a:normAutofit fontScale="92500" lnSpcReduction="20000"/>
          </a:bodyPr>
          <a:lstStyle/>
          <a:p>
            <a:pPr>
              <a:lnSpc>
                <a:spcPct val="150000"/>
              </a:lnSpc>
              <a:buNone/>
            </a:pPr>
            <a:r>
              <a:rPr lang="en-US" sz="3200" b="1" dirty="0">
                <a:latin typeface="Times New Roman" pitchFamily="18" charset="0"/>
                <a:cs typeface="Times New Roman" pitchFamily="18" charset="0"/>
              </a:rPr>
              <a:t>Intrusion Prevention policy</a:t>
            </a:r>
            <a:endParaRPr lang="en-US" sz="3200" dirty="0">
              <a:latin typeface="Times New Roman" pitchFamily="18" charset="0"/>
              <a:cs typeface="Times New Roman" pitchFamily="18" charset="0"/>
            </a:endParaRPr>
          </a:p>
          <a:p>
            <a:pPr>
              <a:lnSpc>
                <a:spcPct val="150000"/>
              </a:lnSpc>
            </a:pPr>
            <a:r>
              <a:rPr lang="en-US" sz="3200" dirty="0">
                <a:latin typeface="Times New Roman" pitchFamily="18" charset="0"/>
                <a:cs typeface="Times New Roman" pitchFamily="18" charset="0"/>
              </a:rPr>
              <a:t>This policy automatically detects and blocks the network attacks and browser attacks. It also protects applications from vulnerabilities. It checks the contents of one or more data packages and detects malware which is coming through legal ways.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9144000" cy="990600"/>
          </a:xfrm>
        </p:spPr>
        <p:txBody>
          <a:bodyPr>
            <a:normAutofit fontScale="90000"/>
          </a:bodyPr>
          <a:lstStyle/>
          <a:p>
            <a:pPr algn="ctr"/>
            <a:r>
              <a:rPr lang="en-IN" b="1" dirty="0">
                <a:latin typeface="Times New Roman" pitchFamily="18" charset="0"/>
                <a:cs typeface="Times New Roman" pitchFamily="18" charset="0"/>
              </a:rPr>
              <a:t>Cybercrimes &amp; Provisions applicable :</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42844" y="1500174"/>
            <a:ext cx="9001156" cy="5114948"/>
          </a:xfrm>
        </p:spPr>
        <p:txBody>
          <a:bodyPr>
            <a:normAutofit fontScale="92500"/>
          </a:bodyPr>
          <a:lstStyle/>
          <a:p>
            <a:pPr>
              <a:buNone/>
            </a:pPr>
            <a:r>
              <a:rPr lang="en-US" sz="2800" b="1" dirty="0">
                <a:latin typeface="Times New Roman" pitchFamily="18" charset="0"/>
                <a:cs typeface="Times New Roman" pitchFamily="18" charset="0"/>
              </a:rPr>
              <a:t>Harassment via fake public profile on social networking site :</a:t>
            </a:r>
          </a:p>
          <a:p>
            <a:pPr>
              <a:buNone/>
            </a:pPr>
            <a:endParaRPr lang="en-US" sz="2800" b="1" dirty="0">
              <a:latin typeface="Times New Roman" pitchFamily="18" charset="0"/>
              <a:cs typeface="Times New Roman" pitchFamily="18" charset="0"/>
            </a:endParaRPr>
          </a:p>
          <a:p>
            <a:pPr>
              <a:lnSpc>
                <a:spcPct val="150000"/>
              </a:lnSpc>
            </a:pPr>
            <a:r>
              <a:rPr lang="en-US" sz="2800" dirty="0">
                <a:latin typeface="Times New Roman" pitchFamily="18" charset="0"/>
                <a:cs typeface="Times New Roman" pitchFamily="18" charset="0"/>
              </a:rPr>
              <a:t>A fake profile of a person is created on a social networking site with the correct address, residential information or contact details but he/she is labeled as 'prostitute' or a person of 'loose character'. This leads to harassment of the victim.</a:t>
            </a:r>
          </a:p>
          <a:p>
            <a:pPr>
              <a:lnSpc>
                <a:spcPct val="150000"/>
              </a:lnSpc>
            </a:pPr>
            <a:r>
              <a:rPr lang="en-US" sz="2800" u="sng" dirty="0">
                <a:latin typeface="Times New Roman" pitchFamily="18" charset="0"/>
                <a:cs typeface="Times New Roman" pitchFamily="18" charset="0"/>
              </a:rPr>
              <a:t>Provisions Applicable:- Sections 66A, 67 of IT Act and Section 509 of the Indian Penal Code.</a:t>
            </a:r>
          </a:p>
          <a:p>
            <a:endParaRPr lang="en-US" sz="28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500042"/>
            <a:ext cx="8929718" cy="6143668"/>
          </a:xfrm>
        </p:spPr>
        <p:txBody>
          <a:bodyPr>
            <a:normAutofit fontScale="92500" lnSpcReduction="10000"/>
          </a:bodyPr>
          <a:lstStyle/>
          <a:p>
            <a:pPr>
              <a:lnSpc>
                <a:spcPct val="150000"/>
              </a:lnSpc>
              <a:buNone/>
            </a:pPr>
            <a:r>
              <a:rPr lang="en-US" sz="3100" b="1" dirty="0">
                <a:latin typeface="Times New Roman" pitchFamily="18" charset="0"/>
                <a:cs typeface="Times New Roman" pitchFamily="18" charset="0"/>
              </a:rPr>
              <a:t>Online hate community :</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a:p>
            <a:pPr>
              <a:lnSpc>
                <a:spcPct val="170000"/>
              </a:lnSpc>
            </a:pPr>
            <a:r>
              <a:rPr lang="en-US" dirty="0">
                <a:latin typeface="Times New Roman" pitchFamily="18" charset="0"/>
                <a:cs typeface="Times New Roman" pitchFamily="18" charset="0"/>
              </a:rPr>
              <a:t>Online hate community is created inciting a religious group to act or pass objectionable remarks against a country, national figures etc. </a:t>
            </a:r>
          </a:p>
          <a:p>
            <a:pPr>
              <a:lnSpc>
                <a:spcPct val="170000"/>
              </a:lnSpc>
            </a:pP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Provisions Applicable: Section 66A of IT Act and 153A &amp; 153B of the Indian Penal Code.</a:t>
            </a:r>
            <a:br>
              <a:rPr lang="en-US" dirty="0">
                <a:latin typeface="Times New Roman" pitchFamily="18" charset="0"/>
                <a:cs typeface="Times New Roman" pitchFamily="18" charset="0"/>
              </a:rPr>
            </a:br>
            <a:br>
              <a:rPr lang="en-US" dirty="0"/>
            </a:b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428604"/>
            <a:ext cx="8286808" cy="5143536"/>
          </a:xfrm>
        </p:spPr>
        <p:txBody>
          <a:bodyPr>
            <a:normAutofit lnSpcReduction="10000"/>
          </a:bodyPr>
          <a:lstStyle/>
          <a:p>
            <a:pPr>
              <a:lnSpc>
                <a:spcPct val="150000"/>
              </a:lnSpc>
              <a:buNone/>
            </a:pPr>
            <a:r>
              <a:rPr lang="en-US" b="1" dirty="0">
                <a:latin typeface="Times New Roman" pitchFamily="18" charset="0"/>
                <a:cs typeface="Times New Roman" pitchFamily="18" charset="0"/>
              </a:rPr>
              <a:t>Email account hacking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If victim's email account is hacked and obscene emails are sent to people in victim's address book.</a:t>
            </a:r>
          </a:p>
          <a:p>
            <a:pPr>
              <a:lnSpc>
                <a:spcPct val="150000"/>
              </a:lnSpc>
            </a:pPr>
            <a:r>
              <a:rPr lang="en-US" u="sng" dirty="0">
                <a:latin typeface="Times New Roman" pitchFamily="18" charset="0"/>
                <a:cs typeface="Times New Roman" pitchFamily="18" charset="0"/>
              </a:rPr>
              <a:t>Provisions Applicable:- Sections 43, 66, 66A, 66C, 67, 67A and 67B of IT Act.</a:t>
            </a:r>
          </a:p>
          <a:p>
            <a:pPr>
              <a:buNone/>
            </a:pPr>
            <a:br>
              <a:rPr lang="en-US" dirty="0"/>
            </a:br>
            <a:endParaRPr lang="en-US" dirty="0"/>
          </a:p>
          <a:p>
            <a:endParaRPr lang="en-US" dirty="0"/>
          </a:p>
        </p:txBody>
      </p:sp>
      <p:pic>
        <p:nvPicPr>
          <p:cNvPr id="4" name="Picture 3" descr="cyber-crime-scene.jpg"/>
          <p:cNvPicPr>
            <a:picLocks noChangeAspect="1"/>
          </p:cNvPicPr>
          <p:nvPr/>
        </p:nvPicPr>
        <p:blipFill>
          <a:blip r:embed="rId2" cstate="print"/>
          <a:stretch>
            <a:fillRect/>
          </a:stretch>
        </p:blipFill>
        <p:spPr>
          <a:xfrm>
            <a:off x="5072066" y="3929066"/>
            <a:ext cx="3714744" cy="25717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153400" cy="990600"/>
          </a:xfrm>
        </p:spPr>
        <p:txBody>
          <a:bodyPr/>
          <a:lstStyle/>
          <a:p>
            <a:pPr algn="ctr"/>
            <a:r>
              <a:rPr lang="en-IN" b="1" dirty="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4686320"/>
          </a:xfrm>
        </p:spPr>
        <p:txBody>
          <a:bodyPr/>
          <a:lstStyle/>
          <a:p>
            <a:pPr>
              <a:lnSpc>
                <a:spcPct val="150000"/>
              </a:lnSpc>
            </a:pPr>
            <a:r>
              <a:rPr lang="en-US" dirty="0">
                <a:latin typeface="Times New Roman" pitchFamily="18" charset="0"/>
                <a:cs typeface="Times New Roman" pitchFamily="18" charset="0"/>
              </a:rPr>
              <a:t>We hope that our presentation was helpful for everyone  to improve their knowledge about cyber security and to overcome several security loopholes on their computer operation. </a:t>
            </a:r>
          </a:p>
          <a:p>
            <a:pPr>
              <a:lnSpc>
                <a:spcPct val="150000"/>
              </a:lnSpc>
            </a:pPr>
            <a:r>
              <a:rPr lang="en-US" dirty="0">
                <a:latin typeface="Times New Roman" pitchFamily="18" charset="0"/>
                <a:cs typeface="Times New Roman" pitchFamily="18" charset="0"/>
              </a:rPr>
              <a:t>Also it helps to spread awareness among normal people about emerging security threats.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42910" y="1357298"/>
            <a:ext cx="8153400" cy="5643578"/>
          </a:xfrm>
        </p:spPr>
        <p:txBody>
          <a:bodyPr>
            <a:normAutofit/>
          </a:bodyPr>
          <a:lstStyle/>
          <a:p>
            <a:pPr>
              <a:lnSpc>
                <a:spcPct val="160000"/>
              </a:lnSpc>
            </a:pPr>
            <a:r>
              <a:rPr lang="en-US" sz="3600" dirty="0">
                <a:latin typeface="Times New Roman" pitchFamily="18" charset="0"/>
                <a:cs typeface="Times New Roman" pitchFamily="18" charset="0"/>
                <a:hlinkClick r:id="rId2"/>
              </a:rPr>
              <a:t>http://www.wikipedia.org/</a:t>
            </a:r>
            <a:endParaRPr lang="en-US" sz="3600" dirty="0">
              <a:latin typeface="Times New Roman" pitchFamily="18" charset="0"/>
              <a:cs typeface="Times New Roman" pitchFamily="18" charset="0"/>
            </a:endParaRPr>
          </a:p>
          <a:p>
            <a:pPr>
              <a:lnSpc>
                <a:spcPct val="160000"/>
              </a:lnSpc>
            </a:pPr>
            <a:r>
              <a:rPr lang="en-US" sz="3600" dirty="0">
                <a:latin typeface="Times New Roman" pitchFamily="18" charset="0"/>
                <a:cs typeface="Times New Roman" pitchFamily="18" charset="0"/>
                <a:hlinkClick r:id="rId3"/>
              </a:rPr>
              <a:t>http://www.avtest.org/</a:t>
            </a:r>
            <a:endParaRPr lang="en-US" sz="3600" dirty="0">
              <a:latin typeface="Times New Roman" pitchFamily="18" charset="0"/>
              <a:cs typeface="Times New Roman" pitchFamily="18" charset="0"/>
            </a:endParaRPr>
          </a:p>
          <a:p>
            <a:pPr>
              <a:lnSpc>
                <a:spcPct val="160000"/>
              </a:lnSpc>
            </a:pPr>
            <a:r>
              <a:rPr lang="en-US" sz="3600" dirty="0">
                <a:latin typeface="Times New Roman" pitchFamily="18" charset="0"/>
                <a:cs typeface="Times New Roman" pitchFamily="18" charset="0"/>
                <a:hlinkClick r:id="rId4"/>
              </a:rPr>
              <a:t>http://www.billmullins.blogspot.com/</a:t>
            </a:r>
            <a:endParaRPr lang="en-US" sz="3600" dirty="0">
              <a:latin typeface="Times New Roman" pitchFamily="18" charset="0"/>
              <a:cs typeface="Times New Roman" pitchFamily="18" charset="0"/>
            </a:endParaRPr>
          </a:p>
          <a:p>
            <a:pPr>
              <a:lnSpc>
                <a:spcPct val="160000"/>
              </a:lnSpc>
            </a:pPr>
            <a:r>
              <a:rPr lang="en-US" sz="3600" u="sng" dirty="0">
                <a:solidFill>
                  <a:srgbClr val="FFC000"/>
                </a:solidFill>
                <a:latin typeface="Times New Roman" pitchFamily="18" charset="0"/>
                <a:cs typeface="Times New Roman" pitchFamily="18" charset="0"/>
              </a:rPr>
              <a:t>http://www.digit/</a:t>
            </a:r>
            <a:r>
              <a:rPr lang="en-US" sz="3600" u="sng" dirty="0">
                <a:solidFill>
                  <a:srgbClr val="FFC000"/>
                </a:solidFill>
                <a:latin typeface="Times New Roman" pitchFamily="18" charset="0"/>
                <a:cs typeface="Times New Roman" pitchFamily="18" charset="0"/>
                <a:hlinkClick r:id="rId5"/>
              </a:rPr>
              <a:t>forum.com</a:t>
            </a:r>
            <a:r>
              <a:rPr lang="en-US" sz="3600" u="sng" dirty="0">
                <a:solidFill>
                  <a:srgbClr val="FFC000"/>
                </a:solidFill>
                <a:latin typeface="Times New Roman" pitchFamily="18" charset="0"/>
                <a:cs typeface="Times New Roman" pitchFamily="18" charset="0"/>
              </a:rPr>
              <a:t> /</a:t>
            </a:r>
          </a:p>
          <a:p>
            <a:pPr>
              <a:lnSpc>
                <a:spcPct val="160000"/>
              </a:lnSpc>
            </a:pPr>
            <a:r>
              <a:rPr lang="en-US" sz="3600" dirty="0">
                <a:latin typeface="Times New Roman" pitchFamily="18" charset="0"/>
                <a:cs typeface="Times New Roman" pitchFamily="18" charset="0"/>
                <a:hlinkClick r:id="rId6"/>
              </a:rPr>
              <a:t>http://www.antivirusnews.com/</a:t>
            </a:r>
            <a:endParaRPr lang="en-US" sz="3600" dirty="0">
              <a:latin typeface="Times New Roman" pitchFamily="18" charset="0"/>
              <a:cs typeface="Times New Roman" pitchFamily="18" charset="0"/>
            </a:endParaRPr>
          </a:p>
          <a:p>
            <a:pPr>
              <a:lnSpc>
                <a:spcPct val="160000"/>
              </a:lnSpc>
            </a:pPr>
            <a:endParaRPr lang="en-US" sz="3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00306"/>
            <a:ext cx="8153400" cy="990600"/>
          </a:xfrm>
        </p:spPr>
        <p:txBody>
          <a:bodyPr>
            <a:noAutofit/>
          </a:bodyPr>
          <a:lstStyle/>
          <a:p>
            <a:pPr algn="ctr"/>
            <a:r>
              <a:rPr lang="en-IN" sz="8000" b="1" dirty="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latin typeface="Times New Roman" pitchFamily="18" charset="0"/>
                <a:cs typeface="Times New Roman" pitchFamily="18" charset="0"/>
              </a:rPr>
              <a:t>Title of Activity :</a:t>
            </a:r>
            <a:endParaRPr lang="en-US" sz="54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14282" y="1785926"/>
            <a:ext cx="8786874" cy="4143404"/>
          </a:xfrm>
        </p:spPr>
        <p:txBody>
          <a:bodyPr>
            <a:normAutofit/>
          </a:bodyPr>
          <a:lstStyle/>
          <a:p>
            <a:pPr>
              <a:buFont typeface="Wingdings" pitchFamily="2" charset="2"/>
              <a:buChar char="Ø"/>
            </a:pPr>
            <a:r>
              <a:rPr lang="en-IN" sz="4800" b="1" dirty="0">
                <a:latin typeface="Times New Roman" pitchFamily="18" charset="0"/>
                <a:cs typeface="Times New Roman" pitchFamily="18" charset="0"/>
              </a:rPr>
              <a:t>Need of cyber security policy &amp; Cyber security Regulation</a:t>
            </a:r>
            <a:endParaRPr lang="en-US" sz="4800" b="1" dirty="0">
              <a:latin typeface="Times New Roman" pitchFamily="18" charset="0"/>
              <a:cs typeface="Times New Roman" pitchFamily="18" charset="0"/>
            </a:endParaRPr>
          </a:p>
        </p:txBody>
      </p:sp>
      <p:pic>
        <p:nvPicPr>
          <p:cNvPr id="4" name="Picture 3" descr="Cybersecurity.jpeg.jpg"/>
          <p:cNvPicPr>
            <a:picLocks noChangeAspect="1"/>
          </p:cNvPicPr>
          <p:nvPr/>
        </p:nvPicPr>
        <p:blipFill>
          <a:blip r:embed="rId2"/>
          <a:stretch>
            <a:fillRect/>
          </a:stretch>
        </p:blipFill>
        <p:spPr>
          <a:xfrm>
            <a:off x="1714480" y="3571876"/>
            <a:ext cx="5334036" cy="30003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153400" cy="990600"/>
          </a:xfrm>
        </p:spPr>
        <p:txBody>
          <a:bodyPr>
            <a:noAutofit/>
          </a:bodyPr>
          <a:lstStyle/>
          <a:p>
            <a:pPr algn="ctr"/>
            <a:r>
              <a:rPr lang="en-IN" sz="6000" b="1" dirty="0">
                <a:latin typeface="Times New Roman" pitchFamily="18" charset="0"/>
                <a:cs typeface="Times New Roman" pitchFamily="18" charset="0"/>
              </a:rPr>
              <a:t>Index</a:t>
            </a:r>
            <a:endParaRPr lang="en-US" sz="6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5043510"/>
          </a:xfrm>
        </p:spPr>
        <p:txBody>
          <a:bodyPr>
            <a:normAutofit/>
          </a:bodyPr>
          <a:lstStyle/>
          <a:p>
            <a:r>
              <a:rPr lang="en-IN" dirty="0">
                <a:latin typeface="Times New Roman" pitchFamily="18" charset="0"/>
                <a:cs typeface="Times New Roman" pitchFamily="18" charset="0"/>
              </a:rPr>
              <a:t>Introduction</a:t>
            </a:r>
          </a:p>
          <a:p>
            <a:r>
              <a:rPr lang="en-IN" dirty="0">
                <a:latin typeface="Times New Roman" pitchFamily="18" charset="0"/>
                <a:cs typeface="Times New Roman" pitchFamily="18" charset="0"/>
              </a:rPr>
              <a:t>Need of Cyber security</a:t>
            </a:r>
          </a:p>
          <a:p>
            <a:r>
              <a:rPr lang="en-IN" dirty="0">
                <a:latin typeface="Times New Roman" pitchFamily="18" charset="0"/>
                <a:cs typeface="Times New Roman" pitchFamily="18" charset="0"/>
              </a:rPr>
              <a:t>Major security problems</a:t>
            </a:r>
          </a:p>
          <a:p>
            <a:r>
              <a:rPr lang="en-IN" dirty="0">
                <a:latin typeface="Times New Roman" pitchFamily="18" charset="0"/>
                <a:cs typeface="Times New Roman" pitchFamily="18" charset="0"/>
              </a:rPr>
              <a:t>What is cyber law</a:t>
            </a:r>
          </a:p>
          <a:p>
            <a:r>
              <a:rPr lang="en-IN" dirty="0">
                <a:latin typeface="Times New Roman" pitchFamily="18" charset="0"/>
                <a:cs typeface="Times New Roman" pitchFamily="18" charset="0"/>
              </a:rPr>
              <a:t>Cyber security regulations and policies</a:t>
            </a:r>
          </a:p>
          <a:p>
            <a:r>
              <a:rPr lang="en-IN" dirty="0">
                <a:latin typeface="Times New Roman" pitchFamily="18" charset="0"/>
                <a:cs typeface="Times New Roman" pitchFamily="18" charset="0"/>
              </a:rPr>
              <a:t>Different cybercrimes and provision applicable</a:t>
            </a:r>
          </a:p>
          <a:p>
            <a:r>
              <a:rPr lang="en-IN" dirty="0">
                <a:latin typeface="Times New Roman" pitchFamily="18" charset="0"/>
                <a:cs typeface="Times New Roman" pitchFamily="18" charset="0"/>
              </a:rPr>
              <a:t>Conclusion </a:t>
            </a:r>
          </a:p>
          <a:p>
            <a:r>
              <a:rPr lang="en-IN" dirty="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153400" cy="990600"/>
          </a:xfrm>
        </p:spPr>
        <p:txBody>
          <a:bodyPr>
            <a:normAutofit/>
          </a:bodyPr>
          <a:lstStyle/>
          <a:p>
            <a:pPr algn="ctr"/>
            <a:r>
              <a:rPr lang="en-IN" sz="4800" b="1" dirty="0">
                <a:latin typeface="Times New Roman" pitchFamily="18" charset="0"/>
                <a:cs typeface="Times New Roman" pitchFamily="18" charset="0"/>
              </a:rPr>
              <a:t>Introduction</a:t>
            </a:r>
            <a:endParaRPr lang="en-US" sz="4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600200"/>
            <a:ext cx="8337452" cy="4757758"/>
          </a:xfrm>
        </p:spPr>
        <p:txBody>
          <a:bodyPr>
            <a:normAutofit lnSpcReduction="10000"/>
          </a:bodyPr>
          <a:lstStyle/>
          <a:p>
            <a:pPr>
              <a:lnSpc>
                <a:spcPct val="150000"/>
              </a:lnSpc>
            </a:pPr>
            <a:r>
              <a:rPr lang="en-US" dirty="0">
                <a:latin typeface="Times New Roman" pitchFamily="18" charset="0"/>
                <a:cs typeface="Times New Roman" pitchFamily="18" charset="0"/>
              </a:rPr>
              <a:t>The term cyber security is used to refer to the security offered through on-line services to protect your online information.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With an increasing amount of people getting connected to Internet, the security threats that cause massive harm are increasing also.</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latin typeface="Times New Roman" pitchFamily="18" charset="0"/>
                <a:cs typeface="Times New Roman" pitchFamily="18" charset="0"/>
              </a:rPr>
              <a:t>Need of Cyber security</a:t>
            </a:r>
            <a:endParaRPr lang="en-US" sz="4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1500174"/>
            <a:ext cx="8858280" cy="5114948"/>
          </a:xfrm>
        </p:spPr>
        <p:txBody>
          <a:bodyPr>
            <a:noAutofit/>
          </a:bodyPr>
          <a:lstStyle/>
          <a:p>
            <a:pPr>
              <a:lnSpc>
                <a:spcPct val="150000"/>
              </a:lnSpc>
            </a:pPr>
            <a:r>
              <a:rPr lang="en-US" sz="2800" dirty="0">
                <a:latin typeface="Times New Roman" pitchFamily="18" charset="0"/>
                <a:cs typeface="Times New Roman" pitchFamily="18" charset="0"/>
              </a:rPr>
              <a:t>Cyber security is necessary since it helps in securing data from threats such as data theft or misuse, also safeguards your system from viruses.</a:t>
            </a:r>
          </a:p>
          <a:p>
            <a:pPr>
              <a:lnSpc>
                <a:spcPct val="150000"/>
              </a:lnSpc>
            </a:pPr>
            <a:r>
              <a:rPr lang="en-US" sz="2800" dirty="0">
                <a:latin typeface="Times New Roman" pitchFamily="18" charset="0"/>
                <a:cs typeface="Times New Roman" pitchFamily="18" charset="0"/>
              </a:rPr>
              <a:t>Cyber security is important because it encompasses everything that relates to protecting our data from cyber attackers who want to steal this information and use it to cause harm.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Major Security Problems: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42910" y="1643050"/>
            <a:ext cx="8153400" cy="4781552"/>
          </a:xfrm>
        </p:spPr>
        <p:txBody>
          <a:bodyPr>
            <a:normAutofit/>
          </a:bodyPr>
          <a:lstStyle/>
          <a:p>
            <a:r>
              <a:rPr lang="en-US" dirty="0">
                <a:latin typeface="Times New Roman" pitchFamily="18" charset="0"/>
                <a:cs typeface="Times New Roman" pitchFamily="18" charset="0"/>
              </a:rPr>
              <a:t>Virus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Hacker</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Malware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Trojan horses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Password cracking</a:t>
            </a:r>
          </a:p>
          <a:p>
            <a:endParaRPr lang="en-US" dirty="0">
              <a:latin typeface="Times New Roman" pitchFamily="18" charset="0"/>
              <a:cs typeface="Times New Roman" pitchFamily="18" charset="0"/>
            </a:endParaRPr>
          </a:p>
        </p:txBody>
      </p:sp>
      <p:pic>
        <p:nvPicPr>
          <p:cNvPr id="4" name="Picture 3" descr="french-firm-tries-to-trademark-anonymous-logo-group-vows-rev_n4zu.jpg"/>
          <p:cNvPicPr>
            <a:picLocks noChangeAspect="1"/>
          </p:cNvPicPr>
          <p:nvPr/>
        </p:nvPicPr>
        <p:blipFill>
          <a:blip r:embed="rId2"/>
          <a:stretch>
            <a:fillRect/>
          </a:stretch>
        </p:blipFill>
        <p:spPr>
          <a:xfrm>
            <a:off x="3214678" y="1500174"/>
            <a:ext cx="2619375" cy="2619375"/>
          </a:xfrm>
          <a:prstGeom prst="rect">
            <a:avLst/>
          </a:prstGeom>
        </p:spPr>
      </p:pic>
      <p:pic>
        <p:nvPicPr>
          <p:cNvPr id="5" name="Picture 4" descr="47-Prospects-of-an-Ethical-Hacking-Career-in-India.jpg"/>
          <p:cNvPicPr>
            <a:picLocks noChangeAspect="1"/>
          </p:cNvPicPr>
          <p:nvPr/>
        </p:nvPicPr>
        <p:blipFill>
          <a:blip r:embed="rId3" cstate="print"/>
          <a:stretch>
            <a:fillRect/>
          </a:stretch>
        </p:blipFill>
        <p:spPr>
          <a:xfrm>
            <a:off x="5929322" y="1643050"/>
            <a:ext cx="3120664" cy="2304090"/>
          </a:xfrm>
          <a:prstGeom prst="rect">
            <a:avLst/>
          </a:prstGeom>
        </p:spPr>
      </p:pic>
      <p:pic>
        <p:nvPicPr>
          <p:cNvPr id="6" name="Picture 5" descr="images.jpeg"/>
          <p:cNvPicPr>
            <a:picLocks noChangeAspect="1"/>
          </p:cNvPicPr>
          <p:nvPr/>
        </p:nvPicPr>
        <p:blipFill>
          <a:blip r:embed="rId4"/>
          <a:stretch>
            <a:fillRect/>
          </a:stretch>
        </p:blipFill>
        <p:spPr>
          <a:xfrm>
            <a:off x="4429124" y="4071942"/>
            <a:ext cx="4428331" cy="26908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153400" cy="990600"/>
          </a:xfrm>
        </p:spPr>
        <p:txBody>
          <a:bodyPr>
            <a:normAutofit/>
          </a:bodyPr>
          <a:lstStyle/>
          <a:p>
            <a:pPr algn="ctr"/>
            <a:r>
              <a:rPr lang="en-IN" b="1" dirty="0">
                <a:latin typeface="Times New Roman" pitchFamily="18" charset="0"/>
                <a:cs typeface="Times New Roman" pitchFamily="18" charset="0"/>
              </a:rPr>
              <a:t>Cyber Law</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42844" y="1500174"/>
            <a:ext cx="9001156" cy="4829196"/>
          </a:xfrm>
        </p:spPr>
        <p:txBody>
          <a:bodyPr/>
          <a:lstStyle/>
          <a:p>
            <a:r>
              <a:rPr lang="en-US" dirty="0">
                <a:latin typeface="Times New Roman" pitchFamily="18" charset="0"/>
                <a:cs typeface="Times New Roman" pitchFamily="18" charset="0"/>
              </a:rPr>
              <a:t>Cyber Law is the law governing cyber space. Cyber space is a very wide term and includes computers, networks, software, data storage devices (such as hard disks, USB disks etc), the Internet, websites, emails and even electronic devices such as cell phones, ATM machines etc.</a:t>
            </a:r>
          </a:p>
        </p:txBody>
      </p:sp>
      <p:pic>
        <p:nvPicPr>
          <p:cNvPr id="4" name="Picture 3" descr="main-qimg-0d4f7ddc71d304c1de63b3a87dc969d7-lq.jpeg"/>
          <p:cNvPicPr>
            <a:picLocks noChangeAspect="1"/>
          </p:cNvPicPr>
          <p:nvPr/>
        </p:nvPicPr>
        <p:blipFill>
          <a:blip r:embed="rId2"/>
          <a:stretch>
            <a:fillRect/>
          </a:stretch>
        </p:blipFill>
        <p:spPr>
          <a:xfrm>
            <a:off x="1571604" y="4286256"/>
            <a:ext cx="6072230" cy="2486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Cyber security policies :</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1600200"/>
            <a:ext cx="8480328" cy="5043510"/>
          </a:xfrm>
        </p:spPr>
        <p:txBody>
          <a:bodyPr>
            <a:normAutofit/>
          </a:bodyPr>
          <a:lstStyle/>
          <a:p>
            <a:pPr>
              <a:buNone/>
            </a:pPr>
            <a:r>
              <a:rPr lang="en-US" sz="3400" b="1" dirty="0">
                <a:latin typeface="Times New Roman" pitchFamily="18" charset="0"/>
                <a:cs typeface="Times New Roman" pitchFamily="18" charset="0"/>
              </a:rPr>
              <a:t>   Virus and Spyware Protection policy :</a:t>
            </a:r>
          </a:p>
          <a:p>
            <a:r>
              <a:rPr lang="en-US" sz="2800" dirty="0">
                <a:latin typeface="Times New Roman" pitchFamily="18" charset="0"/>
                <a:cs typeface="Times New Roman" pitchFamily="18" charset="0"/>
              </a:rPr>
              <a:t>It helps to detect, removes, and repairs the side effects of viruses and security risks by using signatures.</a:t>
            </a:r>
          </a:p>
          <a:p>
            <a:r>
              <a:rPr lang="en-US" sz="2800" dirty="0">
                <a:latin typeface="Times New Roman" pitchFamily="18" charset="0"/>
                <a:cs typeface="Times New Roman" pitchFamily="18" charset="0"/>
              </a:rPr>
              <a:t>It helps to detect the threats in the files which the users try to download by using reputation data from Download Insight.</a:t>
            </a:r>
          </a:p>
          <a:p>
            <a:r>
              <a:rPr lang="en-US" sz="2800" dirty="0">
                <a:latin typeface="Times New Roman" pitchFamily="18" charset="0"/>
                <a:cs typeface="Times New Roman" pitchFamily="18" charset="0"/>
              </a:rPr>
              <a:t>It helps to detect the applications that exhibit suspicious behaviour by using SONAR heuristics and reputation data.</a:t>
            </a:r>
          </a:p>
          <a:p>
            <a:endParaRPr lang="en-US" sz="3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571480"/>
            <a:ext cx="8153400" cy="5786478"/>
          </a:xfrm>
        </p:spPr>
        <p:txBody>
          <a:bodyPr>
            <a:normAutofit fontScale="92500" lnSpcReduction="10000"/>
          </a:bodyPr>
          <a:lstStyle/>
          <a:p>
            <a:pPr>
              <a:lnSpc>
                <a:spcPct val="150000"/>
              </a:lnSpc>
              <a:buNone/>
            </a:pPr>
            <a:r>
              <a:rPr lang="en-US" sz="3200" b="1" dirty="0">
                <a:latin typeface="Times New Roman" pitchFamily="18" charset="0"/>
                <a:cs typeface="Times New Roman" pitchFamily="18" charset="0"/>
              </a:rPr>
              <a:t> Firewall Policy :</a:t>
            </a:r>
            <a:endParaRPr lang="en-US" sz="3200" dirty="0">
              <a:latin typeface="Times New Roman" pitchFamily="18" charset="0"/>
              <a:cs typeface="Times New Roman" pitchFamily="18" charset="0"/>
            </a:endParaRPr>
          </a:p>
          <a:p>
            <a:pPr>
              <a:lnSpc>
                <a:spcPct val="150000"/>
              </a:lnSpc>
            </a:pPr>
            <a:r>
              <a:rPr lang="en-US" sz="3200" dirty="0">
                <a:latin typeface="Times New Roman" pitchFamily="18" charset="0"/>
                <a:cs typeface="Times New Roman" pitchFamily="18" charset="0"/>
              </a:rPr>
              <a:t>This policy provides the following protection:</a:t>
            </a:r>
          </a:p>
          <a:p>
            <a:pPr>
              <a:lnSpc>
                <a:spcPct val="150000"/>
              </a:lnSpc>
            </a:pPr>
            <a:r>
              <a:rPr lang="en-US" sz="3200" dirty="0">
                <a:latin typeface="Times New Roman" pitchFamily="18" charset="0"/>
                <a:cs typeface="Times New Roman" pitchFamily="18" charset="0"/>
              </a:rPr>
              <a:t>It blocks the unauthorized users from accessing the systems and networks that connect to the Internet.</a:t>
            </a:r>
          </a:p>
          <a:p>
            <a:pPr>
              <a:lnSpc>
                <a:spcPct val="150000"/>
              </a:lnSpc>
            </a:pPr>
            <a:r>
              <a:rPr lang="en-US" sz="3200" dirty="0">
                <a:latin typeface="Times New Roman" pitchFamily="18" charset="0"/>
                <a:cs typeface="Times New Roman" pitchFamily="18" charset="0"/>
              </a:rPr>
              <a:t>It detects the attacks by cybercriminals.</a:t>
            </a:r>
          </a:p>
          <a:p>
            <a:pPr>
              <a:lnSpc>
                <a:spcPct val="150000"/>
              </a:lnSpc>
            </a:pPr>
            <a:r>
              <a:rPr lang="en-US" sz="3200" dirty="0">
                <a:latin typeface="Times New Roman" pitchFamily="18" charset="0"/>
                <a:cs typeface="Times New Roman" pitchFamily="18" charset="0"/>
              </a:rPr>
              <a:t>It removes the unwanted sources of network traffic.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68</TotalTime>
  <Words>523</Words>
  <Application>Microsoft Office PowerPoint</Application>
  <PresentationFormat>On-screen Show (4:3)</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JD College of Engineering &amp; Management, NAGPUR B.Tech Second Year (2022-23) Subject : Cybersecurity Semester – V Branch : IT </vt:lpstr>
      <vt:lpstr>Title of Activity :</vt:lpstr>
      <vt:lpstr>Index</vt:lpstr>
      <vt:lpstr>Introduction</vt:lpstr>
      <vt:lpstr>Need of Cyber security</vt:lpstr>
      <vt:lpstr>Major Security Problems:</vt:lpstr>
      <vt:lpstr>Cyber Law</vt:lpstr>
      <vt:lpstr>Cyber security policies :</vt:lpstr>
      <vt:lpstr>PowerPoint Presentation</vt:lpstr>
      <vt:lpstr>PowerPoint Presentation</vt:lpstr>
      <vt:lpstr>Cybercrimes &amp; Provisions applicable :</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 College of Engineering &amp; Management, NAGPUR B.Tech Second Year (2022-23) Subject : Cybersecurity Semester – V Branch : IT</dc:title>
  <dc:creator>Aditya Ghost</dc:creator>
  <cp:lastModifiedBy>kaleatharva3@gmail.com</cp:lastModifiedBy>
  <cp:revision>8</cp:revision>
  <dcterms:created xsi:type="dcterms:W3CDTF">2022-11-20T19:22:19Z</dcterms:created>
  <dcterms:modified xsi:type="dcterms:W3CDTF">2022-11-20T20:32:20Z</dcterms:modified>
</cp:coreProperties>
</file>