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7"/>
  </p:notesMasterIdLst>
  <p:handoutMasterIdLst>
    <p:handoutMasterId r:id="rId18"/>
  </p:handoutMasterIdLst>
  <p:sldIdLst>
    <p:sldId id="257" r:id="rId2"/>
    <p:sldId id="258" r:id="rId3"/>
    <p:sldId id="259" r:id="rId4"/>
    <p:sldId id="261" r:id="rId5"/>
    <p:sldId id="260" r:id="rId6"/>
    <p:sldId id="262" r:id="rId7"/>
    <p:sldId id="276" r:id="rId8"/>
    <p:sldId id="280" r:id="rId9"/>
    <p:sldId id="278" r:id="rId10"/>
    <p:sldId id="279" r:id="rId11"/>
    <p:sldId id="275" r:id="rId12"/>
    <p:sldId id="281" r:id="rId13"/>
    <p:sldId id="282" r:id="rId14"/>
    <p:sldId id="283" r:id="rId15"/>
    <p:sldId id="284" r:id="rId1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6" autoAdjust="0"/>
    <p:restoredTop sz="94660"/>
  </p:normalViewPr>
  <p:slideViewPr>
    <p:cSldViewPr>
      <p:cViewPr varScale="1">
        <p:scale>
          <a:sx n="77" d="100"/>
          <a:sy n="77" d="100"/>
        </p:scale>
        <p:origin x="72" y="326"/>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3" d="2"/>
        <a:sy n="3" d="2"/>
      </p:scale>
      <p:origin x="0" y="0"/>
    </p:cViewPr>
  </p:notesTextViewPr>
  <p:notesViewPr>
    <p:cSldViewPr>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39D817-A9A6-49AC-91C3-9A9029A1C922}"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48137C2E-0F5F-45DF-8913-10FB5607A612}">
      <dgm:prSet/>
      <dgm:spPr/>
      <dgm:t>
        <a:bodyPr/>
        <a:lstStyle/>
        <a:p>
          <a:pPr rtl="0"/>
          <a:r>
            <a:rPr lang="en-US" dirty="0" smtClean="0">
              <a:solidFill>
                <a:schemeClr val="tx1"/>
              </a:solidFill>
            </a:rPr>
            <a:t>Investment Capacity</a:t>
          </a:r>
          <a:endParaRPr lang="en-US" dirty="0">
            <a:solidFill>
              <a:schemeClr val="tx1"/>
            </a:solidFill>
          </a:endParaRPr>
        </a:p>
      </dgm:t>
      <dgm:extLst>
        <a:ext uri="{E40237B7-FDA0-4F09-8148-C483321AD2D9}">
          <dgm14:cNvPr xmlns:dgm14="http://schemas.microsoft.com/office/drawing/2010/diagram" id="0" name="" title="Level 4 label and status"/>
        </a:ext>
      </dgm:extLst>
    </dgm:pt>
    <dgm:pt modelId="{F003C707-4205-4204-8997-6F4FDC45BE6A}" type="parTrans" cxnId="{B795AE91-2CA6-4F02-A62F-36E6020F2D85}">
      <dgm:prSet/>
      <dgm:spPr/>
      <dgm:t>
        <a:bodyPr/>
        <a:lstStyle/>
        <a:p>
          <a:endParaRPr lang="en-US">
            <a:solidFill>
              <a:schemeClr val="tx1"/>
            </a:solidFill>
          </a:endParaRPr>
        </a:p>
      </dgm:t>
    </dgm:pt>
    <dgm:pt modelId="{6C44F14F-8498-4933-9CFA-CD58734FDFD0}" type="sibTrans" cxnId="{B795AE91-2CA6-4F02-A62F-36E6020F2D85}">
      <dgm:prSet/>
      <dgm:spPr/>
      <dgm:t>
        <a:bodyPr/>
        <a:lstStyle/>
        <a:p>
          <a:endParaRPr lang="en-US">
            <a:solidFill>
              <a:schemeClr val="tx1"/>
            </a:solidFill>
          </a:endParaRPr>
        </a:p>
      </dgm:t>
    </dgm:pt>
    <dgm:pt modelId="{C402745E-8C98-497E-BB6C-70FB14C3A79B}">
      <dgm:prSet/>
      <dgm:spPr/>
      <dgm:t>
        <a:bodyPr/>
        <a:lstStyle/>
        <a:p>
          <a:pPr rtl="0"/>
          <a:r>
            <a:rPr lang="en-US" dirty="0" smtClean="0">
              <a:solidFill>
                <a:schemeClr val="tx1"/>
              </a:solidFill>
            </a:rPr>
            <a:t>Education Level</a:t>
          </a:r>
          <a:endParaRPr lang="en-US" dirty="0">
            <a:solidFill>
              <a:schemeClr val="tx1"/>
            </a:solidFill>
          </a:endParaRPr>
        </a:p>
      </dgm:t>
      <dgm:extLst>
        <a:ext uri="{E40237B7-FDA0-4F09-8148-C483321AD2D9}">
          <dgm14:cNvPr xmlns:dgm14="http://schemas.microsoft.com/office/drawing/2010/diagram" id="0" name="" title="Level 5 label and status"/>
        </a:ext>
      </dgm:extLst>
    </dgm:pt>
    <dgm:pt modelId="{E3196EAE-51B3-4DAE-B88F-7D2BE2DA4E9F}" type="parTrans" cxnId="{B3D93087-6524-4C77-B2F9-91B2BB98F39C}">
      <dgm:prSet/>
      <dgm:spPr/>
      <dgm:t>
        <a:bodyPr/>
        <a:lstStyle/>
        <a:p>
          <a:endParaRPr lang="en-US">
            <a:solidFill>
              <a:schemeClr val="tx1"/>
            </a:solidFill>
          </a:endParaRPr>
        </a:p>
      </dgm:t>
    </dgm:pt>
    <dgm:pt modelId="{EE77F66F-98BB-4DC7-A327-B4A5AADDBC44}" type="sibTrans" cxnId="{B3D93087-6524-4C77-B2F9-91B2BB98F39C}">
      <dgm:prSet/>
      <dgm:spPr/>
      <dgm:t>
        <a:bodyPr/>
        <a:lstStyle/>
        <a:p>
          <a:endParaRPr lang="en-US">
            <a:solidFill>
              <a:schemeClr val="tx1"/>
            </a:solidFill>
          </a:endParaRPr>
        </a:p>
      </dgm:t>
    </dgm:pt>
    <dgm:pt modelId="{FCFBC764-D8CE-44F5-8F4E-BD7B9AE01BBC}">
      <dgm:prSet/>
      <dgm:spPr/>
      <dgm:t>
        <a:bodyPr/>
        <a:lstStyle/>
        <a:p>
          <a:pPr rtl="0"/>
          <a:r>
            <a:rPr lang="en-US" dirty="0" smtClean="0">
              <a:solidFill>
                <a:schemeClr val="tx1"/>
              </a:solidFill>
            </a:rPr>
            <a:t>Public Transportation Availability</a:t>
          </a:r>
          <a:endParaRPr lang="en-US" dirty="0">
            <a:solidFill>
              <a:schemeClr val="tx1"/>
            </a:solidFill>
          </a:endParaRPr>
        </a:p>
      </dgm:t>
      <dgm:extLst>
        <a:ext uri="{E40237B7-FDA0-4F09-8148-C483321AD2D9}">
          <dgm14:cNvPr xmlns:dgm14="http://schemas.microsoft.com/office/drawing/2010/diagram" id="0" name="" title="Level 2 label and status"/>
        </a:ext>
      </dgm:extLst>
    </dgm:pt>
    <dgm:pt modelId="{6C9669B0-EE9E-45B8-85AC-B743C8A88238}" type="sibTrans" cxnId="{EB388E2F-2DDD-4233-9E3F-F2A75D16890B}">
      <dgm:prSet/>
      <dgm:spPr/>
      <dgm:t>
        <a:bodyPr/>
        <a:lstStyle/>
        <a:p>
          <a:endParaRPr lang="en-US">
            <a:solidFill>
              <a:schemeClr val="tx1"/>
            </a:solidFill>
          </a:endParaRPr>
        </a:p>
      </dgm:t>
    </dgm:pt>
    <dgm:pt modelId="{53E44837-C6E0-400B-9EF7-D8C370B3B03A}" type="parTrans" cxnId="{EB388E2F-2DDD-4233-9E3F-F2A75D16890B}">
      <dgm:prSet/>
      <dgm:spPr/>
      <dgm:t>
        <a:bodyPr/>
        <a:lstStyle/>
        <a:p>
          <a:endParaRPr lang="en-US">
            <a:solidFill>
              <a:schemeClr val="tx1"/>
            </a:solidFill>
          </a:endParaRPr>
        </a:p>
      </dgm:t>
    </dgm:pt>
    <dgm:pt modelId="{785A8E3F-6673-43E5-BA9F-91131A0B389E}">
      <dgm:prSet/>
      <dgm:spPr/>
      <dgm:t>
        <a:bodyPr/>
        <a:lstStyle/>
        <a:p>
          <a:pPr rtl="0"/>
          <a:r>
            <a:rPr lang="en-US" dirty="0" smtClean="0">
              <a:solidFill>
                <a:schemeClr val="tx1"/>
              </a:solidFill>
            </a:rPr>
            <a:t>Families Welfare</a:t>
          </a:r>
          <a:endParaRPr lang="en-US" dirty="0">
            <a:solidFill>
              <a:schemeClr val="tx1"/>
            </a:solidFill>
          </a:endParaRPr>
        </a:p>
      </dgm:t>
      <dgm:extLst>
        <a:ext uri="{E40237B7-FDA0-4F09-8148-C483321AD2D9}">
          <dgm14:cNvPr xmlns:dgm14="http://schemas.microsoft.com/office/drawing/2010/diagram" id="0" name="" title="Level 1 label and status"/>
        </a:ext>
      </dgm:extLst>
    </dgm:pt>
    <dgm:pt modelId="{AAB13DBF-F1C2-4C94-AED4-855794292BE7}" type="sibTrans" cxnId="{8196746A-1BB9-47D0-98BC-902F5A2B3EAC}">
      <dgm:prSet/>
      <dgm:spPr/>
      <dgm:t>
        <a:bodyPr/>
        <a:lstStyle/>
        <a:p>
          <a:endParaRPr lang="en-US">
            <a:solidFill>
              <a:schemeClr val="tx1"/>
            </a:solidFill>
          </a:endParaRPr>
        </a:p>
      </dgm:t>
      <dgm:extLst>
        <a:ext uri="{E40237B7-FDA0-4F09-8148-C483321AD2D9}">
          <dgm14:cNvPr xmlns:dgm14="http://schemas.microsoft.com/office/drawing/2010/diagram" id="0" name="" title="Curve"/>
        </a:ext>
      </dgm:extLst>
    </dgm:pt>
    <dgm:pt modelId="{A332B8CB-171B-415A-B566-B7038C8A9487}" type="parTrans" cxnId="{8196746A-1BB9-47D0-98BC-902F5A2B3EAC}">
      <dgm:prSet/>
      <dgm:spPr/>
      <dgm:t>
        <a:bodyPr/>
        <a:lstStyle/>
        <a:p>
          <a:endParaRPr lang="en-US">
            <a:solidFill>
              <a:schemeClr val="tx1"/>
            </a:solidFill>
          </a:endParaRPr>
        </a:p>
      </dgm:t>
    </dgm:pt>
    <dgm:pt modelId="{A0C938C6-122C-4F92-8DE9-D71C2CA0E2CC}">
      <dgm:prSet/>
      <dgm:spPr/>
      <dgm:t>
        <a:bodyPr/>
        <a:lstStyle/>
        <a:p>
          <a:pPr rtl="0"/>
          <a:r>
            <a:rPr lang="en-US" smtClean="0">
              <a:solidFill>
                <a:schemeClr val="tx1"/>
              </a:solidFill>
            </a:rPr>
            <a:t>Enrepreuneurship</a:t>
          </a:r>
          <a:endParaRPr lang="en-US" dirty="0">
            <a:solidFill>
              <a:schemeClr val="tx1"/>
            </a:solidFill>
          </a:endParaRPr>
        </a:p>
      </dgm:t>
      <dgm:extLst>
        <a:ext uri="{E40237B7-FDA0-4F09-8148-C483321AD2D9}">
          <dgm14:cNvPr xmlns:dgm14="http://schemas.microsoft.com/office/drawing/2010/diagram" id="0" name="" title="Level 5 label and status"/>
        </a:ext>
      </dgm:extLst>
    </dgm:pt>
    <dgm:pt modelId="{B8AE0F77-E9B7-4A0D-84DF-254AFF59B31B}" type="parTrans" cxnId="{554FC565-B302-400B-812B-1C491134472E}">
      <dgm:prSet/>
      <dgm:spPr/>
      <dgm:t>
        <a:bodyPr/>
        <a:lstStyle/>
        <a:p>
          <a:endParaRPr lang="en-US"/>
        </a:p>
      </dgm:t>
    </dgm:pt>
    <dgm:pt modelId="{ACB56717-2C6E-4919-8B7F-4C05E3D9FF26}" type="sibTrans" cxnId="{554FC565-B302-400B-812B-1C491134472E}">
      <dgm:prSet/>
      <dgm:spPr/>
      <dgm:t>
        <a:bodyPr/>
        <a:lstStyle/>
        <a:p>
          <a:endParaRPr lang="en-US"/>
        </a:p>
      </dgm:t>
    </dgm:pt>
    <dgm:pt modelId="{2C55DA06-EC77-4AF4-A396-3D94F924D29A}" type="pres">
      <dgm:prSet presAssocID="{6539D817-A9A6-49AC-91C3-9A9029A1C922}" presName="Name0" presStyleCnt="0">
        <dgm:presLayoutVars>
          <dgm:chMax val="7"/>
          <dgm:chPref val="7"/>
          <dgm:dir/>
        </dgm:presLayoutVars>
      </dgm:prSet>
      <dgm:spPr/>
      <dgm:t>
        <a:bodyPr/>
        <a:lstStyle/>
        <a:p>
          <a:endParaRPr lang="en-US"/>
        </a:p>
      </dgm:t>
    </dgm:pt>
    <dgm:pt modelId="{E71FBC44-5B84-4635-AB49-C5691CF606A6}" type="pres">
      <dgm:prSet presAssocID="{6539D817-A9A6-49AC-91C3-9A9029A1C922}" presName="Name1" presStyleCnt="0"/>
      <dgm:spPr/>
    </dgm:pt>
    <dgm:pt modelId="{EB59A96A-CE84-462F-9493-155F11881A62}" type="pres">
      <dgm:prSet presAssocID="{6539D817-A9A6-49AC-91C3-9A9029A1C922}" presName="cycle" presStyleCnt="0"/>
      <dgm:spPr/>
    </dgm:pt>
    <dgm:pt modelId="{054915B1-085A-4ADC-B653-10081DCD0EA9}" type="pres">
      <dgm:prSet presAssocID="{6539D817-A9A6-49AC-91C3-9A9029A1C922}" presName="srcNode" presStyleLbl="node1" presStyleIdx="0" presStyleCnt="5"/>
      <dgm:spPr/>
    </dgm:pt>
    <dgm:pt modelId="{A5CCEC8E-9174-4C7D-B544-BBD17FE54CB3}" type="pres">
      <dgm:prSet presAssocID="{6539D817-A9A6-49AC-91C3-9A9029A1C922}" presName="conn" presStyleLbl="parChTrans1D2" presStyleIdx="0" presStyleCnt="1"/>
      <dgm:spPr/>
      <dgm:t>
        <a:bodyPr/>
        <a:lstStyle/>
        <a:p>
          <a:endParaRPr lang="en-US"/>
        </a:p>
      </dgm:t>
    </dgm:pt>
    <dgm:pt modelId="{E0118591-8FE2-4AB8-B63F-2FA777571D0E}" type="pres">
      <dgm:prSet presAssocID="{6539D817-A9A6-49AC-91C3-9A9029A1C922}" presName="extraNode" presStyleLbl="node1" presStyleIdx="0" presStyleCnt="5"/>
      <dgm:spPr/>
    </dgm:pt>
    <dgm:pt modelId="{B54BF56E-FF7C-462B-BDEF-94A9ECD23A96}" type="pres">
      <dgm:prSet presAssocID="{6539D817-A9A6-49AC-91C3-9A9029A1C922}" presName="dstNode" presStyleLbl="node1" presStyleIdx="0" presStyleCnt="5"/>
      <dgm:spPr/>
    </dgm:pt>
    <dgm:pt modelId="{80334F07-121B-40EE-9400-5E253723EAD5}" type="pres">
      <dgm:prSet presAssocID="{785A8E3F-6673-43E5-BA9F-91131A0B389E}" presName="text_1" presStyleLbl="node1" presStyleIdx="0" presStyleCnt="5">
        <dgm:presLayoutVars>
          <dgm:bulletEnabled val="1"/>
        </dgm:presLayoutVars>
      </dgm:prSet>
      <dgm:spPr/>
      <dgm:t>
        <a:bodyPr/>
        <a:lstStyle/>
        <a:p>
          <a:endParaRPr lang="en-US"/>
        </a:p>
      </dgm:t>
    </dgm:pt>
    <dgm:pt modelId="{02E156C6-3C5B-4C75-AD35-1A7F7398D99E}" type="pres">
      <dgm:prSet presAssocID="{785A8E3F-6673-43E5-BA9F-91131A0B389E}" presName="accent_1" presStyleCnt="0"/>
      <dgm:spPr/>
    </dgm:pt>
    <dgm:pt modelId="{C69DE25E-0FEB-4762-8745-9E19317BA790}" type="pres">
      <dgm:prSet presAssocID="{785A8E3F-6673-43E5-BA9F-91131A0B389E}" presName="accentRepeatNode" presStyleLbl="solidFgAcc1" presStyleIdx="0" presStyleCnt="5"/>
      <dgm:spPr/>
      <dgm:extLst>
        <a:ext uri="{E40237B7-FDA0-4F09-8148-C483321AD2D9}">
          <dgm14:cNvPr xmlns:dgm14="http://schemas.microsoft.com/office/drawing/2010/diagram" id="0" name="" title="Circle for level 1"/>
        </a:ext>
      </dgm:extLst>
    </dgm:pt>
    <dgm:pt modelId="{6E9ACDEA-2479-43A3-BC50-5E8DC199105E}" type="pres">
      <dgm:prSet presAssocID="{FCFBC764-D8CE-44F5-8F4E-BD7B9AE01BBC}" presName="text_2" presStyleLbl="node1" presStyleIdx="1" presStyleCnt="5">
        <dgm:presLayoutVars>
          <dgm:bulletEnabled val="1"/>
        </dgm:presLayoutVars>
      </dgm:prSet>
      <dgm:spPr/>
      <dgm:t>
        <a:bodyPr/>
        <a:lstStyle/>
        <a:p>
          <a:endParaRPr lang="en-US"/>
        </a:p>
      </dgm:t>
    </dgm:pt>
    <dgm:pt modelId="{F77992BE-49C0-44EF-9EB0-F801267BCF54}" type="pres">
      <dgm:prSet presAssocID="{FCFBC764-D8CE-44F5-8F4E-BD7B9AE01BBC}" presName="accent_2" presStyleCnt="0"/>
      <dgm:spPr/>
    </dgm:pt>
    <dgm:pt modelId="{2735700C-DFC4-47C9-BFDA-A56DEE3AEDB8}" type="pres">
      <dgm:prSet presAssocID="{FCFBC764-D8CE-44F5-8F4E-BD7B9AE01BBC}" presName="accentRepeatNode" presStyleLbl="solidFgAcc1" presStyleIdx="1" presStyleCnt="5"/>
      <dgm:spPr/>
      <dgm:extLst>
        <a:ext uri="{E40237B7-FDA0-4F09-8148-C483321AD2D9}">
          <dgm14:cNvPr xmlns:dgm14="http://schemas.microsoft.com/office/drawing/2010/diagram" id="0" name="" title="Circle for level 2"/>
        </a:ext>
      </dgm:extLst>
    </dgm:pt>
    <dgm:pt modelId="{E0FCF00A-4793-4EC4-9429-ABC442B1864C}" type="pres">
      <dgm:prSet presAssocID="{48137C2E-0F5F-45DF-8913-10FB5607A612}" presName="text_3" presStyleLbl="node1" presStyleIdx="2" presStyleCnt="5">
        <dgm:presLayoutVars>
          <dgm:bulletEnabled val="1"/>
        </dgm:presLayoutVars>
      </dgm:prSet>
      <dgm:spPr/>
      <dgm:t>
        <a:bodyPr/>
        <a:lstStyle/>
        <a:p>
          <a:endParaRPr lang="en-US"/>
        </a:p>
      </dgm:t>
    </dgm:pt>
    <dgm:pt modelId="{2E3C4645-BB6D-481E-9F21-B76AA60DAFE4}" type="pres">
      <dgm:prSet presAssocID="{48137C2E-0F5F-45DF-8913-10FB5607A612}" presName="accent_3" presStyleCnt="0"/>
      <dgm:spPr/>
    </dgm:pt>
    <dgm:pt modelId="{2BC7BD0A-650B-42E8-899B-065889F4A25D}" type="pres">
      <dgm:prSet presAssocID="{48137C2E-0F5F-45DF-8913-10FB5607A612}" presName="accentRepeatNode" presStyleLbl="solidFgAcc1" presStyleIdx="2" presStyleCnt="5"/>
      <dgm:spPr/>
      <dgm:extLst>
        <a:ext uri="{E40237B7-FDA0-4F09-8148-C483321AD2D9}">
          <dgm14:cNvPr xmlns:dgm14="http://schemas.microsoft.com/office/drawing/2010/diagram" id="0" name="" title="Circle for level 4"/>
        </a:ext>
      </dgm:extLst>
    </dgm:pt>
    <dgm:pt modelId="{96049C98-9B78-4CE3-80C0-ABCD61D2E7A5}" type="pres">
      <dgm:prSet presAssocID="{C402745E-8C98-497E-BB6C-70FB14C3A79B}" presName="text_4" presStyleLbl="node1" presStyleIdx="3" presStyleCnt="5">
        <dgm:presLayoutVars>
          <dgm:bulletEnabled val="1"/>
        </dgm:presLayoutVars>
      </dgm:prSet>
      <dgm:spPr/>
      <dgm:t>
        <a:bodyPr/>
        <a:lstStyle/>
        <a:p>
          <a:endParaRPr lang="en-US"/>
        </a:p>
      </dgm:t>
    </dgm:pt>
    <dgm:pt modelId="{9F77301A-9FB4-4AFE-B093-7C7D2B286A55}" type="pres">
      <dgm:prSet presAssocID="{C402745E-8C98-497E-BB6C-70FB14C3A79B}" presName="accent_4" presStyleCnt="0"/>
      <dgm:spPr/>
    </dgm:pt>
    <dgm:pt modelId="{BC59C54A-67F5-47AE-9AC0-3149B2F58E7B}" type="pres">
      <dgm:prSet presAssocID="{C402745E-8C98-497E-BB6C-70FB14C3A79B}" presName="accentRepeatNode" presStyleLbl="solidFgAcc1" presStyleIdx="3" presStyleCnt="5"/>
      <dgm:spPr/>
      <dgm:extLst>
        <a:ext uri="{E40237B7-FDA0-4F09-8148-C483321AD2D9}">
          <dgm14:cNvPr xmlns:dgm14="http://schemas.microsoft.com/office/drawing/2010/diagram" id="0" name="" title="Circle for level 5"/>
        </a:ext>
      </dgm:extLst>
    </dgm:pt>
    <dgm:pt modelId="{762C971D-CC34-4D1D-80AB-402DE1B2A5A1}" type="pres">
      <dgm:prSet presAssocID="{A0C938C6-122C-4F92-8DE9-D71C2CA0E2CC}" presName="text_5" presStyleLbl="node1" presStyleIdx="4" presStyleCnt="5">
        <dgm:presLayoutVars>
          <dgm:bulletEnabled val="1"/>
        </dgm:presLayoutVars>
      </dgm:prSet>
      <dgm:spPr/>
      <dgm:t>
        <a:bodyPr/>
        <a:lstStyle/>
        <a:p>
          <a:endParaRPr lang="en-US"/>
        </a:p>
      </dgm:t>
    </dgm:pt>
    <dgm:pt modelId="{C16D1AC5-5A34-4094-B7A3-311726A3FED8}" type="pres">
      <dgm:prSet presAssocID="{A0C938C6-122C-4F92-8DE9-D71C2CA0E2CC}" presName="accent_5" presStyleCnt="0"/>
      <dgm:spPr/>
    </dgm:pt>
    <dgm:pt modelId="{C1596933-C7CA-41EC-9F9B-1850BD13645F}" type="pres">
      <dgm:prSet presAssocID="{A0C938C6-122C-4F92-8DE9-D71C2CA0E2CC}" presName="accentRepeatNode" presStyleLbl="solidFgAcc1" presStyleIdx="4" presStyleCnt="5"/>
      <dgm:spPr/>
    </dgm:pt>
  </dgm:ptLst>
  <dgm:cxnLst>
    <dgm:cxn modelId="{8196746A-1BB9-47D0-98BC-902F5A2B3EAC}" srcId="{6539D817-A9A6-49AC-91C3-9A9029A1C922}" destId="{785A8E3F-6673-43E5-BA9F-91131A0B389E}" srcOrd="0" destOrd="0" parTransId="{A332B8CB-171B-415A-B566-B7038C8A9487}" sibTransId="{AAB13DBF-F1C2-4C94-AED4-855794292BE7}"/>
    <dgm:cxn modelId="{BF079B30-D9DE-42F8-ADB1-B473CC909143}" type="presOf" srcId="{48137C2E-0F5F-45DF-8913-10FB5607A612}" destId="{E0FCF00A-4793-4EC4-9429-ABC442B1864C}" srcOrd="0" destOrd="0" presId="urn:microsoft.com/office/officeart/2008/layout/VerticalCurvedList"/>
    <dgm:cxn modelId="{751C2E64-4D8A-41E4-A8FA-553AEC710564}" type="presOf" srcId="{785A8E3F-6673-43E5-BA9F-91131A0B389E}" destId="{80334F07-121B-40EE-9400-5E253723EAD5}" srcOrd="0" destOrd="0" presId="urn:microsoft.com/office/officeart/2008/layout/VerticalCurvedList"/>
    <dgm:cxn modelId="{B795AE91-2CA6-4F02-A62F-36E6020F2D85}" srcId="{6539D817-A9A6-49AC-91C3-9A9029A1C922}" destId="{48137C2E-0F5F-45DF-8913-10FB5607A612}" srcOrd="2" destOrd="0" parTransId="{F003C707-4205-4204-8997-6F4FDC45BE6A}" sibTransId="{6C44F14F-8498-4933-9CFA-CD58734FDFD0}"/>
    <dgm:cxn modelId="{5FCE0274-6CD9-444E-B007-4CC4A1A163D9}" type="presOf" srcId="{AAB13DBF-F1C2-4C94-AED4-855794292BE7}" destId="{A5CCEC8E-9174-4C7D-B544-BBD17FE54CB3}" srcOrd="0" destOrd="0" presId="urn:microsoft.com/office/officeart/2008/layout/VerticalCurvedList"/>
    <dgm:cxn modelId="{2D134126-7F84-47CC-9D32-12303ED0A4CD}" type="presOf" srcId="{FCFBC764-D8CE-44F5-8F4E-BD7B9AE01BBC}" destId="{6E9ACDEA-2479-43A3-BC50-5E8DC199105E}" srcOrd="0" destOrd="0" presId="urn:microsoft.com/office/officeart/2008/layout/VerticalCurvedList"/>
    <dgm:cxn modelId="{059FEB66-AE30-4E3A-A994-3CA5979586A0}" type="presOf" srcId="{A0C938C6-122C-4F92-8DE9-D71C2CA0E2CC}" destId="{762C971D-CC34-4D1D-80AB-402DE1B2A5A1}" srcOrd="0" destOrd="0" presId="urn:microsoft.com/office/officeart/2008/layout/VerticalCurvedList"/>
    <dgm:cxn modelId="{2CCFBCDF-B7DA-4F74-8AF7-BF1FF96D7D87}" type="presOf" srcId="{C402745E-8C98-497E-BB6C-70FB14C3A79B}" destId="{96049C98-9B78-4CE3-80C0-ABCD61D2E7A5}" srcOrd="0" destOrd="0" presId="urn:microsoft.com/office/officeart/2008/layout/VerticalCurvedList"/>
    <dgm:cxn modelId="{554FC565-B302-400B-812B-1C491134472E}" srcId="{6539D817-A9A6-49AC-91C3-9A9029A1C922}" destId="{A0C938C6-122C-4F92-8DE9-D71C2CA0E2CC}" srcOrd="4" destOrd="0" parTransId="{B8AE0F77-E9B7-4A0D-84DF-254AFF59B31B}" sibTransId="{ACB56717-2C6E-4919-8B7F-4C05E3D9FF26}"/>
    <dgm:cxn modelId="{B3D93087-6524-4C77-B2F9-91B2BB98F39C}" srcId="{6539D817-A9A6-49AC-91C3-9A9029A1C922}" destId="{C402745E-8C98-497E-BB6C-70FB14C3A79B}" srcOrd="3" destOrd="0" parTransId="{E3196EAE-51B3-4DAE-B88F-7D2BE2DA4E9F}" sibTransId="{EE77F66F-98BB-4DC7-A327-B4A5AADDBC44}"/>
    <dgm:cxn modelId="{2111563F-BC32-41CF-82D1-4944410B56E3}" type="presOf" srcId="{6539D817-A9A6-49AC-91C3-9A9029A1C922}" destId="{2C55DA06-EC77-4AF4-A396-3D94F924D29A}" srcOrd="0" destOrd="0" presId="urn:microsoft.com/office/officeart/2008/layout/VerticalCurvedList"/>
    <dgm:cxn modelId="{EB388E2F-2DDD-4233-9E3F-F2A75D16890B}" srcId="{6539D817-A9A6-49AC-91C3-9A9029A1C922}" destId="{FCFBC764-D8CE-44F5-8F4E-BD7B9AE01BBC}" srcOrd="1" destOrd="0" parTransId="{53E44837-C6E0-400B-9EF7-D8C370B3B03A}" sibTransId="{6C9669B0-EE9E-45B8-85AC-B743C8A88238}"/>
    <dgm:cxn modelId="{15716920-F59D-4EC1-822F-1DD75E68F13F}" type="presParOf" srcId="{2C55DA06-EC77-4AF4-A396-3D94F924D29A}" destId="{E71FBC44-5B84-4635-AB49-C5691CF606A6}" srcOrd="0" destOrd="0" presId="urn:microsoft.com/office/officeart/2008/layout/VerticalCurvedList"/>
    <dgm:cxn modelId="{9A92098C-D8E5-45F4-839C-0B0FB4A60EC6}" type="presParOf" srcId="{E71FBC44-5B84-4635-AB49-C5691CF606A6}" destId="{EB59A96A-CE84-462F-9493-155F11881A62}" srcOrd="0" destOrd="0" presId="urn:microsoft.com/office/officeart/2008/layout/VerticalCurvedList"/>
    <dgm:cxn modelId="{84C4B542-1A25-47C7-95A5-3F5136CEA981}" type="presParOf" srcId="{EB59A96A-CE84-462F-9493-155F11881A62}" destId="{054915B1-085A-4ADC-B653-10081DCD0EA9}" srcOrd="0" destOrd="0" presId="urn:microsoft.com/office/officeart/2008/layout/VerticalCurvedList"/>
    <dgm:cxn modelId="{A9639311-0A9A-47B8-AAF4-ED213000399F}" type="presParOf" srcId="{EB59A96A-CE84-462F-9493-155F11881A62}" destId="{A5CCEC8E-9174-4C7D-B544-BBD17FE54CB3}" srcOrd="1" destOrd="0" presId="urn:microsoft.com/office/officeart/2008/layout/VerticalCurvedList"/>
    <dgm:cxn modelId="{C52D31CF-F4A7-4FBE-8A3E-8AE54687ABEA}" type="presParOf" srcId="{EB59A96A-CE84-462F-9493-155F11881A62}" destId="{E0118591-8FE2-4AB8-B63F-2FA777571D0E}" srcOrd="2" destOrd="0" presId="urn:microsoft.com/office/officeart/2008/layout/VerticalCurvedList"/>
    <dgm:cxn modelId="{8C66E584-F889-4F6F-AE1C-4FB182353B11}" type="presParOf" srcId="{EB59A96A-CE84-462F-9493-155F11881A62}" destId="{B54BF56E-FF7C-462B-BDEF-94A9ECD23A96}" srcOrd="3" destOrd="0" presId="urn:microsoft.com/office/officeart/2008/layout/VerticalCurvedList"/>
    <dgm:cxn modelId="{E88EFCD3-0992-4A34-AE91-B2FC855005A8}" type="presParOf" srcId="{E71FBC44-5B84-4635-AB49-C5691CF606A6}" destId="{80334F07-121B-40EE-9400-5E253723EAD5}" srcOrd="1" destOrd="0" presId="urn:microsoft.com/office/officeart/2008/layout/VerticalCurvedList"/>
    <dgm:cxn modelId="{FE766202-8132-4D00-B7DB-B4D1371FC075}" type="presParOf" srcId="{E71FBC44-5B84-4635-AB49-C5691CF606A6}" destId="{02E156C6-3C5B-4C75-AD35-1A7F7398D99E}" srcOrd="2" destOrd="0" presId="urn:microsoft.com/office/officeart/2008/layout/VerticalCurvedList"/>
    <dgm:cxn modelId="{2B2E2112-5045-4FED-BB05-093799571A5F}" type="presParOf" srcId="{02E156C6-3C5B-4C75-AD35-1A7F7398D99E}" destId="{C69DE25E-0FEB-4762-8745-9E19317BA790}" srcOrd="0" destOrd="0" presId="urn:microsoft.com/office/officeart/2008/layout/VerticalCurvedList"/>
    <dgm:cxn modelId="{FA5F86DD-CAD0-474F-99A2-EE1A281ECEB7}" type="presParOf" srcId="{E71FBC44-5B84-4635-AB49-C5691CF606A6}" destId="{6E9ACDEA-2479-43A3-BC50-5E8DC199105E}" srcOrd="3" destOrd="0" presId="urn:microsoft.com/office/officeart/2008/layout/VerticalCurvedList"/>
    <dgm:cxn modelId="{8396A407-E3F3-4BCC-9793-324CFCD244EC}" type="presParOf" srcId="{E71FBC44-5B84-4635-AB49-C5691CF606A6}" destId="{F77992BE-49C0-44EF-9EB0-F801267BCF54}" srcOrd="4" destOrd="0" presId="urn:microsoft.com/office/officeart/2008/layout/VerticalCurvedList"/>
    <dgm:cxn modelId="{27941EDB-D69F-4157-9982-D80C30593EA5}" type="presParOf" srcId="{F77992BE-49C0-44EF-9EB0-F801267BCF54}" destId="{2735700C-DFC4-47C9-BFDA-A56DEE3AEDB8}" srcOrd="0" destOrd="0" presId="urn:microsoft.com/office/officeart/2008/layout/VerticalCurvedList"/>
    <dgm:cxn modelId="{B0C88D97-DB04-4AE0-9430-FFBAA97F2CB9}" type="presParOf" srcId="{E71FBC44-5B84-4635-AB49-C5691CF606A6}" destId="{E0FCF00A-4793-4EC4-9429-ABC442B1864C}" srcOrd="5" destOrd="0" presId="urn:microsoft.com/office/officeart/2008/layout/VerticalCurvedList"/>
    <dgm:cxn modelId="{2D8592C0-99F7-4E02-99E5-4E3627459735}" type="presParOf" srcId="{E71FBC44-5B84-4635-AB49-C5691CF606A6}" destId="{2E3C4645-BB6D-481E-9F21-B76AA60DAFE4}" srcOrd="6" destOrd="0" presId="urn:microsoft.com/office/officeart/2008/layout/VerticalCurvedList"/>
    <dgm:cxn modelId="{8B8962FF-D2EA-42B1-BC1D-13FD19A43828}" type="presParOf" srcId="{2E3C4645-BB6D-481E-9F21-B76AA60DAFE4}" destId="{2BC7BD0A-650B-42E8-899B-065889F4A25D}" srcOrd="0" destOrd="0" presId="urn:microsoft.com/office/officeart/2008/layout/VerticalCurvedList"/>
    <dgm:cxn modelId="{EDB6AAEB-5CEE-4613-B259-91DDBB2BCB03}" type="presParOf" srcId="{E71FBC44-5B84-4635-AB49-C5691CF606A6}" destId="{96049C98-9B78-4CE3-80C0-ABCD61D2E7A5}" srcOrd="7" destOrd="0" presId="urn:microsoft.com/office/officeart/2008/layout/VerticalCurvedList"/>
    <dgm:cxn modelId="{B24C2525-5EFB-4D29-92C2-1D9BA538AD8A}" type="presParOf" srcId="{E71FBC44-5B84-4635-AB49-C5691CF606A6}" destId="{9F77301A-9FB4-4AFE-B093-7C7D2B286A55}" srcOrd="8" destOrd="0" presId="urn:microsoft.com/office/officeart/2008/layout/VerticalCurvedList"/>
    <dgm:cxn modelId="{0C4F90CD-1DB5-4370-9D56-9F2228A00399}" type="presParOf" srcId="{9F77301A-9FB4-4AFE-B093-7C7D2B286A55}" destId="{BC59C54A-67F5-47AE-9AC0-3149B2F58E7B}" srcOrd="0" destOrd="0" presId="urn:microsoft.com/office/officeart/2008/layout/VerticalCurvedList"/>
    <dgm:cxn modelId="{A334BB17-DAB8-4ECF-8285-79F6565E0BF9}" type="presParOf" srcId="{E71FBC44-5B84-4635-AB49-C5691CF606A6}" destId="{762C971D-CC34-4D1D-80AB-402DE1B2A5A1}" srcOrd="9" destOrd="0" presId="urn:microsoft.com/office/officeart/2008/layout/VerticalCurvedList"/>
    <dgm:cxn modelId="{49ADDAE3-D8DD-4D5E-BF47-7DB3058147EF}" type="presParOf" srcId="{E71FBC44-5B84-4635-AB49-C5691CF606A6}" destId="{C16D1AC5-5A34-4094-B7A3-311726A3FED8}" srcOrd="10" destOrd="0" presId="urn:microsoft.com/office/officeart/2008/layout/VerticalCurvedList"/>
    <dgm:cxn modelId="{290C1FD1-2B20-4C48-8CA1-5422A893688B}" type="presParOf" srcId="{C16D1AC5-5A34-4094-B7A3-311726A3FED8}" destId="{C1596933-C7CA-41EC-9F9B-1850BD13645F}"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BAF300-AC06-4D3D-9CAE-E82981004209}" type="doc">
      <dgm:prSet loTypeId="urn:microsoft.com/office/officeart/2005/8/layout/chevronAccent+Icon" loCatId="officeonline" qsTypeId="urn:microsoft.com/office/officeart/2005/8/quickstyle/simple1" qsCatId="simple" csTypeId="urn:microsoft.com/office/officeart/2005/8/colors/accent1_2" csCatId="accent1" phldr="1"/>
      <dgm:spPr/>
      <dgm:t>
        <a:bodyPr/>
        <a:lstStyle/>
        <a:p>
          <a:endParaRPr lang="en-US"/>
        </a:p>
      </dgm:t>
    </dgm:pt>
    <dgm:pt modelId="{296B2DFC-0507-47C6-8561-2A09B4D1DD9A}">
      <dgm:prSet/>
      <dgm:spPr/>
      <dgm:t>
        <a:bodyPr/>
        <a:lstStyle/>
        <a:p>
          <a:pPr rtl="0"/>
          <a:r>
            <a:rPr lang="en-US" sz="3400" dirty="0" smtClean="0"/>
            <a:t>Ridge Regression</a:t>
          </a:r>
          <a:endParaRPr lang="en-US" sz="3400" dirty="0"/>
        </a:p>
      </dgm:t>
    </dgm:pt>
    <dgm:pt modelId="{9F71AAEA-4C97-40A5-8388-587A5E206877}" type="parTrans" cxnId="{30958DC5-7E2E-40E9-A60C-3C9FDB2E25EB}">
      <dgm:prSet/>
      <dgm:spPr/>
      <dgm:t>
        <a:bodyPr/>
        <a:lstStyle/>
        <a:p>
          <a:endParaRPr lang="en-US"/>
        </a:p>
      </dgm:t>
    </dgm:pt>
    <dgm:pt modelId="{009B4545-7207-4780-BB1D-49FA47822E83}" type="sibTrans" cxnId="{30958DC5-7E2E-40E9-A60C-3C9FDB2E25EB}">
      <dgm:prSet/>
      <dgm:spPr/>
      <dgm:t>
        <a:bodyPr/>
        <a:lstStyle/>
        <a:p>
          <a:endParaRPr lang="en-US"/>
        </a:p>
      </dgm:t>
    </dgm:pt>
    <dgm:pt modelId="{F127953E-4C4E-4272-9875-EFAA7F98C4CB}">
      <dgm:prSet/>
      <dgm:spPr/>
      <dgm:t>
        <a:bodyPr/>
        <a:lstStyle/>
        <a:p>
          <a:pPr rtl="0"/>
          <a:r>
            <a:rPr lang="en-US" sz="3400" dirty="0" smtClean="0"/>
            <a:t>Lasso Regression</a:t>
          </a:r>
          <a:endParaRPr lang="en-US" sz="3400" dirty="0"/>
        </a:p>
      </dgm:t>
    </dgm:pt>
    <dgm:pt modelId="{73CD4170-5E06-430B-B2C3-495980CD17F6}" type="parTrans" cxnId="{6ACC0C16-75E4-4602-A2F0-C40EC7F2C161}">
      <dgm:prSet/>
      <dgm:spPr/>
      <dgm:t>
        <a:bodyPr/>
        <a:lstStyle/>
        <a:p>
          <a:endParaRPr lang="en-US"/>
        </a:p>
      </dgm:t>
    </dgm:pt>
    <dgm:pt modelId="{5D016D01-5F90-4240-B2D8-0EE301445A29}" type="sibTrans" cxnId="{6ACC0C16-75E4-4602-A2F0-C40EC7F2C161}">
      <dgm:prSet/>
      <dgm:spPr/>
      <dgm:t>
        <a:bodyPr/>
        <a:lstStyle/>
        <a:p>
          <a:endParaRPr lang="en-US"/>
        </a:p>
      </dgm:t>
    </dgm:pt>
    <dgm:pt modelId="{0CDA6842-FCB7-4C22-816A-C44203808334}">
      <dgm:prSet custT="1"/>
      <dgm:spPr/>
      <dgm:t>
        <a:bodyPr/>
        <a:lstStyle/>
        <a:p>
          <a:pPr rtl="0"/>
          <a:endParaRPr lang="en-US" sz="1600" dirty="0" smtClean="0"/>
        </a:p>
      </dgm:t>
      <dgm:extLst>
        <a:ext uri="{E40237B7-FDA0-4F09-8148-C483321AD2D9}">
          <dgm14:cNvPr xmlns:dgm14="http://schemas.microsoft.com/office/drawing/2010/diagram" id="0" name="" title="Title with bulleted list underneath"/>
        </a:ext>
      </dgm:extLst>
    </dgm:pt>
    <dgm:pt modelId="{989F1D76-BAEE-4106-8AC9-66D0C43C99C6}" type="sibTrans" cxnId="{254B5805-2C24-456A-911C-9F330D69D2B0}">
      <dgm:prSet/>
      <dgm:spPr/>
      <dgm:t>
        <a:bodyPr/>
        <a:lstStyle/>
        <a:p>
          <a:endParaRPr lang="en-US"/>
        </a:p>
      </dgm:t>
    </dgm:pt>
    <dgm:pt modelId="{3DF4A463-D3C0-4EDF-8A6E-0AC3A8DD7E26}" type="parTrans" cxnId="{254B5805-2C24-456A-911C-9F330D69D2B0}">
      <dgm:prSet/>
      <dgm:spPr/>
      <dgm:t>
        <a:bodyPr/>
        <a:lstStyle/>
        <a:p>
          <a:endParaRPr lang="en-US"/>
        </a:p>
      </dgm:t>
    </dgm:pt>
    <dgm:pt modelId="{9C2A4497-CBA4-4FD9-971A-44BE8864ECEC}">
      <dgm:prSet/>
      <dgm:spPr/>
      <dgm:t>
        <a:bodyPr/>
        <a:lstStyle/>
        <a:p>
          <a:pPr rtl="0"/>
          <a:r>
            <a:rPr lang="en-US" sz="3400" dirty="0" smtClean="0"/>
            <a:t>Clustering (Healthy Transportation)</a:t>
          </a:r>
          <a:endParaRPr lang="en-US" sz="3400" dirty="0"/>
        </a:p>
      </dgm:t>
    </dgm:pt>
    <dgm:pt modelId="{D28D0D91-33FE-48EA-94A3-C804BB77C593}" type="sibTrans" cxnId="{C81FF306-60C4-4A87-B6C4-AAA4E0A33883}">
      <dgm:prSet/>
      <dgm:spPr/>
      <dgm:t>
        <a:bodyPr/>
        <a:lstStyle/>
        <a:p>
          <a:endParaRPr lang="en-US"/>
        </a:p>
      </dgm:t>
    </dgm:pt>
    <dgm:pt modelId="{DD6FE3AE-8B44-4602-B63C-3966807021FB}" type="parTrans" cxnId="{C81FF306-60C4-4A87-B6C4-AAA4E0A33883}">
      <dgm:prSet/>
      <dgm:spPr/>
      <dgm:t>
        <a:bodyPr/>
        <a:lstStyle/>
        <a:p>
          <a:endParaRPr lang="en-US"/>
        </a:p>
      </dgm:t>
    </dgm:pt>
    <dgm:pt modelId="{EAC6A99F-CD20-4DB8-B7EB-CF6D92FEEADD}">
      <dgm:prSet/>
      <dgm:spPr/>
      <dgm:t>
        <a:bodyPr/>
        <a:lstStyle/>
        <a:p>
          <a:pPr rtl="0"/>
          <a:r>
            <a:rPr lang="en-US" sz="3400" dirty="0" smtClean="0"/>
            <a:t>Different Response Variables</a:t>
          </a:r>
          <a:endParaRPr lang="en-US" sz="3400" dirty="0"/>
        </a:p>
      </dgm:t>
    </dgm:pt>
    <dgm:pt modelId="{D96C4BA8-9957-47C8-ACBE-CC7026341E3D}" type="parTrans" cxnId="{B2840777-449E-4D9B-8DEE-7C7BB8C532AA}">
      <dgm:prSet/>
      <dgm:spPr/>
      <dgm:t>
        <a:bodyPr/>
        <a:lstStyle/>
        <a:p>
          <a:endParaRPr lang="en-US"/>
        </a:p>
      </dgm:t>
    </dgm:pt>
    <dgm:pt modelId="{278F6204-8230-4EE6-9766-7F2704905E0A}" type="sibTrans" cxnId="{B2840777-449E-4D9B-8DEE-7C7BB8C532AA}">
      <dgm:prSet/>
      <dgm:spPr/>
      <dgm:t>
        <a:bodyPr/>
        <a:lstStyle/>
        <a:p>
          <a:endParaRPr lang="en-US"/>
        </a:p>
      </dgm:t>
    </dgm:pt>
    <dgm:pt modelId="{CC42C072-2961-4AAB-8E15-5F50422F349B}" type="pres">
      <dgm:prSet presAssocID="{C5BAF300-AC06-4D3D-9CAE-E82981004209}" presName="Name0" presStyleCnt="0">
        <dgm:presLayoutVars>
          <dgm:dir/>
          <dgm:resizeHandles val="exact"/>
        </dgm:presLayoutVars>
      </dgm:prSet>
      <dgm:spPr/>
      <dgm:t>
        <a:bodyPr/>
        <a:lstStyle/>
        <a:p>
          <a:endParaRPr lang="en-US"/>
        </a:p>
      </dgm:t>
    </dgm:pt>
    <dgm:pt modelId="{5D5176F3-D6ED-4144-97FE-FABA51C5AC3A}" type="pres">
      <dgm:prSet presAssocID="{0CDA6842-FCB7-4C22-816A-C44203808334}" presName="composite" presStyleCnt="0"/>
      <dgm:spPr/>
    </dgm:pt>
    <dgm:pt modelId="{EC1C71B2-7B22-4D13-8CBC-07C1829E458E}" type="pres">
      <dgm:prSet presAssocID="{0CDA6842-FCB7-4C22-816A-C44203808334}" presName="bgChev" presStyleLbl="node1" presStyleIdx="0" presStyleCnt="1"/>
      <dgm:spPr/>
      <dgm:extLst>
        <a:ext uri="{E40237B7-FDA0-4F09-8148-C483321AD2D9}">
          <dgm14:cNvPr xmlns:dgm14="http://schemas.microsoft.com/office/drawing/2010/diagram" id="0" name="" title="Chevron Accent Process arrow pointing right"/>
        </a:ext>
      </dgm:extLst>
    </dgm:pt>
    <dgm:pt modelId="{E2D70CFC-B49B-4F36-8F37-0E49D868A0B1}" type="pres">
      <dgm:prSet presAssocID="{0CDA6842-FCB7-4C22-816A-C44203808334}" presName="txNode" presStyleLbl="fgAcc1" presStyleIdx="0" presStyleCnt="1">
        <dgm:presLayoutVars>
          <dgm:bulletEnabled val="1"/>
        </dgm:presLayoutVars>
      </dgm:prSet>
      <dgm:spPr/>
      <dgm:t>
        <a:bodyPr/>
        <a:lstStyle/>
        <a:p>
          <a:endParaRPr lang="en-US"/>
        </a:p>
      </dgm:t>
    </dgm:pt>
  </dgm:ptLst>
  <dgm:cxnLst>
    <dgm:cxn modelId="{1D20A1B3-B425-461A-9FF1-4C5550ACAC48}" type="presOf" srcId="{9C2A4497-CBA4-4FD9-971A-44BE8864ECEC}" destId="{E2D70CFC-B49B-4F36-8F37-0E49D868A0B1}" srcOrd="0" destOrd="1" presId="urn:microsoft.com/office/officeart/2005/8/layout/chevronAccent+Icon"/>
    <dgm:cxn modelId="{30958DC5-7E2E-40E9-A60C-3C9FDB2E25EB}" srcId="{0CDA6842-FCB7-4C22-816A-C44203808334}" destId="{296B2DFC-0507-47C6-8561-2A09B4D1DD9A}" srcOrd="1" destOrd="0" parTransId="{9F71AAEA-4C97-40A5-8388-587A5E206877}" sibTransId="{009B4545-7207-4780-BB1D-49FA47822E83}"/>
    <dgm:cxn modelId="{2B0C69B5-9C44-458A-AA1E-EB52FE31DEC2}" type="presOf" srcId="{0CDA6842-FCB7-4C22-816A-C44203808334}" destId="{E2D70CFC-B49B-4F36-8F37-0E49D868A0B1}" srcOrd="0" destOrd="0" presId="urn:microsoft.com/office/officeart/2005/8/layout/chevronAccent+Icon"/>
    <dgm:cxn modelId="{254B5805-2C24-456A-911C-9F330D69D2B0}" srcId="{C5BAF300-AC06-4D3D-9CAE-E82981004209}" destId="{0CDA6842-FCB7-4C22-816A-C44203808334}" srcOrd="0" destOrd="0" parTransId="{3DF4A463-D3C0-4EDF-8A6E-0AC3A8DD7E26}" sibTransId="{989F1D76-BAEE-4106-8AC9-66D0C43C99C6}"/>
    <dgm:cxn modelId="{75EFB17A-5997-4E5A-8E57-D40E6D5F7987}" type="presOf" srcId="{C5BAF300-AC06-4D3D-9CAE-E82981004209}" destId="{CC42C072-2961-4AAB-8E15-5F50422F349B}" srcOrd="0" destOrd="0" presId="urn:microsoft.com/office/officeart/2005/8/layout/chevronAccent+Icon"/>
    <dgm:cxn modelId="{B2840777-449E-4D9B-8DEE-7C7BB8C532AA}" srcId="{0CDA6842-FCB7-4C22-816A-C44203808334}" destId="{EAC6A99F-CD20-4DB8-B7EB-CF6D92FEEADD}" srcOrd="3" destOrd="0" parTransId="{D96C4BA8-9957-47C8-ACBE-CC7026341E3D}" sibTransId="{278F6204-8230-4EE6-9766-7F2704905E0A}"/>
    <dgm:cxn modelId="{18C49FBC-AAA4-4E57-ACE6-61E72E795136}" type="presOf" srcId="{296B2DFC-0507-47C6-8561-2A09B4D1DD9A}" destId="{E2D70CFC-B49B-4F36-8F37-0E49D868A0B1}" srcOrd="0" destOrd="2" presId="urn:microsoft.com/office/officeart/2005/8/layout/chevronAccent+Icon"/>
    <dgm:cxn modelId="{6ACC0C16-75E4-4602-A2F0-C40EC7F2C161}" srcId="{0CDA6842-FCB7-4C22-816A-C44203808334}" destId="{F127953E-4C4E-4272-9875-EFAA7F98C4CB}" srcOrd="2" destOrd="0" parTransId="{73CD4170-5E06-430B-B2C3-495980CD17F6}" sibTransId="{5D016D01-5F90-4240-B2D8-0EE301445A29}"/>
    <dgm:cxn modelId="{993FE048-2E0D-497B-B67A-CC77A2BAE061}" type="presOf" srcId="{F127953E-4C4E-4272-9875-EFAA7F98C4CB}" destId="{E2D70CFC-B49B-4F36-8F37-0E49D868A0B1}" srcOrd="0" destOrd="3" presId="urn:microsoft.com/office/officeart/2005/8/layout/chevronAccent+Icon"/>
    <dgm:cxn modelId="{63921FB1-C368-4816-8B49-73D5D7FB99C1}" type="presOf" srcId="{EAC6A99F-CD20-4DB8-B7EB-CF6D92FEEADD}" destId="{E2D70CFC-B49B-4F36-8F37-0E49D868A0B1}" srcOrd="0" destOrd="4" presId="urn:microsoft.com/office/officeart/2005/8/layout/chevronAccent+Icon"/>
    <dgm:cxn modelId="{C81FF306-60C4-4A87-B6C4-AAA4E0A33883}" srcId="{0CDA6842-FCB7-4C22-816A-C44203808334}" destId="{9C2A4497-CBA4-4FD9-971A-44BE8864ECEC}" srcOrd="0" destOrd="0" parTransId="{DD6FE3AE-8B44-4602-B63C-3966807021FB}" sibTransId="{D28D0D91-33FE-48EA-94A3-C804BB77C593}"/>
    <dgm:cxn modelId="{943A2032-B9F2-4B49-AFA1-BFDFCD0E320A}" type="presParOf" srcId="{CC42C072-2961-4AAB-8E15-5F50422F349B}" destId="{5D5176F3-D6ED-4144-97FE-FABA51C5AC3A}" srcOrd="0" destOrd="0" presId="urn:microsoft.com/office/officeart/2005/8/layout/chevronAccent+Icon"/>
    <dgm:cxn modelId="{2E2827D1-422E-466F-9328-D96D426B63BF}" type="presParOf" srcId="{5D5176F3-D6ED-4144-97FE-FABA51C5AC3A}" destId="{EC1C71B2-7B22-4D13-8CBC-07C1829E458E}" srcOrd="0" destOrd="0" presId="urn:microsoft.com/office/officeart/2005/8/layout/chevronAccent+Icon"/>
    <dgm:cxn modelId="{C4AB3A2B-001C-486E-9F9A-81A43E904072}" type="presParOf" srcId="{5D5176F3-D6ED-4144-97FE-FABA51C5AC3A}" destId="{E2D70CFC-B49B-4F36-8F37-0E49D868A0B1}"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CCEC8E-9174-4C7D-B544-BBD17FE54CB3}">
      <dsp:nvSpPr>
        <dsp:cNvPr id="0" name=""/>
        <dsp:cNvSpPr/>
      </dsp:nvSpPr>
      <dsp:spPr>
        <a:xfrm>
          <a:off x="-6203613" y="-949060"/>
          <a:ext cx="7384521" cy="7384521"/>
        </a:xfrm>
        <a:prstGeom prst="blockArc">
          <a:avLst>
            <a:gd name="adj1" fmla="val 18900000"/>
            <a:gd name="adj2" fmla="val 2700000"/>
            <a:gd name="adj3" fmla="val 293"/>
          </a:avLst>
        </a:prstGeom>
        <a:noFill/>
        <a:ln w="1079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334F07-121B-40EE-9400-5E253723EAD5}">
      <dsp:nvSpPr>
        <dsp:cNvPr id="0" name=""/>
        <dsp:cNvSpPr/>
      </dsp:nvSpPr>
      <dsp:spPr>
        <a:xfrm>
          <a:off x="515976" y="342790"/>
          <a:ext cx="5045171" cy="686019"/>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4528" tIns="58420" rIns="58420" bIns="58420" numCol="1" spcCol="1270" anchor="ctr" anchorCtr="0">
          <a:noAutofit/>
        </a:bodyPr>
        <a:lstStyle/>
        <a:p>
          <a:pPr lvl="0" algn="l" defTabSz="1022350" rtl="0">
            <a:lnSpc>
              <a:spcPct val="90000"/>
            </a:lnSpc>
            <a:spcBef>
              <a:spcPct val="0"/>
            </a:spcBef>
            <a:spcAft>
              <a:spcPct val="35000"/>
            </a:spcAft>
          </a:pPr>
          <a:r>
            <a:rPr lang="en-US" sz="2300" kern="1200" dirty="0" smtClean="0">
              <a:solidFill>
                <a:schemeClr val="tx1"/>
              </a:solidFill>
            </a:rPr>
            <a:t>Families Welfare</a:t>
          </a:r>
          <a:endParaRPr lang="en-US" sz="2300" kern="1200" dirty="0">
            <a:solidFill>
              <a:schemeClr val="tx1"/>
            </a:solidFill>
          </a:endParaRPr>
        </a:p>
      </dsp:txBody>
      <dsp:txXfrm>
        <a:off x="515976" y="342790"/>
        <a:ext cx="5045171" cy="686019"/>
      </dsp:txXfrm>
    </dsp:sp>
    <dsp:sp modelId="{C69DE25E-0FEB-4762-8745-9E19317BA790}">
      <dsp:nvSpPr>
        <dsp:cNvPr id="0" name=""/>
        <dsp:cNvSpPr/>
      </dsp:nvSpPr>
      <dsp:spPr>
        <a:xfrm>
          <a:off x="87214" y="257037"/>
          <a:ext cx="857524" cy="857524"/>
        </a:xfrm>
        <a:prstGeom prst="ellipse">
          <a:avLst/>
        </a:prstGeom>
        <a:solidFill>
          <a:schemeClr val="lt1">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9ACDEA-2479-43A3-BC50-5E8DC199105E}">
      <dsp:nvSpPr>
        <dsp:cNvPr id="0" name=""/>
        <dsp:cNvSpPr/>
      </dsp:nvSpPr>
      <dsp:spPr>
        <a:xfrm>
          <a:off x="1007558" y="1371490"/>
          <a:ext cx="4553590" cy="686019"/>
        </a:xfrm>
        <a:prstGeom prst="rect">
          <a:avLst/>
        </a:prstGeom>
        <a:solidFill>
          <a:schemeClr val="accent2">
            <a:hueOff val="-363841"/>
            <a:satOff val="-20982"/>
            <a:lumOff val="215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4528" tIns="58420" rIns="58420" bIns="58420" numCol="1" spcCol="1270" anchor="ctr" anchorCtr="0">
          <a:noAutofit/>
        </a:bodyPr>
        <a:lstStyle/>
        <a:p>
          <a:pPr lvl="0" algn="l" defTabSz="1022350" rtl="0">
            <a:lnSpc>
              <a:spcPct val="90000"/>
            </a:lnSpc>
            <a:spcBef>
              <a:spcPct val="0"/>
            </a:spcBef>
            <a:spcAft>
              <a:spcPct val="35000"/>
            </a:spcAft>
          </a:pPr>
          <a:r>
            <a:rPr lang="en-US" sz="2300" kern="1200" dirty="0" smtClean="0">
              <a:solidFill>
                <a:schemeClr val="tx1"/>
              </a:solidFill>
            </a:rPr>
            <a:t>Public Transportation Availability</a:t>
          </a:r>
          <a:endParaRPr lang="en-US" sz="2300" kern="1200" dirty="0">
            <a:solidFill>
              <a:schemeClr val="tx1"/>
            </a:solidFill>
          </a:endParaRPr>
        </a:p>
      </dsp:txBody>
      <dsp:txXfrm>
        <a:off x="1007558" y="1371490"/>
        <a:ext cx="4553590" cy="686019"/>
      </dsp:txXfrm>
    </dsp:sp>
    <dsp:sp modelId="{2735700C-DFC4-47C9-BFDA-A56DEE3AEDB8}">
      <dsp:nvSpPr>
        <dsp:cNvPr id="0" name=""/>
        <dsp:cNvSpPr/>
      </dsp:nvSpPr>
      <dsp:spPr>
        <a:xfrm>
          <a:off x="578795" y="1285737"/>
          <a:ext cx="857524" cy="857524"/>
        </a:xfrm>
        <a:prstGeom prst="ellipse">
          <a:avLst/>
        </a:prstGeom>
        <a:solidFill>
          <a:schemeClr val="lt1">
            <a:hueOff val="0"/>
            <a:satOff val="0"/>
            <a:lumOff val="0"/>
            <a:alphaOff val="0"/>
          </a:schemeClr>
        </a:solidFill>
        <a:ln w="10795" cap="flat" cmpd="sng" algn="ctr">
          <a:solidFill>
            <a:schemeClr val="accent2">
              <a:hueOff val="-363841"/>
              <a:satOff val="-20982"/>
              <a:lumOff val="2157"/>
              <a:alphaOff val="0"/>
            </a:schemeClr>
          </a:solidFill>
          <a:prstDash val="solid"/>
        </a:ln>
        <a:effectLst/>
      </dsp:spPr>
      <dsp:style>
        <a:lnRef idx="2">
          <a:scrgbClr r="0" g="0" b="0"/>
        </a:lnRef>
        <a:fillRef idx="1">
          <a:scrgbClr r="0" g="0" b="0"/>
        </a:fillRef>
        <a:effectRef idx="0">
          <a:scrgbClr r="0" g="0" b="0"/>
        </a:effectRef>
        <a:fontRef idx="minor"/>
      </dsp:style>
    </dsp:sp>
    <dsp:sp modelId="{E0FCF00A-4793-4EC4-9429-ABC442B1864C}">
      <dsp:nvSpPr>
        <dsp:cNvPr id="0" name=""/>
        <dsp:cNvSpPr/>
      </dsp:nvSpPr>
      <dsp:spPr>
        <a:xfrm>
          <a:off x="1158434" y="2400190"/>
          <a:ext cx="4402714" cy="686019"/>
        </a:xfrm>
        <a:prstGeom prst="rect">
          <a:avLst/>
        </a:prstGeom>
        <a:solidFill>
          <a:schemeClr val="accent2">
            <a:hueOff val="-727682"/>
            <a:satOff val="-41964"/>
            <a:lumOff val="431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4528" tIns="58420" rIns="58420" bIns="58420" numCol="1" spcCol="1270" anchor="ctr" anchorCtr="0">
          <a:noAutofit/>
        </a:bodyPr>
        <a:lstStyle/>
        <a:p>
          <a:pPr lvl="0" algn="l" defTabSz="1022350" rtl="0">
            <a:lnSpc>
              <a:spcPct val="90000"/>
            </a:lnSpc>
            <a:spcBef>
              <a:spcPct val="0"/>
            </a:spcBef>
            <a:spcAft>
              <a:spcPct val="35000"/>
            </a:spcAft>
          </a:pPr>
          <a:r>
            <a:rPr lang="en-US" sz="2300" kern="1200" dirty="0" smtClean="0">
              <a:solidFill>
                <a:schemeClr val="tx1"/>
              </a:solidFill>
            </a:rPr>
            <a:t>Investment Capacity</a:t>
          </a:r>
          <a:endParaRPr lang="en-US" sz="2300" kern="1200" dirty="0">
            <a:solidFill>
              <a:schemeClr val="tx1"/>
            </a:solidFill>
          </a:endParaRPr>
        </a:p>
      </dsp:txBody>
      <dsp:txXfrm>
        <a:off x="1158434" y="2400190"/>
        <a:ext cx="4402714" cy="686019"/>
      </dsp:txXfrm>
    </dsp:sp>
    <dsp:sp modelId="{2BC7BD0A-650B-42E8-899B-065889F4A25D}">
      <dsp:nvSpPr>
        <dsp:cNvPr id="0" name=""/>
        <dsp:cNvSpPr/>
      </dsp:nvSpPr>
      <dsp:spPr>
        <a:xfrm>
          <a:off x="729671" y="2314437"/>
          <a:ext cx="857524" cy="857524"/>
        </a:xfrm>
        <a:prstGeom prst="ellipse">
          <a:avLst/>
        </a:prstGeom>
        <a:solidFill>
          <a:schemeClr val="lt1">
            <a:hueOff val="0"/>
            <a:satOff val="0"/>
            <a:lumOff val="0"/>
            <a:alphaOff val="0"/>
          </a:schemeClr>
        </a:solidFill>
        <a:ln w="10795" cap="flat" cmpd="sng" algn="ctr">
          <a:solidFill>
            <a:schemeClr val="accent2">
              <a:hueOff val="-727682"/>
              <a:satOff val="-41964"/>
              <a:lumOff val="4314"/>
              <a:alphaOff val="0"/>
            </a:schemeClr>
          </a:solidFill>
          <a:prstDash val="solid"/>
        </a:ln>
        <a:effectLst/>
      </dsp:spPr>
      <dsp:style>
        <a:lnRef idx="2">
          <a:scrgbClr r="0" g="0" b="0"/>
        </a:lnRef>
        <a:fillRef idx="1">
          <a:scrgbClr r="0" g="0" b="0"/>
        </a:fillRef>
        <a:effectRef idx="0">
          <a:scrgbClr r="0" g="0" b="0"/>
        </a:effectRef>
        <a:fontRef idx="minor"/>
      </dsp:style>
    </dsp:sp>
    <dsp:sp modelId="{96049C98-9B78-4CE3-80C0-ABCD61D2E7A5}">
      <dsp:nvSpPr>
        <dsp:cNvPr id="0" name=""/>
        <dsp:cNvSpPr/>
      </dsp:nvSpPr>
      <dsp:spPr>
        <a:xfrm>
          <a:off x="1007558" y="3428890"/>
          <a:ext cx="4553590" cy="686019"/>
        </a:xfrm>
        <a:prstGeom prst="rect">
          <a:avLst/>
        </a:prstGeom>
        <a:solidFill>
          <a:schemeClr val="accent2">
            <a:hueOff val="-1091522"/>
            <a:satOff val="-62946"/>
            <a:lumOff val="647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4528" tIns="58420" rIns="58420" bIns="58420" numCol="1" spcCol="1270" anchor="ctr" anchorCtr="0">
          <a:noAutofit/>
        </a:bodyPr>
        <a:lstStyle/>
        <a:p>
          <a:pPr lvl="0" algn="l" defTabSz="1022350" rtl="0">
            <a:lnSpc>
              <a:spcPct val="90000"/>
            </a:lnSpc>
            <a:spcBef>
              <a:spcPct val="0"/>
            </a:spcBef>
            <a:spcAft>
              <a:spcPct val="35000"/>
            </a:spcAft>
          </a:pPr>
          <a:r>
            <a:rPr lang="en-US" sz="2300" kern="1200" dirty="0" smtClean="0">
              <a:solidFill>
                <a:schemeClr val="tx1"/>
              </a:solidFill>
            </a:rPr>
            <a:t>Education Level</a:t>
          </a:r>
          <a:endParaRPr lang="en-US" sz="2300" kern="1200" dirty="0">
            <a:solidFill>
              <a:schemeClr val="tx1"/>
            </a:solidFill>
          </a:endParaRPr>
        </a:p>
      </dsp:txBody>
      <dsp:txXfrm>
        <a:off x="1007558" y="3428890"/>
        <a:ext cx="4553590" cy="686019"/>
      </dsp:txXfrm>
    </dsp:sp>
    <dsp:sp modelId="{BC59C54A-67F5-47AE-9AC0-3149B2F58E7B}">
      <dsp:nvSpPr>
        <dsp:cNvPr id="0" name=""/>
        <dsp:cNvSpPr/>
      </dsp:nvSpPr>
      <dsp:spPr>
        <a:xfrm>
          <a:off x="578795" y="3343137"/>
          <a:ext cx="857524" cy="857524"/>
        </a:xfrm>
        <a:prstGeom prst="ellipse">
          <a:avLst/>
        </a:prstGeom>
        <a:solidFill>
          <a:schemeClr val="lt1">
            <a:hueOff val="0"/>
            <a:satOff val="0"/>
            <a:lumOff val="0"/>
            <a:alphaOff val="0"/>
          </a:schemeClr>
        </a:solidFill>
        <a:ln w="10795" cap="flat" cmpd="sng" algn="ctr">
          <a:solidFill>
            <a:schemeClr val="accent2">
              <a:hueOff val="-1091522"/>
              <a:satOff val="-62946"/>
              <a:lumOff val="6471"/>
              <a:alphaOff val="0"/>
            </a:schemeClr>
          </a:solidFill>
          <a:prstDash val="solid"/>
        </a:ln>
        <a:effectLst/>
      </dsp:spPr>
      <dsp:style>
        <a:lnRef idx="2">
          <a:scrgbClr r="0" g="0" b="0"/>
        </a:lnRef>
        <a:fillRef idx="1">
          <a:scrgbClr r="0" g="0" b="0"/>
        </a:fillRef>
        <a:effectRef idx="0">
          <a:scrgbClr r="0" g="0" b="0"/>
        </a:effectRef>
        <a:fontRef idx="minor"/>
      </dsp:style>
    </dsp:sp>
    <dsp:sp modelId="{762C971D-CC34-4D1D-80AB-402DE1B2A5A1}">
      <dsp:nvSpPr>
        <dsp:cNvPr id="0" name=""/>
        <dsp:cNvSpPr/>
      </dsp:nvSpPr>
      <dsp:spPr>
        <a:xfrm>
          <a:off x="515976" y="4457590"/>
          <a:ext cx="5045171" cy="686019"/>
        </a:xfrm>
        <a:prstGeom prst="rect">
          <a:avLst/>
        </a:prstGeom>
        <a:solidFill>
          <a:schemeClr val="accent2">
            <a:hueOff val="-1455363"/>
            <a:satOff val="-83928"/>
            <a:lumOff val="862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4528" tIns="58420" rIns="58420" bIns="58420" numCol="1" spcCol="1270" anchor="ctr" anchorCtr="0">
          <a:noAutofit/>
        </a:bodyPr>
        <a:lstStyle/>
        <a:p>
          <a:pPr lvl="0" algn="l" defTabSz="1022350" rtl="0">
            <a:lnSpc>
              <a:spcPct val="90000"/>
            </a:lnSpc>
            <a:spcBef>
              <a:spcPct val="0"/>
            </a:spcBef>
            <a:spcAft>
              <a:spcPct val="35000"/>
            </a:spcAft>
          </a:pPr>
          <a:r>
            <a:rPr lang="en-US" sz="2300" kern="1200" smtClean="0">
              <a:solidFill>
                <a:schemeClr val="tx1"/>
              </a:solidFill>
            </a:rPr>
            <a:t>Enrepreuneurship</a:t>
          </a:r>
          <a:endParaRPr lang="en-US" sz="2300" kern="1200" dirty="0">
            <a:solidFill>
              <a:schemeClr val="tx1"/>
            </a:solidFill>
          </a:endParaRPr>
        </a:p>
      </dsp:txBody>
      <dsp:txXfrm>
        <a:off x="515976" y="4457590"/>
        <a:ext cx="5045171" cy="686019"/>
      </dsp:txXfrm>
    </dsp:sp>
    <dsp:sp modelId="{C1596933-C7CA-41EC-9F9B-1850BD13645F}">
      <dsp:nvSpPr>
        <dsp:cNvPr id="0" name=""/>
        <dsp:cNvSpPr/>
      </dsp:nvSpPr>
      <dsp:spPr>
        <a:xfrm>
          <a:off x="87214" y="4371837"/>
          <a:ext cx="857524" cy="857524"/>
        </a:xfrm>
        <a:prstGeom prst="ellipse">
          <a:avLst/>
        </a:prstGeom>
        <a:solidFill>
          <a:schemeClr val="lt1">
            <a:hueOff val="0"/>
            <a:satOff val="0"/>
            <a:lumOff val="0"/>
            <a:alphaOff val="0"/>
          </a:schemeClr>
        </a:solidFill>
        <a:ln w="10795" cap="flat" cmpd="sng" algn="ctr">
          <a:solidFill>
            <a:schemeClr val="accent2">
              <a:hueOff val="-1455363"/>
              <a:satOff val="-83928"/>
              <a:lumOff val="8628"/>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1C71B2-7B22-4D13-8CBC-07C1829E458E}">
      <dsp:nvSpPr>
        <dsp:cNvPr id="0" name=""/>
        <dsp:cNvSpPr/>
      </dsp:nvSpPr>
      <dsp:spPr>
        <a:xfrm>
          <a:off x="0" y="53949"/>
          <a:ext cx="8778240" cy="3388400"/>
        </a:xfrm>
        <a:prstGeom prst="chevron">
          <a:avLst>
            <a:gd name="adj" fmla="val 4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D70CFC-B49B-4F36-8F37-0E49D868A0B1}">
      <dsp:nvSpPr>
        <dsp:cNvPr id="0" name=""/>
        <dsp:cNvSpPr/>
      </dsp:nvSpPr>
      <dsp:spPr>
        <a:xfrm>
          <a:off x="2340863" y="901049"/>
          <a:ext cx="7412736" cy="3388400"/>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l" defTabSz="711200" rtl="0">
            <a:lnSpc>
              <a:spcPct val="90000"/>
            </a:lnSpc>
            <a:spcBef>
              <a:spcPct val="0"/>
            </a:spcBef>
            <a:spcAft>
              <a:spcPct val="35000"/>
            </a:spcAft>
          </a:pPr>
          <a:endParaRPr lang="en-US" sz="1600" kern="1200" dirty="0" smtClean="0"/>
        </a:p>
        <a:p>
          <a:pPr marL="285750" lvl="1" indent="-285750" algn="l" defTabSz="1511300" rtl="0">
            <a:lnSpc>
              <a:spcPct val="90000"/>
            </a:lnSpc>
            <a:spcBef>
              <a:spcPct val="0"/>
            </a:spcBef>
            <a:spcAft>
              <a:spcPct val="15000"/>
            </a:spcAft>
            <a:buChar char="••"/>
          </a:pPr>
          <a:r>
            <a:rPr lang="en-US" sz="3400" kern="1200" dirty="0" smtClean="0"/>
            <a:t>Clustering (Healthy Transportation)</a:t>
          </a:r>
          <a:endParaRPr lang="en-US" sz="3400" kern="1200" dirty="0"/>
        </a:p>
        <a:p>
          <a:pPr marL="285750" lvl="1" indent="-285750" algn="l" defTabSz="1511300" rtl="0">
            <a:lnSpc>
              <a:spcPct val="90000"/>
            </a:lnSpc>
            <a:spcBef>
              <a:spcPct val="0"/>
            </a:spcBef>
            <a:spcAft>
              <a:spcPct val="15000"/>
            </a:spcAft>
            <a:buChar char="••"/>
          </a:pPr>
          <a:r>
            <a:rPr lang="en-US" sz="3400" kern="1200" dirty="0" smtClean="0"/>
            <a:t>Ridge Regression</a:t>
          </a:r>
          <a:endParaRPr lang="en-US" sz="3400" kern="1200" dirty="0"/>
        </a:p>
        <a:p>
          <a:pPr marL="285750" lvl="1" indent="-285750" algn="l" defTabSz="1511300" rtl="0">
            <a:lnSpc>
              <a:spcPct val="90000"/>
            </a:lnSpc>
            <a:spcBef>
              <a:spcPct val="0"/>
            </a:spcBef>
            <a:spcAft>
              <a:spcPct val="15000"/>
            </a:spcAft>
            <a:buChar char="••"/>
          </a:pPr>
          <a:r>
            <a:rPr lang="en-US" sz="3400" kern="1200" dirty="0" smtClean="0"/>
            <a:t>Lasso Regression</a:t>
          </a:r>
          <a:endParaRPr lang="en-US" sz="3400" kern="1200" dirty="0"/>
        </a:p>
        <a:p>
          <a:pPr marL="285750" lvl="1" indent="-285750" algn="l" defTabSz="1511300" rtl="0">
            <a:lnSpc>
              <a:spcPct val="90000"/>
            </a:lnSpc>
            <a:spcBef>
              <a:spcPct val="0"/>
            </a:spcBef>
            <a:spcAft>
              <a:spcPct val="15000"/>
            </a:spcAft>
            <a:buChar char="••"/>
          </a:pPr>
          <a:r>
            <a:rPr lang="en-US" sz="3400" kern="1200" dirty="0" smtClean="0"/>
            <a:t>Different Response Variables</a:t>
          </a:r>
          <a:endParaRPr lang="en-US" sz="3400" kern="1200" dirty="0"/>
        </a:p>
      </dsp:txBody>
      <dsp:txXfrm>
        <a:off x="2440106" y="1000292"/>
        <a:ext cx="7214250" cy="3189914"/>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4/13/2020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4/13/2020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a:t>
            </a:fld>
            <a:endParaRPr lang="en-US"/>
          </a:p>
        </p:txBody>
      </p:sp>
    </p:spTree>
    <p:extLst>
      <p:ext uri="{BB962C8B-B14F-4D97-AF65-F5344CB8AC3E}">
        <p14:creationId xmlns:p14="http://schemas.microsoft.com/office/powerpoint/2010/main" val="2815289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10</a:t>
            </a:fld>
            <a:endParaRPr lang="en-US"/>
          </a:p>
        </p:txBody>
      </p:sp>
    </p:spTree>
    <p:extLst>
      <p:ext uri="{BB962C8B-B14F-4D97-AF65-F5344CB8AC3E}">
        <p14:creationId xmlns:p14="http://schemas.microsoft.com/office/powerpoint/2010/main" val="479399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11</a:t>
            </a:fld>
            <a:endParaRPr lang="en-US"/>
          </a:p>
        </p:txBody>
      </p:sp>
    </p:spTree>
    <p:extLst>
      <p:ext uri="{BB962C8B-B14F-4D97-AF65-F5344CB8AC3E}">
        <p14:creationId xmlns:p14="http://schemas.microsoft.com/office/powerpoint/2010/main" val="3957422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12</a:t>
            </a:fld>
            <a:endParaRPr lang="en-US"/>
          </a:p>
        </p:txBody>
      </p:sp>
    </p:spTree>
    <p:extLst>
      <p:ext uri="{BB962C8B-B14F-4D97-AF65-F5344CB8AC3E}">
        <p14:creationId xmlns:p14="http://schemas.microsoft.com/office/powerpoint/2010/main" val="3870007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13</a:t>
            </a:fld>
            <a:endParaRPr lang="en-US"/>
          </a:p>
        </p:txBody>
      </p:sp>
    </p:spTree>
    <p:extLst>
      <p:ext uri="{BB962C8B-B14F-4D97-AF65-F5344CB8AC3E}">
        <p14:creationId xmlns:p14="http://schemas.microsoft.com/office/powerpoint/2010/main" val="1162231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14</a:t>
            </a:fld>
            <a:endParaRPr lang="en-US"/>
          </a:p>
        </p:txBody>
      </p:sp>
    </p:spTree>
    <p:extLst>
      <p:ext uri="{BB962C8B-B14F-4D97-AF65-F5344CB8AC3E}">
        <p14:creationId xmlns:p14="http://schemas.microsoft.com/office/powerpoint/2010/main" val="2089183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15</a:t>
            </a:fld>
            <a:endParaRPr lang="en-US"/>
          </a:p>
        </p:txBody>
      </p:sp>
    </p:spTree>
    <p:extLst>
      <p:ext uri="{BB962C8B-B14F-4D97-AF65-F5344CB8AC3E}">
        <p14:creationId xmlns:p14="http://schemas.microsoft.com/office/powerpoint/2010/main" val="3088626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962570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3812603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2838463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1008846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6</a:t>
            </a:fld>
            <a:endParaRPr lang="en-US"/>
          </a:p>
        </p:txBody>
      </p:sp>
    </p:spTree>
    <p:extLst>
      <p:ext uri="{BB962C8B-B14F-4D97-AF65-F5344CB8AC3E}">
        <p14:creationId xmlns:p14="http://schemas.microsoft.com/office/powerpoint/2010/main" val="924042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7</a:t>
            </a:fld>
            <a:endParaRPr lang="en-US"/>
          </a:p>
        </p:txBody>
      </p:sp>
    </p:spTree>
    <p:extLst>
      <p:ext uri="{BB962C8B-B14F-4D97-AF65-F5344CB8AC3E}">
        <p14:creationId xmlns:p14="http://schemas.microsoft.com/office/powerpoint/2010/main" val="423756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8</a:t>
            </a:fld>
            <a:endParaRPr lang="en-US"/>
          </a:p>
        </p:txBody>
      </p:sp>
    </p:spTree>
    <p:extLst>
      <p:ext uri="{BB962C8B-B14F-4D97-AF65-F5344CB8AC3E}">
        <p14:creationId xmlns:p14="http://schemas.microsoft.com/office/powerpoint/2010/main" val="1469616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9</a:t>
            </a:fld>
            <a:endParaRPr lang="en-US"/>
          </a:p>
        </p:txBody>
      </p:sp>
    </p:spTree>
    <p:extLst>
      <p:ext uri="{BB962C8B-B14F-4D97-AF65-F5344CB8AC3E}">
        <p14:creationId xmlns:p14="http://schemas.microsoft.com/office/powerpoint/2010/main" val="926308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1460" y="0"/>
            <a:ext cx="12188952" cy="6858000"/>
          </a:xfrm>
          <a:prstGeom prst="rect">
            <a:avLst/>
          </a:prstGeom>
          <a:solidFill>
            <a:schemeClr val="bg1">
              <a:lumMod val="9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8" name="map" descr="Map of North America"/>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8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dirty="0"/>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accent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extLst>
      <p:ext uri="{BB962C8B-B14F-4D97-AF65-F5344CB8AC3E}">
        <p14:creationId xmlns:p14="http://schemas.microsoft.com/office/powerpoint/2010/main" val="166922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684213" y="4038601"/>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F7E3B2C8-FED9-4752-B8D0-935D959144BB}" type="datetime1">
              <a:rPr lang="en-US" smtClean="0"/>
              <a:t>4/13/2020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12615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B9A365A1-D08F-4163-A48F-574F5A8B08BB}" type="datetime1">
              <a:rPr lang="en-US" smtClean="0"/>
              <a:t>4/13/2020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73575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7CC6BD15-6169-4F5B-A109-A869ED88167E}" type="datetime1">
              <a:rPr lang="en-US" smtClean="0"/>
              <a:t>4/13/2020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919580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AA94E6EE-E4C7-4C54-AA33-D24FC6441998}" type="datetime1">
              <a:rPr lang="en-US" smtClean="0"/>
              <a:t>4/13/2020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339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16C845AF-672B-488A-881E-6E27F6156EAB}" type="datetime1">
              <a:rPr lang="en-US" smtClean="0"/>
              <a:t>4/13/2020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2682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hasCustomPrompt="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9AA4940-7F04-44EE-9ED5-BEC598359599}" type="datetime1">
              <a:rPr lang="en-US" smtClean="0"/>
              <a:t>4/13/2020</a:t>
            </a:fld>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dirty="0"/>
          </a:p>
        </p:txBody>
      </p:sp>
    </p:spTree>
    <p:extLst>
      <p:ext uri="{BB962C8B-B14F-4D97-AF65-F5344CB8AC3E}">
        <p14:creationId xmlns:p14="http://schemas.microsoft.com/office/powerpoint/2010/main" val="284344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9AF4528F-0F96-4C65-B8AF-D2A1168FCCB5}" type="datetime1">
              <a:rPr lang="en-US" smtClean="0"/>
              <a:t>4/13/2020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68615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omparison 3-up">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08836" y="1828799"/>
            <a:ext cx="3108960" cy="838201"/>
          </a:xfrm>
        </p:spPr>
        <p:txBody>
          <a:bodyPr anchor="ctr">
            <a:normAutofit/>
          </a:bodyPr>
          <a:lstStyle>
            <a:lvl1pPr marL="0" indent="0">
              <a:spcBef>
                <a:spcPts val="0"/>
              </a:spcBef>
              <a:buNone/>
              <a:defRPr sz="22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Picture Placeholder 14" descr="An empty placeholder to add an image. Click on the placeholder and select the image that you wish to add"/>
          <p:cNvSpPr>
            <a:spLocks noGrp="1"/>
          </p:cNvSpPr>
          <p:nvPr>
            <p:ph type="pic" sz="quarter" idx="19"/>
          </p:nvPr>
        </p:nvSpPr>
        <p:spPr>
          <a:xfrm>
            <a:off x="1208836" y="2750600"/>
            <a:ext cx="3108959" cy="3421599"/>
          </a:xfrm>
        </p:spPr>
        <p:txBody>
          <a:bodyPr/>
          <a:lstStyle>
            <a:lvl1pPr marL="45720" marR="0" indent="0" algn="l" defTabSz="914400" rtl="0" eaLnBrk="1" fontAlgn="auto" latinLnBrk="0" hangingPunct="1">
              <a:lnSpc>
                <a:spcPct val="90000"/>
              </a:lnSpc>
              <a:spcBef>
                <a:spcPts val="1800"/>
              </a:spcBef>
              <a:spcAft>
                <a:spcPts val="0"/>
              </a:spcAft>
              <a:buClr>
                <a:schemeClr val="tx1"/>
              </a:buClr>
              <a:buSzPct val="80000"/>
              <a:buFont typeface="Arial" pitchFamily="34" charset="0"/>
              <a:buNone/>
              <a:tabLst/>
              <a:defRPr/>
            </a:lvl1pPr>
          </a:lstStyle>
          <a:p>
            <a:r>
              <a:rPr lang="en-US" smtClean="0"/>
              <a:t>Click icon to add picture</a:t>
            </a:r>
            <a:endParaRPr lang="en-US" dirty="0"/>
          </a:p>
        </p:txBody>
      </p:sp>
      <p:sp>
        <p:nvSpPr>
          <p:cNvPr id="10" name="Text Placeholder 2"/>
          <p:cNvSpPr>
            <a:spLocks noGrp="1"/>
          </p:cNvSpPr>
          <p:nvPr>
            <p:ph type="body" idx="13"/>
          </p:nvPr>
        </p:nvSpPr>
        <p:spPr>
          <a:xfrm>
            <a:off x="4539933" y="1828799"/>
            <a:ext cx="3108960" cy="838201"/>
          </a:xfrm>
        </p:spPr>
        <p:txBody>
          <a:bodyPr anchor="ctr">
            <a:normAutofit/>
          </a:bodyPr>
          <a:lstStyle>
            <a:lvl1pPr marL="0" indent="0">
              <a:spcBef>
                <a:spcPts val="0"/>
              </a:spcBef>
              <a:buNone/>
              <a:defRPr sz="22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Picture Placeholder 14" descr="An empty placeholder to add an image. Click on the placeholder and select the image that you wish to add"/>
          <p:cNvSpPr>
            <a:spLocks noGrp="1"/>
          </p:cNvSpPr>
          <p:nvPr>
            <p:ph type="pic" sz="quarter" idx="17"/>
          </p:nvPr>
        </p:nvSpPr>
        <p:spPr>
          <a:xfrm>
            <a:off x="4539933" y="2750600"/>
            <a:ext cx="3108959" cy="3421599"/>
          </a:xfrm>
        </p:spPr>
        <p:txBody>
          <a:bodyPr/>
          <a:lstStyle>
            <a:lvl1pPr marL="45720" marR="0" indent="0" algn="l" defTabSz="914400" rtl="0" eaLnBrk="1" fontAlgn="auto" latinLnBrk="0" hangingPunct="1">
              <a:lnSpc>
                <a:spcPct val="90000"/>
              </a:lnSpc>
              <a:spcBef>
                <a:spcPts val="1800"/>
              </a:spcBef>
              <a:spcAft>
                <a:spcPts val="0"/>
              </a:spcAft>
              <a:buClr>
                <a:schemeClr val="tx1"/>
              </a:buClr>
              <a:buSzPct val="80000"/>
              <a:buFont typeface="Arial" pitchFamily="34" charset="0"/>
              <a:buNone/>
              <a:tabLst/>
              <a:defRPr/>
            </a:lvl1pPr>
          </a:lstStyle>
          <a:p>
            <a:r>
              <a:rPr lang="en-US" smtClean="0"/>
              <a:t>Click icon to add picture</a:t>
            </a:r>
            <a:endParaRPr lang="en-US" dirty="0"/>
          </a:p>
        </p:txBody>
      </p:sp>
      <p:sp>
        <p:nvSpPr>
          <p:cNvPr id="12" name="Text Placeholder 2"/>
          <p:cNvSpPr>
            <a:spLocks noGrp="1"/>
          </p:cNvSpPr>
          <p:nvPr>
            <p:ph type="body" idx="15"/>
          </p:nvPr>
        </p:nvSpPr>
        <p:spPr>
          <a:xfrm>
            <a:off x="7862253" y="1828799"/>
            <a:ext cx="3108960" cy="838201"/>
          </a:xfrm>
        </p:spPr>
        <p:txBody>
          <a:bodyPr anchor="ctr">
            <a:normAutofit/>
          </a:bodyPr>
          <a:lstStyle>
            <a:lvl1pPr marL="0" indent="0">
              <a:spcBef>
                <a:spcPts val="0"/>
              </a:spcBef>
              <a:buNone/>
              <a:defRPr sz="22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4" name="Picture Placeholder 14" descr="An empty placeholder to add an image. Click on the placeholder and select the image that you wish to add"/>
          <p:cNvSpPr>
            <a:spLocks noGrp="1"/>
          </p:cNvSpPr>
          <p:nvPr>
            <p:ph type="pic" sz="quarter" idx="18"/>
          </p:nvPr>
        </p:nvSpPr>
        <p:spPr>
          <a:xfrm>
            <a:off x="7862253" y="2750600"/>
            <a:ext cx="3108959" cy="3421599"/>
          </a:xfrm>
        </p:spPr>
        <p:txBody>
          <a:bodyPr/>
          <a:lstStyle>
            <a:lvl1pPr marL="45720" marR="0" indent="0" algn="l" defTabSz="914400" rtl="0" eaLnBrk="1" fontAlgn="auto" latinLnBrk="0" hangingPunct="1">
              <a:lnSpc>
                <a:spcPct val="90000"/>
              </a:lnSpc>
              <a:spcBef>
                <a:spcPts val="1800"/>
              </a:spcBef>
              <a:spcAft>
                <a:spcPts val="0"/>
              </a:spcAft>
              <a:buClr>
                <a:schemeClr val="tx1"/>
              </a:buClr>
              <a:buSzPct val="80000"/>
              <a:buFont typeface="Arial" pitchFamily="34" charset="0"/>
              <a:buNone/>
              <a:tabLst/>
              <a:defRPr/>
            </a:lvl1pPr>
          </a:lstStyle>
          <a:p>
            <a:r>
              <a:rPr lang="en-US" smtClean="0"/>
              <a:t>Click icon to add picture</a:t>
            </a:r>
            <a:endParaRPr lang="en-US" dirty="0"/>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7B328C9B-A0D4-429E-B220-795D09FEE865}" type="datetime1">
              <a:rPr lang="en-US" smtClean="0"/>
              <a:t>4/13/2020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86182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3839">
          <p15:clr>
            <a:srgbClr val="FBAE40"/>
          </p15:clr>
        </p15:guide>
        <p15:guide id="3" pos="6911">
          <p15:clr>
            <a:srgbClr val="FBAE40"/>
          </p15:clr>
        </p15:guide>
        <p15:guide id="4" pos="76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C55FFCA8-949B-4C4B-88E3-D1A67566DDFC}" type="datetime1">
              <a:rPr lang="en-US" smtClean="0"/>
              <a:t>4/13/2020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41613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5E76CA00-3225-4FE5-8887-17546E635ED0}" type="datetime1">
              <a:rPr lang="en-US" smtClean="0"/>
              <a:t>4/13/2020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13286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userDrawn="1"/>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hasCustomPrompt="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Text Placeholder 3"/>
          <p:cNvSpPr>
            <a:spLocks noGrp="1"/>
          </p:cNvSpPr>
          <p:nvPr>
            <p:ph type="body" sz="half" idx="2"/>
          </p:nvPr>
        </p:nvSpPr>
        <p:spPr>
          <a:xfrm>
            <a:off x="684213" y="4038600"/>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5264F72E-C84C-4385-A47E-E3DFFC7623FA}" type="datetime1">
              <a:rPr lang="en-US" smtClean="0"/>
              <a:t>4/13/2020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195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50B4CC2D-5841-49B5-B101-95A01E3776A5}" type="datetime1">
              <a:rPr lang="en-US" smtClean="0"/>
              <a:t>4/13/2020</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94936132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000" kern="1200" cap="all" baseline="0">
          <a:solidFill>
            <a:schemeClr val="tx2"/>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tc.ca.gov/tools-resources/data-tools/bay-area-transportation-study"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atMod val="300000"/>
              </a:schemeClr>
            </a:gs>
            <a:gs pos="100000">
              <a:schemeClr val="bg1">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 Census Transportation Data</a:t>
            </a:r>
            <a:endParaRPr lang="en-US" dirty="0"/>
          </a:p>
        </p:txBody>
      </p:sp>
      <p:sp>
        <p:nvSpPr>
          <p:cNvPr id="3" name="Subtitle 2"/>
          <p:cNvSpPr>
            <a:spLocks noGrp="1"/>
          </p:cNvSpPr>
          <p:nvPr>
            <p:ph type="subTitle" idx="1"/>
          </p:nvPr>
        </p:nvSpPr>
        <p:spPr/>
        <p:txBody>
          <a:bodyPr>
            <a:normAutofit lnSpcReduction="10000"/>
          </a:bodyPr>
          <a:lstStyle/>
          <a:p>
            <a:r>
              <a:rPr lang="en-US" dirty="0"/>
              <a:t>Years: 2012 - 2016</a:t>
            </a:r>
          </a:p>
          <a:p>
            <a:endParaRPr lang="en-US" dirty="0" smtClean="0"/>
          </a:p>
          <a:p>
            <a:r>
              <a:rPr lang="en-US" b="1" dirty="0" smtClean="0"/>
              <a:t>Samira </a:t>
            </a:r>
            <a:r>
              <a:rPr lang="en-US" b="1" dirty="0" err="1" smtClean="0"/>
              <a:t>Karimi</a:t>
            </a:r>
            <a:r>
              <a:rPr lang="en-US" b="1" dirty="0"/>
              <a:t/>
            </a:r>
            <a:br>
              <a:rPr lang="en-US" b="1" dirty="0"/>
            </a:br>
            <a:r>
              <a:rPr lang="en-US" dirty="0" smtClean="0"/>
              <a:t>Apr, 2020</a:t>
            </a:r>
            <a:endParaRPr lang="en-US" dirty="0"/>
          </a:p>
        </p:txBody>
      </p:sp>
    </p:spTree>
    <p:extLst>
      <p:ext uri="{BB962C8B-B14F-4D97-AF65-F5344CB8AC3E}">
        <p14:creationId xmlns:p14="http://schemas.microsoft.com/office/powerpoint/2010/main" val="18138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93000">
              <a:schemeClr val="bg1">
                <a:tint val="80000"/>
                <a:satMod val="300000"/>
              </a:schemeClr>
            </a:gs>
            <a:gs pos="100000">
              <a:schemeClr val="bg1">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9274" y="-76200"/>
            <a:ext cx="6154738" cy="1371600"/>
          </a:xfrm>
        </p:spPr>
        <p:txBody>
          <a:bodyPr/>
          <a:lstStyle/>
          <a:p>
            <a:r>
              <a:rPr lang="en-US" dirty="0" smtClean="0"/>
              <a:t>Analysis: </a:t>
            </a:r>
            <a:r>
              <a:rPr lang="en-US" dirty="0" err="1" smtClean="0"/>
              <a:t>heatmap</a:t>
            </a:r>
            <a:endParaRPr lang="en-US" dirty="0"/>
          </a:p>
        </p:txBody>
      </p:sp>
      <p:sp>
        <p:nvSpPr>
          <p:cNvPr id="6" name="TextBox 5"/>
          <p:cNvSpPr txBox="1"/>
          <p:nvPr/>
        </p:nvSpPr>
        <p:spPr>
          <a:xfrm>
            <a:off x="549274" y="1524000"/>
            <a:ext cx="11412538" cy="1200329"/>
          </a:xfrm>
          <a:prstGeom prst="rect">
            <a:avLst/>
          </a:prstGeom>
          <a:noFill/>
        </p:spPr>
        <p:txBody>
          <a:bodyPr wrap="square" rtlCol="0">
            <a:spAutoFit/>
          </a:bodyPr>
          <a:lstStyle/>
          <a:p>
            <a:pPr marL="342900" indent="-342900">
              <a:buClr>
                <a:schemeClr val="accent1">
                  <a:lumMod val="75000"/>
                </a:schemeClr>
              </a:buClr>
              <a:buFont typeface="Wingdings" panose="05000000000000000000" pitchFamily="2" charset="2"/>
              <a:buChar char="§"/>
            </a:pPr>
            <a:r>
              <a:rPr lang="en-US" sz="2400" dirty="0"/>
              <a:t>Texas and </a:t>
            </a:r>
            <a:r>
              <a:rPr lang="en-US" sz="2400" dirty="0" smtClean="0"/>
              <a:t>: lowest </a:t>
            </a:r>
            <a:r>
              <a:rPr lang="en-US" sz="2400" dirty="0"/>
              <a:t>percentage of away </a:t>
            </a:r>
            <a:r>
              <a:rPr lang="en-US" sz="2400" dirty="0" smtClean="0"/>
              <a:t>workers</a:t>
            </a:r>
          </a:p>
          <a:p>
            <a:pPr marL="342900" indent="-342900">
              <a:buClr>
                <a:schemeClr val="accent1">
                  <a:lumMod val="75000"/>
                </a:schemeClr>
              </a:buClr>
              <a:buFont typeface="Wingdings" panose="05000000000000000000" pitchFamily="2" charset="2"/>
              <a:buChar char="§"/>
            </a:pPr>
            <a:r>
              <a:rPr lang="en-US" sz="2400" dirty="0" smtClean="0"/>
              <a:t>Some </a:t>
            </a:r>
            <a:r>
              <a:rPr lang="en-US" sz="2400" dirty="0"/>
              <a:t>north-eastern </a:t>
            </a:r>
            <a:r>
              <a:rPr lang="en-US" sz="2400" dirty="0" smtClean="0"/>
              <a:t>states: highest percentage of away workers (could </a:t>
            </a:r>
            <a:r>
              <a:rPr lang="en-US" sz="2400" dirty="0"/>
              <a:t>be due to the low surface </a:t>
            </a:r>
            <a:r>
              <a:rPr lang="en-US" sz="2400" dirty="0" smtClean="0"/>
              <a:t>area)</a:t>
            </a:r>
            <a:endParaRPr lang="en-US" sz="2400"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t="2501" b="-2501"/>
          <a:stretch/>
        </p:blipFill>
        <p:spPr>
          <a:xfrm>
            <a:off x="3275012" y="2468880"/>
            <a:ext cx="6364810" cy="4265146"/>
          </a:xfrm>
        </p:spPr>
      </p:pic>
    </p:spTree>
    <p:extLst>
      <p:ext uri="{BB962C8B-B14F-4D97-AF65-F5344CB8AC3E}">
        <p14:creationId xmlns:p14="http://schemas.microsoft.com/office/powerpoint/2010/main" val="245124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92000">
              <a:schemeClr val="bg1">
                <a:tint val="80000"/>
                <a:satMod val="300000"/>
              </a:schemeClr>
            </a:gs>
            <a:gs pos="100000">
              <a:schemeClr val="bg1">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Forecast</a:t>
            </a:r>
            <a:endParaRPr lang="en-US" dirty="0"/>
          </a:p>
        </p:txBody>
      </p:sp>
      <p:graphicFrame>
        <p:nvGraphicFramePr>
          <p:cNvPr id="4" name="Content Placeholder 3" descr="Chevron Access Process showing a title with bullet points underneath"/>
          <p:cNvGraphicFramePr>
            <a:graphicFrameLocks noGrp="1"/>
          </p:cNvGraphicFramePr>
          <p:nvPr>
            <p:ph idx="1"/>
            <p:extLst>
              <p:ext uri="{D42A27DB-BD31-4B8C-83A1-F6EECF244321}">
                <p14:modId xmlns:p14="http://schemas.microsoft.com/office/powerpoint/2010/main" val="664892423"/>
              </p:ext>
            </p:extLst>
          </p:nvPr>
        </p:nvGraphicFramePr>
        <p:xfrm>
          <a:off x="1217613" y="1828800"/>
          <a:ext cx="97536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503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92000">
              <a:schemeClr val="bg1">
                <a:tint val="80000"/>
                <a:satMod val="300000"/>
              </a:schemeClr>
            </a:gs>
            <a:gs pos="100000">
              <a:schemeClr val="bg1">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9274" y="-76200"/>
            <a:ext cx="11183938" cy="1371600"/>
          </a:xfrm>
        </p:spPr>
        <p:txBody>
          <a:bodyPr/>
          <a:lstStyle/>
          <a:p>
            <a:r>
              <a:rPr lang="en-US" dirty="0" smtClean="0"/>
              <a:t>Clustering: Public Transportation Usage</a:t>
            </a:r>
            <a:endParaRPr lang="en-US" dirty="0"/>
          </a:p>
        </p:txBody>
      </p:sp>
      <p:sp>
        <p:nvSpPr>
          <p:cNvPr id="6" name="TextBox 5"/>
          <p:cNvSpPr txBox="1"/>
          <p:nvPr/>
        </p:nvSpPr>
        <p:spPr>
          <a:xfrm>
            <a:off x="549274" y="1524000"/>
            <a:ext cx="11412538" cy="830997"/>
          </a:xfrm>
          <a:prstGeom prst="rect">
            <a:avLst/>
          </a:prstGeom>
          <a:noFill/>
        </p:spPr>
        <p:txBody>
          <a:bodyPr wrap="square" rtlCol="0">
            <a:spAutoFit/>
          </a:bodyPr>
          <a:lstStyle/>
          <a:p>
            <a:pPr marL="342900" indent="-342900">
              <a:buClr>
                <a:schemeClr val="accent1">
                  <a:lumMod val="75000"/>
                </a:schemeClr>
              </a:buClr>
              <a:buFont typeface="Wingdings" panose="05000000000000000000" pitchFamily="2" charset="2"/>
              <a:buChar char="§"/>
            </a:pPr>
            <a:r>
              <a:rPr lang="en-US" sz="2400" dirty="0"/>
              <a:t>The two yellow </a:t>
            </a:r>
            <a:r>
              <a:rPr lang="en-US" sz="2400" dirty="0" smtClean="0"/>
              <a:t>dots </a:t>
            </a:r>
            <a:r>
              <a:rPr lang="en-US" sz="2400" dirty="0"/>
              <a:t>'New York' and 'District of </a:t>
            </a:r>
            <a:r>
              <a:rPr lang="en-US" sz="2400" dirty="0" smtClean="0"/>
              <a:t>Columbia‘: Remarkably </a:t>
            </a:r>
            <a:r>
              <a:rPr lang="en-US" sz="2400" dirty="0"/>
              <a:t>healthier transportation method than all other </a:t>
            </a:r>
            <a:r>
              <a:rPr lang="en-US" sz="2400" dirty="0" smtClean="0"/>
              <a:t>states</a:t>
            </a:r>
            <a:endParaRPr lang="en-US" sz="24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70212" y="2467509"/>
            <a:ext cx="6364810" cy="4314291"/>
          </a:xfrm>
        </p:spPr>
      </p:pic>
    </p:spTree>
    <p:extLst>
      <p:ext uri="{BB962C8B-B14F-4D97-AF65-F5344CB8AC3E}">
        <p14:creationId xmlns:p14="http://schemas.microsoft.com/office/powerpoint/2010/main" val="3360140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94000">
              <a:schemeClr val="bg1">
                <a:tint val="80000"/>
                <a:satMod val="300000"/>
              </a:schemeClr>
            </a:gs>
            <a:gs pos="100000">
              <a:schemeClr val="bg1">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9274" y="-76200"/>
            <a:ext cx="11183938" cy="1371600"/>
          </a:xfrm>
        </p:spPr>
        <p:txBody>
          <a:bodyPr/>
          <a:lstStyle/>
          <a:p>
            <a:r>
              <a:rPr lang="en-US" dirty="0" smtClean="0"/>
              <a:t>Clustering: </a:t>
            </a:r>
            <a:r>
              <a:rPr lang="en-US" dirty="0" err="1" smtClean="0"/>
              <a:t>HeatMap</a:t>
            </a:r>
            <a:endParaRPr lang="en-US" dirty="0"/>
          </a:p>
        </p:txBody>
      </p:sp>
      <p:sp>
        <p:nvSpPr>
          <p:cNvPr id="6" name="TextBox 5"/>
          <p:cNvSpPr txBox="1"/>
          <p:nvPr/>
        </p:nvSpPr>
        <p:spPr>
          <a:xfrm>
            <a:off x="549274" y="1524000"/>
            <a:ext cx="11412538" cy="830997"/>
          </a:xfrm>
          <a:prstGeom prst="rect">
            <a:avLst/>
          </a:prstGeom>
          <a:noFill/>
        </p:spPr>
        <p:txBody>
          <a:bodyPr wrap="square" rtlCol="0">
            <a:spAutoFit/>
          </a:bodyPr>
          <a:lstStyle/>
          <a:p>
            <a:pPr marL="342900" indent="-342900">
              <a:buClr>
                <a:schemeClr val="accent1">
                  <a:lumMod val="75000"/>
                </a:schemeClr>
              </a:buClr>
              <a:buFont typeface="Wingdings" panose="05000000000000000000" pitchFamily="2" charset="2"/>
              <a:buChar char="§"/>
            </a:pPr>
            <a:r>
              <a:rPr lang="en-US" sz="2400" dirty="0"/>
              <a:t>The two yellow </a:t>
            </a:r>
            <a:r>
              <a:rPr lang="en-US" sz="2400" dirty="0" smtClean="0"/>
              <a:t>dots </a:t>
            </a:r>
            <a:r>
              <a:rPr lang="en-US" sz="2400" dirty="0"/>
              <a:t>'New York' and 'District of </a:t>
            </a:r>
            <a:r>
              <a:rPr lang="en-US" sz="2400" dirty="0" smtClean="0"/>
              <a:t>Columbia‘: Remarkably </a:t>
            </a:r>
            <a:r>
              <a:rPr lang="en-US" sz="2400" dirty="0"/>
              <a:t>healthier transportation method than all other </a:t>
            </a:r>
            <a:r>
              <a:rPr lang="en-US" sz="2400" dirty="0" smtClean="0"/>
              <a:t>states</a:t>
            </a:r>
            <a:endParaRPr lang="en-US" sz="24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70212" y="2476280"/>
            <a:ext cx="6364810" cy="4296748"/>
          </a:xfrm>
        </p:spPr>
      </p:pic>
    </p:spTree>
    <p:extLst>
      <p:ext uri="{BB962C8B-B14F-4D97-AF65-F5344CB8AC3E}">
        <p14:creationId xmlns:p14="http://schemas.microsoft.com/office/powerpoint/2010/main" val="1998151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93000">
              <a:schemeClr val="bg1">
                <a:tint val="80000"/>
                <a:satMod val="300000"/>
              </a:schemeClr>
            </a:gs>
            <a:gs pos="100000">
              <a:schemeClr val="bg1">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9274" y="-76200"/>
            <a:ext cx="11183938" cy="1371600"/>
          </a:xfrm>
        </p:spPr>
        <p:txBody>
          <a:bodyPr/>
          <a:lstStyle/>
          <a:p>
            <a:r>
              <a:rPr lang="en-US" dirty="0" smtClean="0"/>
              <a:t>Regression: Public Transportation</a:t>
            </a:r>
            <a:endParaRPr lang="en-US" dirty="0"/>
          </a:p>
        </p:txBody>
      </p:sp>
      <p:sp>
        <p:nvSpPr>
          <p:cNvPr id="3" name="Content Placeholder 2"/>
          <p:cNvSpPr>
            <a:spLocks noGrp="1"/>
          </p:cNvSpPr>
          <p:nvPr>
            <p:ph idx="1"/>
          </p:nvPr>
        </p:nvSpPr>
        <p:spPr>
          <a:xfrm>
            <a:off x="760412" y="1676400"/>
            <a:ext cx="10058398" cy="4343400"/>
          </a:xfrm>
        </p:spPr>
        <p:txBody>
          <a:bodyPr>
            <a:normAutofit/>
          </a:bodyPr>
          <a:lstStyle/>
          <a:p>
            <a:pPr>
              <a:buFont typeface="Wingdings" panose="05000000000000000000" pitchFamily="2" charset="2"/>
              <a:buChar char="§"/>
            </a:pPr>
            <a:r>
              <a:rPr lang="en-US" dirty="0" smtClean="0"/>
              <a:t>Independent </a:t>
            </a:r>
            <a:r>
              <a:rPr lang="en-US" dirty="0" err="1" smtClean="0"/>
              <a:t>var’s</a:t>
            </a:r>
            <a:r>
              <a:rPr lang="en-US" dirty="0"/>
              <a:t>: 'surf_ar','pop_dens','young','minorities','num_stns','no_or_1_vehicle','num_away','semi-pub_transp'</a:t>
            </a:r>
          </a:p>
          <a:p>
            <a:pPr>
              <a:buFont typeface="Wingdings" panose="05000000000000000000" pitchFamily="2" charset="2"/>
              <a:buChar char="§"/>
            </a:pPr>
            <a:r>
              <a:rPr lang="en-US" dirty="0" smtClean="0"/>
              <a:t>Lasso: Public transportation </a:t>
            </a:r>
            <a:r>
              <a:rPr lang="en-US" dirty="0"/>
              <a:t>usage can be explained through a linear regression based on the number of away workers. </a:t>
            </a:r>
            <a:endParaRPr lang="en-US" dirty="0" smtClean="0"/>
          </a:p>
          <a:p>
            <a:pPr marL="45720" indent="0">
              <a:buNone/>
            </a:pPr>
            <a:r>
              <a:rPr lang="en-US" sz="1800" dirty="0" smtClean="0"/>
              <a:t>MSE: 0.0071, </a:t>
            </a:r>
            <a:r>
              <a:rPr lang="en-US" sz="1800" dirty="0" err="1" smtClean="0"/>
              <a:t>Coef</a:t>
            </a:r>
            <a:r>
              <a:rPr lang="en-US" sz="1800" dirty="0" smtClean="0"/>
              <a:t> = [-</a:t>
            </a:r>
            <a:r>
              <a:rPr lang="en-US" sz="1800" dirty="0"/>
              <a:t>0</a:t>
            </a:r>
            <a:r>
              <a:rPr lang="en-US" sz="1800" dirty="0" smtClean="0"/>
              <a:t>., 0.</a:t>
            </a:r>
            <a:r>
              <a:rPr lang="en-US" sz="1800" dirty="0"/>
              <a:t> , </a:t>
            </a:r>
            <a:r>
              <a:rPr lang="en-US" sz="1800" dirty="0" smtClean="0"/>
              <a:t>0.</a:t>
            </a:r>
            <a:r>
              <a:rPr lang="en-US" sz="1800" dirty="0"/>
              <a:t> , </a:t>
            </a:r>
            <a:r>
              <a:rPr lang="en-US" sz="1800" dirty="0" smtClean="0"/>
              <a:t>0.</a:t>
            </a:r>
            <a:r>
              <a:rPr lang="en-US" sz="1800" dirty="0"/>
              <a:t> , </a:t>
            </a:r>
            <a:r>
              <a:rPr lang="en-US" sz="1800" dirty="0" smtClean="0"/>
              <a:t>-</a:t>
            </a:r>
            <a:r>
              <a:rPr lang="en-US" sz="1800" dirty="0"/>
              <a:t>0</a:t>
            </a:r>
            <a:r>
              <a:rPr lang="en-US" sz="1800" dirty="0" smtClean="0"/>
              <a:t>.</a:t>
            </a:r>
            <a:r>
              <a:rPr lang="en-US" sz="1800" dirty="0"/>
              <a:t> , </a:t>
            </a:r>
            <a:r>
              <a:rPr lang="en-US" sz="1800" dirty="0" smtClean="0"/>
              <a:t>0.</a:t>
            </a:r>
            <a:r>
              <a:rPr lang="en-US" sz="1800" dirty="0"/>
              <a:t> , </a:t>
            </a:r>
            <a:r>
              <a:rPr lang="en-US" sz="1800" dirty="0" smtClean="0"/>
              <a:t>0.183</a:t>
            </a:r>
            <a:r>
              <a:rPr lang="en-US" sz="1800" dirty="0"/>
              <a:t>, </a:t>
            </a:r>
            <a:r>
              <a:rPr lang="en-US" sz="1800" dirty="0" smtClean="0"/>
              <a:t>-</a:t>
            </a:r>
            <a:r>
              <a:rPr lang="en-US" sz="1800" dirty="0"/>
              <a:t>0</a:t>
            </a:r>
            <a:r>
              <a:rPr lang="en-US" sz="1800" dirty="0" smtClean="0"/>
              <a:t>.]</a:t>
            </a:r>
          </a:p>
          <a:p>
            <a:pPr>
              <a:buFont typeface="Wingdings" panose="05000000000000000000" pitchFamily="2" charset="2"/>
              <a:buChar char="§"/>
            </a:pPr>
            <a:r>
              <a:rPr lang="en-US" dirty="0" smtClean="0"/>
              <a:t>Ridge: Also </a:t>
            </a:r>
            <a:r>
              <a:rPr lang="en-US" dirty="0"/>
              <a:t>gives importance to having no or one vehicle and semi-public transportation</a:t>
            </a:r>
            <a:r>
              <a:rPr lang="en-US" dirty="0" smtClean="0"/>
              <a:t>.</a:t>
            </a:r>
          </a:p>
          <a:p>
            <a:pPr marL="45720" indent="0">
              <a:buNone/>
            </a:pPr>
            <a:r>
              <a:rPr lang="en-US" sz="1800" dirty="0"/>
              <a:t>MSE: </a:t>
            </a:r>
            <a:r>
              <a:rPr lang="en-US" sz="1800" dirty="0" smtClean="0"/>
              <a:t>0.0065, </a:t>
            </a:r>
            <a:r>
              <a:rPr lang="en-US" sz="1800" dirty="0" err="1"/>
              <a:t>Coef</a:t>
            </a:r>
            <a:r>
              <a:rPr lang="en-US" sz="1800" dirty="0"/>
              <a:t> = [-</a:t>
            </a:r>
            <a:r>
              <a:rPr lang="en-US" sz="1800" dirty="0" smtClean="0"/>
              <a:t>6.63e-09, 4.23e-06, 6.85e-03, 7.40e-11, -3.95e-05, 2.14e-02, 6.44e-02, </a:t>
            </a:r>
            <a:r>
              <a:rPr lang="en-US" sz="1800" dirty="0"/>
              <a:t>-</a:t>
            </a:r>
            <a:r>
              <a:rPr lang="en-US" sz="1800" dirty="0" smtClean="0"/>
              <a:t>1.62e-02</a:t>
            </a:r>
            <a:r>
              <a:rPr lang="en-US" sz="1800" dirty="0"/>
              <a:t>]</a:t>
            </a:r>
          </a:p>
          <a:p>
            <a:endParaRPr lang="en-US" dirty="0"/>
          </a:p>
          <a:p>
            <a:endParaRPr lang="en-US" dirty="0"/>
          </a:p>
        </p:txBody>
      </p:sp>
    </p:spTree>
    <p:extLst>
      <p:ext uri="{BB962C8B-B14F-4D97-AF65-F5344CB8AC3E}">
        <p14:creationId xmlns:p14="http://schemas.microsoft.com/office/powerpoint/2010/main" val="162564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92000">
              <a:schemeClr val="bg1">
                <a:tint val="80000"/>
                <a:satMod val="300000"/>
              </a:schemeClr>
            </a:gs>
            <a:gs pos="100000">
              <a:schemeClr val="bg1">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9274" y="-76200"/>
            <a:ext cx="11183938" cy="1371600"/>
          </a:xfrm>
        </p:spPr>
        <p:txBody>
          <a:bodyPr/>
          <a:lstStyle/>
          <a:p>
            <a:r>
              <a:rPr lang="en-US" dirty="0" smtClean="0"/>
              <a:t>Regression: Number of Away workers</a:t>
            </a:r>
            <a:endParaRPr lang="en-US" dirty="0"/>
          </a:p>
        </p:txBody>
      </p:sp>
      <p:sp>
        <p:nvSpPr>
          <p:cNvPr id="3" name="Content Placeholder 2"/>
          <p:cNvSpPr>
            <a:spLocks noGrp="1"/>
          </p:cNvSpPr>
          <p:nvPr>
            <p:ph idx="1"/>
          </p:nvPr>
        </p:nvSpPr>
        <p:spPr>
          <a:xfrm>
            <a:off x="912812" y="1828800"/>
            <a:ext cx="10286998" cy="4343400"/>
          </a:xfrm>
        </p:spPr>
        <p:txBody>
          <a:bodyPr>
            <a:normAutofit/>
          </a:bodyPr>
          <a:lstStyle/>
          <a:p>
            <a:pPr>
              <a:buFont typeface="Wingdings" panose="05000000000000000000" pitchFamily="2" charset="2"/>
              <a:buChar char="§"/>
            </a:pPr>
            <a:r>
              <a:rPr lang="en-US" dirty="0" smtClean="0"/>
              <a:t>Independent </a:t>
            </a:r>
            <a:r>
              <a:rPr lang="en-US" dirty="0" err="1" smtClean="0"/>
              <a:t>var’s</a:t>
            </a:r>
            <a:r>
              <a:rPr lang="en-US" dirty="0"/>
              <a:t>: 'surf_ar','pop_dens','young','minorities','num_stns','no_or_1_vehicle','public_transp',</a:t>
            </a:r>
            <a:r>
              <a:rPr lang="en-US" dirty="0" smtClean="0"/>
              <a:t>'semi-pub_transp‘</a:t>
            </a:r>
          </a:p>
          <a:p>
            <a:pPr>
              <a:buFont typeface="Wingdings" panose="05000000000000000000" pitchFamily="2" charset="2"/>
              <a:buChar char="§"/>
            </a:pPr>
            <a:r>
              <a:rPr lang="en-US" dirty="0" smtClean="0"/>
              <a:t>Highly correlated data; </a:t>
            </a:r>
            <a:r>
              <a:rPr lang="en-US" dirty="0"/>
              <a:t>Ridge </a:t>
            </a:r>
            <a:r>
              <a:rPr lang="en-US" dirty="0" smtClean="0"/>
              <a:t>seems a </a:t>
            </a:r>
            <a:r>
              <a:rPr lang="en-US" dirty="0"/>
              <a:t>better </a:t>
            </a:r>
            <a:r>
              <a:rPr lang="en-US" dirty="0" smtClean="0"/>
              <a:t>choice</a:t>
            </a:r>
          </a:p>
          <a:p>
            <a:pPr>
              <a:buFont typeface="Wingdings" panose="05000000000000000000" pitchFamily="2" charset="2"/>
              <a:buChar char="§"/>
            </a:pPr>
            <a:r>
              <a:rPr lang="en-US" dirty="0" smtClean="0"/>
              <a:t>Usefulness of Lasso variable selection</a:t>
            </a:r>
            <a:endParaRPr lang="en-US" dirty="0"/>
          </a:p>
          <a:p>
            <a:pPr>
              <a:buFont typeface="Wingdings" panose="05000000000000000000" pitchFamily="2" charset="2"/>
              <a:buChar char="§"/>
            </a:pPr>
            <a:r>
              <a:rPr lang="en-US" dirty="0" smtClean="0"/>
              <a:t>Lasso: number of away workers explained mostly by public transportation. </a:t>
            </a:r>
          </a:p>
          <a:p>
            <a:pPr marL="45720" indent="0">
              <a:buNone/>
            </a:pPr>
            <a:r>
              <a:rPr lang="en-US" sz="1800" dirty="0" smtClean="0"/>
              <a:t>MSE: 0.0040, </a:t>
            </a:r>
            <a:r>
              <a:rPr lang="en-US" sz="1800" dirty="0" err="1" smtClean="0"/>
              <a:t>Coef</a:t>
            </a:r>
            <a:r>
              <a:rPr lang="en-US" sz="1800" dirty="0" smtClean="0"/>
              <a:t> </a:t>
            </a:r>
            <a:r>
              <a:rPr lang="en-US" sz="1800" dirty="0"/>
              <a:t>= [-</a:t>
            </a:r>
            <a:r>
              <a:rPr lang="en-US" sz="1800" dirty="0" smtClean="0"/>
              <a:t>2.53e-08, 3.78e-05, 0.0, </a:t>
            </a:r>
            <a:r>
              <a:rPr lang="en-US" sz="1800" dirty="0"/>
              <a:t>-</a:t>
            </a:r>
            <a:r>
              <a:rPr lang="en-US" sz="1800" dirty="0" smtClean="0"/>
              <a:t>3.04e-10, -0.0, 1.47e-03, 4.48e-01, </a:t>
            </a:r>
            <a:r>
              <a:rPr lang="en-US" sz="1800" dirty="0"/>
              <a:t>-</a:t>
            </a:r>
            <a:r>
              <a:rPr lang="en-US" sz="1800" dirty="0" smtClean="0"/>
              <a:t>0.0]</a:t>
            </a:r>
          </a:p>
          <a:p>
            <a:pPr>
              <a:buFont typeface="Wingdings" panose="05000000000000000000" pitchFamily="2" charset="2"/>
              <a:buChar char="§"/>
            </a:pPr>
            <a:r>
              <a:rPr lang="en-US" dirty="0" smtClean="0"/>
              <a:t>Ridge: Also </a:t>
            </a:r>
            <a:r>
              <a:rPr lang="en-US" dirty="0"/>
              <a:t>gives importance to </a:t>
            </a:r>
            <a:r>
              <a:rPr lang="en-US" dirty="0" smtClean="0"/>
              <a:t>semi-public </a:t>
            </a:r>
            <a:r>
              <a:rPr lang="en-US" dirty="0"/>
              <a:t>transportation</a:t>
            </a:r>
            <a:r>
              <a:rPr lang="en-US" dirty="0" smtClean="0"/>
              <a:t>. Reason: Correlation</a:t>
            </a:r>
          </a:p>
          <a:p>
            <a:pPr marL="45720" indent="0">
              <a:buNone/>
            </a:pPr>
            <a:r>
              <a:rPr lang="en-US" sz="1800" dirty="0"/>
              <a:t>MSE: 0.0022, </a:t>
            </a:r>
            <a:r>
              <a:rPr lang="en-US" sz="1800" dirty="0" err="1"/>
              <a:t>Coef</a:t>
            </a:r>
            <a:r>
              <a:rPr lang="en-US" sz="1800" dirty="0"/>
              <a:t> = [-5.16e-08, 3.80e-05, 2.64e-02, -3.25e-09, -2.45e-04, 5.47e-02, 2.38e-01, -1.28e-01</a:t>
            </a:r>
            <a:r>
              <a:rPr lang="en-US" sz="1800" dirty="0" smtClean="0"/>
              <a:t>]</a:t>
            </a:r>
            <a:endParaRPr lang="en-US" dirty="0"/>
          </a:p>
          <a:p>
            <a:endParaRPr lang="en-US" dirty="0"/>
          </a:p>
        </p:txBody>
      </p:sp>
    </p:spTree>
    <p:extLst>
      <p:ext uri="{BB962C8B-B14F-4D97-AF65-F5344CB8AC3E}">
        <p14:creationId xmlns:p14="http://schemas.microsoft.com/office/powerpoint/2010/main" val="4240666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93000">
              <a:schemeClr val="bg1"/>
            </a:gs>
            <a:gs pos="100000">
              <a:schemeClr val="bg1">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Explanation</a:t>
            </a:r>
            <a:endParaRPr lang="en-US" dirty="0"/>
          </a:p>
        </p:txBody>
      </p:sp>
      <p:sp>
        <p:nvSpPr>
          <p:cNvPr id="3" name="Text Placeholder 2"/>
          <p:cNvSpPr>
            <a:spLocks noGrp="1"/>
          </p:cNvSpPr>
          <p:nvPr>
            <p:ph type="body" idx="1"/>
          </p:nvPr>
        </p:nvSpPr>
        <p:spPr>
          <a:xfrm>
            <a:off x="1208836" y="1828799"/>
            <a:ext cx="5799976" cy="4419601"/>
          </a:xfrm>
        </p:spPr>
        <p:txBody>
          <a:bodyPr>
            <a:normAutofit/>
          </a:bodyPr>
          <a:lstStyle/>
          <a:p>
            <a:r>
              <a:rPr lang="en-US" dirty="0"/>
              <a:t>The </a:t>
            </a:r>
            <a:r>
              <a:rPr lang="en-US" b="1" dirty="0"/>
              <a:t>CTPP data product based on 2012 – 2016 5-year American Community Survey (ACS) Data</a:t>
            </a:r>
            <a:r>
              <a:rPr lang="en-US" dirty="0"/>
              <a:t>  is designed to help transportation analysts and planners understand where people are commuting to and from, and how they get there. The information is organized by residence, workplace, and by the commute from home to work</a:t>
            </a:r>
            <a:r>
              <a:rPr lang="en-US" dirty="0" smtClean="0"/>
              <a:t>.</a:t>
            </a:r>
          </a:p>
          <a:p>
            <a:endParaRPr lang="en-US" dirty="0" smtClean="0"/>
          </a:p>
          <a:p>
            <a:r>
              <a:rPr lang="en-US" dirty="0"/>
              <a:t> </a:t>
            </a:r>
            <a:endParaRPr lang="en-US" dirty="0"/>
          </a:p>
        </p:txBody>
      </p:sp>
      <p:pic>
        <p:nvPicPr>
          <p:cNvPr id="12" name="Picture Placeholder 11">
            <a:hlinkClick r:id="rId3"/>
          </p:cNvPr>
          <p:cNvPicPr>
            <a:picLocks noGrp="1" noChangeAspect="1"/>
          </p:cNvPicPr>
          <p:nvPr>
            <p:ph type="pic" sz="quarter" idx="19"/>
          </p:nvPr>
        </p:nvPicPr>
        <p:blipFill>
          <a:blip r:embed="rId4">
            <a:extLst>
              <a:ext uri="{28A0092B-C50C-407E-A947-70E740481C1C}">
                <a14:useLocalDpi xmlns:a14="http://schemas.microsoft.com/office/drawing/2010/main" val="0"/>
              </a:ext>
            </a:extLst>
          </a:blip>
          <a:srcRect l="29653" r="29653"/>
          <a:stretch>
            <a:fillRect/>
          </a:stretch>
        </p:blipFill>
        <p:spPr>
          <a:xfrm>
            <a:off x="7313612" y="1981200"/>
            <a:ext cx="3886200" cy="3421599"/>
          </a:xfrm>
        </p:spPr>
      </p:pic>
    </p:spTree>
    <p:extLst>
      <p:ext uri="{BB962C8B-B14F-4D97-AF65-F5344CB8AC3E}">
        <p14:creationId xmlns:p14="http://schemas.microsoft.com/office/powerpoint/2010/main" val="2926992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91000">
              <a:schemeClr val="bg1">
                <a:tint val="80000"/>
                <a:satMod val="300000"/>
              </a:schemeClr>
            </a:gs>
            <a:gs pos="100000">
              <a:schemeClr val="bg1">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3886200" cy="1828800"/>
          </a:xfrm>
        </p:spPr>
        <p:txBody>
          <a:bodyPr/>
          <a:lstStyle/>
          <a:p>
            <a:r>
              <a:rPr lang="en-US" dirty="0" smtClean="0"/>
              <a:t>Project Applications</a:t>
            </a:r>
            <a:endParaRPr lang="en-US" dirty="0"/>
          </a:p>
        </p:txBody>
      </p:sp>
      <p:sp>
        <p:nvSpPr>
          <p:cNvPr id="3" name="Content Placeholder 2"/>
          <p:cNvSpPr>
            <a:spLocks noGrp="1"/>
          </p:cNvSpPr>
          <p:nvPr>
            <p:ph type="body" sz="half" idx="2"/>
          </p:nvPr>
        </p:nvSpPr>
        <p:spPr>
          <a:xfrm>
            <a:off x="684212" y="2514600"/>
            <a:ext cx="4267199" cy="3657601"/>
          </a:xfrm>
        </p:spPr>
        <p:txBody>
          <a:bodyPr>
            <a:normAutofit/>
          </a:bodyPr>
          <a:lstStyle/>
          <a:p>
            <a:pPr marL="342900" lvl="0" indent="-342900">
              <a:buFont typeface="Wingdings" panose="05000000000000000000" pitchFamily="2" charset="2"/>
              <a:buChar char="§"/>
            </a:pPr>
            <a:endParaRPr lang="en-US" sz="2400" dirty="0" smtClean="0"/>
          </a:p>
          <a:p>
            <a:pPr marL="342900" lvl="0" indent="-342900">
              <a:buFont typeface="Wingdings" panose="05000000000000000000" pitchFamily="2" charset="2"/>
              <a:buChar char="§"/>
            </a:pPr>
            <a:r>
              <a:rPr lang="en-US" sz="2400" dirty="0" smtClean="0"/>
              <a:t>Transportation </a:t>
            </a:r>
            <a:r>
              <a:rPr lang="en-US" sz="2400" dirty="0"/>
              <a:t>policy and planning efforts. </a:t>
            </a:r>
            <a:endParaRPr lang="en-US" sz="2400" dirty="0" smtClean="0"/>
          </a:p>
          <a:p>
            <a:pPr marL="342900" lvl="0" indent="-342900">
              <a:buFont typeface="Wingdings" panose="05000000000000000000" pitchFamily="2" charset="2"/>
              <a:buChar char="§"/>
            </a:pPr>
            <a:endParaRPr lang="en-US" sz="2400" dirty="0"/>
          </a:p>
          <a:p>
            <a:pPr marL="342900" lvl="0" indent="-342900">
              <a:buFont typeface="Wingdings" panose="05000000000000000000" pitchFamily="2" charset="2"/>
              <a:buChar char="§"/>
            </a:pPr>
            <a:r>
              <a:rPr lang="en-US" sz="2400" dirty="0" smtClean="0"/>
              <a:t>Socioeconomic factors</a:t>
            </a:r>
          </a:p>
          <a:p>
            <a:pPr marL="342900" lvl="0" indent="-342900">
              <a:buFont typeface="Wingdings" panose="05000000000000000000" pitchFamily="2" charset="2"/>
              <a:buChar char="§"/>
            </a:pPr>
            <a:endParaRPr lang="en-US" sz="2400" dirty="0"/>
          </a:p>
          <a:p>
            <a:pPr marL="342900" lvl="0" indent="-342900">
              <a:buFont typeface="Wingdings" panose="05000000000000000000" pitchFamily="2" charset="2"/>
              <a:buChar char="§"/>
            </a:pPr>
            <a:r>
              <a:rPr lang="en-US" sz="2400" dirty="0" smtClean="0"/>
              <a:t>Recognizing capacities</a:t>
            </a:r>
          </a:p>
          <a:p>
            <a:pPr marL="342900" lvl="0" indent="-342900">
              <a:buFont typeface="Wingdings" panose="05000000000000000000" pitchFamily="2" charset="2"/>
              <a:buChar char="§"/>
            </a:pPr>
            <a:endParaRPr lang="en-US" sz="2400" dirty="0"/>
          </a:p>
          <a:p>
            <a:pPr marL="342900" lvl="0" indent="-342900">
              <a:buFont typeface="Wingdings" panose="05000000000000000000" pitchFamily="2" charset="2"/>
              <a:buChar char="§"/>
            </a:pPr>
            <a:r>
              <a:rPr lang="en-US" sz="2400" dirty="0" smtClean="0"/>
              <a:t>Recognizing needs</a:t>
            </a:r>
            <a:endParaRPr lang="en-US" sz="2400" dirty="0"/>
          </a:p>
        </p:txBody>
      </p:sp>
      <p:graphicFrame>
        <p:nvGraphicFramePr>
          <p:cNvPr id="5" name="Content Placeholder 3" descr="Vertical curved list showing population"/>
          <p:cNvGraphicFramePr>
            <a:graphicFrameLocks noGrp="1"/>
          </p:cNvGraphicFramePr>
          <p:nvPr>
            <p:ph type="pic" idx="1"/>
            <p:extLst>
              <p:ext uri="{D42A27DB-BD31-4B8C-83A1-F6EECF244321}">
                <p14:modId xmlns:p14="http://schemas.microsoft.com/office/powerpoint/2010/main" val="1034962073"/>
              </p:ext>
            </p:extLst>
          </p:nvPr>
        </p:nvGraphicFramePr>
        <p:xfrm>
          <a:off x="5880100" y="685800"/>
          <a:ext cx="56388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9806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93000">
              <a:schemeClr val="bg1">
                <a:tint val="80000"/>
                <a:satMod val="300000"/>
              </a:schemeClr>
            </a:gs>
            <a:gs pos="100000">
              <a:schemeClr val="bg1">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p:txBody>
          <a:bodyPr/>
          <a:lstStyle/>
          <a:p>
            <a:pPr lvl="0">
              <a:spcAft>
                <a:spcPts val="1200"/>
              </a:spcAft>
              <a:buFont typeface="Wingdings" panose="05000000000000000000" pitchFamily="2" charset="2"/>
              <a:buChar char="§"/>
            </a:pPr>
            <a:r>
              <a:rPr lang="en-US" dirty="0" smtClean="0"/>
              <a:t>Data not aimed for one specific task like classification or regression</a:t>
            </a:r>
          </a:p>
          <a:p>
            <a:pPr lvl="0">
              <a:spcAft>
                <a:spcPts val="1200"/>
              </a:spcAft>
              <a:buFont typeface="Wingdings" panose="05000000000000000000" pitchFamily="2" charset="2"/>
              <a:buChar char="§"/>
            </a:pPr>
            <a:r>
              <a:rPr lang="en-US" dirty="0" smtClean="0"/>
              <a:t>No</a:t>
            </a:r>
            <a:r>
              <a:rPr lang="en-US" dirty="0" smtClean="0"/>
              <a:t> certain response variable</a:t>
            </a:r>
            <a:endParaRPr lang="en-US" dirty="0"/>
          </a:p>
          <a:p>
            <a:pPr lvl="0">
              <a:spcAft>
                <a:spcPts val="1200"/>
              </a:spcAft>
              <a:buFont typeface="Wingdings" panose="05000000000000000000" pitchFamily="2" charset="2"/>
              <a:buChar char="§"/>
            </a:pPr>
            <a:r>
              <a:rPr lang="en-US" dirty="0" smtClean="0"/>
              <a:t>Required to set a goal for data preprocessing</a:t>
            </a:r>
          </a:p>
          <a:p>
            <a:pPr lvl="0">
              <a:spcAft>
                <a:spcPts val="1200"/>
              </a:spcAft>
              <a:buFont typeface="Wingdings" panose="05000000000000000000" pitchFamily="2" charset="2"/>
              <a:buChar char="§"/>
            </a:pPr>
            <a:r>
              <a:rPr lang="en-US" dirty="0" smtClean="0"/>
              <a:t>Acquired and merged data from many tables</a:t>
            </a:r>
          </a:p>
          <a:p>
            <a:pPr lvl="0">
              <a:spcAft>
                <a:spcPts val="1200"/>
              </a:spcAft>
              <a:buFont typeface="Wingdings" panose="05000000000000000000" pitchFamily="2" charset="2"/>
              <a:buChar char="§"/>
            </a:pPr>
            <a:r>
              <a:rPr lang="en-US" dirty="0" smtClean="0"/>
              <a:t>Initial downloaded data size: 114 Mg</a:t>
            </a:r>
            <a:endParaRPr lang="en-US" dirty="0"/>
          </a:p>
        </p:txBody>
      </p:sp>
    </p:spTree>
    <p:extLst>
      <p:ext uri="{BB962C8B-B14F-4D97-AF65-F5344CB8AC3E}">
        <p14:creationId xmlns:p14="http://schemas.microsoft.com/office/powerpoint/2010/main" val="157054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93000">
              <a:schemeClr val="bg1">
                <a:tint val="80000"/>
                <a:satMod val="300000"/>
              </a:schemeClr>
            </a:gs>
            <a:gs pos="100000">
              <a:schemeClr val="bg1">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pPr lvl="0"/>
            <a:r>
              <a:rPr lang="en-US" dirty="0" smtClean="0"/>
              <a:t>Many </a:t>
            </a:r>
            <a:r>
              <a:rPr lang="en-US" dirty="0"/>
              <a:t>columns for a small number of </a:t>
            </a:r>
            <a:r>
              <a:rPr lang="en-US" dirty="0" smtClean="0"/>
              <a:t>states and districts </a:t>
            </a:r>
            <a:r>
              <a:rPr lang="en-US" dirty="0"/>
              <a:t>(</a:t>
            </a:r>
            <a:r>
              <a:rPr lang="en-US" dirty="0" smtClean="0"/>
              <a:t>52)</a:t>
            </a:r>
          </a:p>
          <a:p>
            <a:pPr lvl="0"/>
            <a:r>
              <a:rPr lang="en-US" dirty="0" smtClean="0"/>
              <a:t>need </a:t>
            </a:r>
            <a:r>
              <a:rPr lang="en-US" dirty="0"/>
              <a:t>to explore the relationships between the columns and find the effective </a:t>
            </a:r>
            <a:r>
              <a:rPr lang="en-US" dirty="0" smtClean="0"/>
              <a:t>ones</a:t>
            </a:r>
          </a:p>
          <a:p>
            <a:pPr lvl="0"/>
            <a:r>
              <a:rPr lang="en-US" dirty="0" smtClean="0"/>
              <a:t>Every </a:t>
            </a:r>
            <a:r>
              <a:rPr lang="en-US" dirty="0"/>
              <a:t>factor can be analyzed </a:t>
            </a:r>
            <a:r>
              <a:rPr lang="en-US" dirty="0" smtClean="0"/>
              <a:t>separately</a:t>
            </a:r>
          </a:p>
          <a:p>
            <a:pPr lvl="0"/>
            <a:r>
              <a:rPr lang="en-US" dirty="0"/>
              <a:t>A</a:t>
            </a:r>
            <a:r>
              <a:rPr lang="en-US" dirty="0" smtClean="0"/>
              <a:t>s </a:t>
            </a:r>
            <a:r>
              <a:rPr lang="en-US" dirty="0"/>
              <a:t>examples, </a:t>
            </a:r>
            <a:r>
              <a:rPr lang="en-US" dirty="0" smtClean="0"/>
              <a:t>a </a:t>
            </a:r>
            <a:r>
              <a:rPr lang="en-US" dirty="0"/>
              <a:t>number of initial guesses has been explored.</a:t>
            </a:r>
            <a:endParaRPr lang="en-US" dirty="0"/>
          </a:p>
        </p:txBody>
      </p:sp>
    </p:spTree>
    <p:extLst>
      <p:ext uri="{BB962C8B-B14F-4D97-AF65-F5344CB8AC3E}">
        <p14:creationId xmlns:p14="http://schemas.microsoft.com/office/powerpoint/2010/main" val="4176970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92000">
              <a:schemeClr val="bg1">
                <a:tint val="80000"/>
                <a:satMod val="300000"/>
              </a:schemeClr>
            </a:gs>
            <a:gs pos="100000">
              <a:schemeClr val="bg1">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0413" y="76200"/>
            <a:ext cx="3581398" cy="1782762"/>
          </a:xfrm>
        </p:spPr>
        <p:txBody>
          <a:bodyPr/>
          <a:lstStyle/>
          <a:p>
            <a:r>
              <a:rPr lang="en-US" dirty="0" smtClean="0"/>
              <a:t>Analysis:</a:t>
            </a:r>
            <a:br>
              <a:rPr lang="en-US" dirty="0" smtClean="0"/>
            </a:br>
            <a:r>
              <a:rPr lang="en-US" dirty="0" smtClean="0"/>
              <a:t>Correlation</a:t>
            </a:r>
            <a:r>
              <a:rPr lang="en-US" dirty="0" smtClean="0"/>
              <a:t/>
            </a:r>
            <a:br>
              <a:rPr lang="en-US" dirty="0" smtClean="0"/>
            </a:br>
            <a:r>
              <a:rPr lang="en-US" dirty="0" err="1" smtClean="0"/>
              <a:t>Heatmap</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4570412" y="472679"/>
            <a:ext cx="7373373" cy="641389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31812" y="1792287"/>
            <a:ext cx="4800600" cy="4165243"/>
          </a:xfrm>
          <a:prstGeom prst="rect">
            <a:avLst/>
          </a:prstGeom>
          <a:noFill/>
        </p:spPr>
        <p:txBody>
          <a:bodyPr wrap="square" rtlCol="0">
            <a:spAutoFit/>
          </a:bodyPr>
          <a:lstStyle/>
          <a:p>
            <a:pPr marL="342900" indent="-342900">
              <a:lnSpc>
                <a:spcPct val="90000"/>
              </a:lnSpc>
              <a:spcAft>
                <a:spcPts val="1600"/>
              </a:spcAft>
              <a:buClr>
                <a:schemeClr val="accent1">
                  <a:lumMod val="75000"/>
                </a:schemeClr>
              </a:buClr>
              <a:buFont typeface="Wingdings" panose="05000000000000000000" pitchFamily="2" charset="2"/>
              <a:buChar char="§"/>
            </a:pPr>
            <a:r>
              <a:rPr lang="en-US" sz="2200" dirty="0" smtClean="0"/>
              <a:t>High </a:t>
            </a:r>
            <a:r>
              <a:rPr lang="en-US" sz="2200" dirty="0"/>
              <a:t>correlation of public transportation with 0-vehicle and 1-vehicle </a:t>
            </a:r>
            <a:r>
              <a:rPr lang="en-US" sz="2200" dirty="0" smtClean="0"/>
              <a:t>households (obvious result)</a:t>
            </a:r>
          </a:p>
          <a:p>
            <a:pPr marL="342900" indent="-342900">
              <a:lnSpc>
                <a:spcPct val="90000"/>
              </a:lnSpc>
              <a:spcAft>
                <a:spcPts val="1600"/>
              </a:spcAft>
              <a:buClr>
                <a:schemeClr val="accent1">
                  <a:lumMod val="75000"/>
                </a:schemeClr>
              </a:buClr>
              <a:buFont typeface="Wingdings" panose="05000000000000000000" pitchFamily="2" charset="2"/>
              <a:buChar char="§"/>
            </a:pPr>
            <a:r>
              <a:rPr lang="en-US" sz="2200" dirty="0"/>
              <a:t>T</a:t>
            </a:r>
            <a:r>
              <a:rPr lang="en-US" sz="2200" dirty="0" smtClean="0"/>
              <a:t>he </a:t>
            </a:r>
            <a:r>
              <a:rPr lang="en-US" sz="2200" dirty="0"/>
              <a:t>effect of age </a:t>
            </a:r>
            <a:r>
              <a:rPr lang="en-US" sz="2200" dirty="0" smtClean="0"/>
              <a:t>not as meaningful</a:t>
            </a:r>
          </a:p>
          <a:p>
            <a:pPr marL="342900" indent="-342900">
              <a:lnSpc>
                <a:spcPct val="90000"/>
              </a:lnSpc>
              <a:spcAft>
                <a:spcPts val="1600"/>
              </a:spcAft>
              <a:buClr>
                <a:schemeClr val="accent1">
                  <a:lumMod val="75000"/>
                </a:schemeClr>
              </a:buClr>
              <a:buFont typeface="Wingdings" panose="05000000000000000000" pitchFamily="2" charset="2"/>
              <a:buChar char="§"/>
            </a:pPr>
            <a:r>
              <a:rPr lang="en-US" sz="2200" dirty="0" smtClean="0"/>
              <a:t>Manipulation of </a:t>
            </a:r>
            <a:r>
              <a:rPr lang="en-US" sz="2200" dirty="0"/>
              <a:t>the columns </a:t>
            </a:r>
            <a:endParaRPr lang="en-US" sz="2200" dirty="0" smtClean="0"/>
          </a:p>
          <a:p>
            <a:pPr marL="342900" indent="-342900">
              <a:lnSpc>
                <a:spcPct val="90000"/>
              </a:lnSpc>
              <a:spcAft>
                <a:spcPts val="1600"/>
              </a:spcAft>
              <a:buClr>
                <a:schemeClr val="accent1">
                  <a:lumMod val="75000"/>
                </a:schemeClr>
              </a:buClr>
              <a:buFont typeface="Wingdings" panose="05000000000000000000" pitchFamily="2" charset="2"/>
              <a:buChar char="§"/>
            </a:pPr>
            <a:r>
              <a:rPr lang="en-US" sz="2200" dirty="0" smtClean="0"/>
              <a:t>Making more general columns</a:t>
            </a:r>
          </a:p>
          <a:p>
            <a:pPr marL="342900" indent="-342900">
              <a:lnSpc>
                <a:spcPct val="90000"/>
              </a:lnSpc>
              <a:spcAft>
                <a:spcPts val="1600"/>
              </a:spcAft>
              <a:buClr>
                <a:schemeClr val="accent1">
                  <a:lumMod val="75000"/>
                </a:schemeClr>
              </a:buClr>
              <a:buFont typeface="Wingdings" panose="05000000000000000000" pitchFamily="2" charset="2"/>
              <a:buChar char="§"/>
            </a:pPr>
            <a:r>
              <a:rPr lang="en-US" sz="2200" dirty="0" smtClean="0"/>
              <a:t>Example: all public </a:t>
            </a:r>
            <a:r>
              <a:rPr lang="en-US" sz="2200" dirty="0"/>
              <a:t>transportation means in one </a:t>
            </a:r>
            <a:r>
              <a:rPr lang="en-US" sz="2200" dirty="0" smtClean="0"/>
              <a:t>column,</a:t>
            </a:r>
          </a:p>
          <a:p>
            <a:pPr marL="342900" indent="-342900">
              <a:lnSpc>
                <a:spcPct val="90000"/>
              </a:lnSpc>
              <a:spcAft>
                <a:spcPts val="1600"/>
              </a:spcAft>
              <a:buClr>
                <a:schemeClr val="accent1">
                  <a:lumMod val="75000"/>
                </a:schemeClr>
              </a:buClr>
              <a:buFont typeface="Wingdings" panose="05000000000000000000" pitchFamily="2" charset="2"/>
              <a:buChar char="§"/>
            </a:pPr>
            <a:r>
              <a:rPr lang="en-US" sz="2200" dirty="0" smtClean="0"/>
              <a:t>Dividing </a:t>
            </a:r>
            <a:r>
              <a:rPr lang="en-US" sz="2200" dirty="0"/>
              <a:t>ages to young, middle age and over </a:t>
            </a:r>
            <a:r>
              <a:rPr lang="en-US" sz="2200" dirty="0" smtClean="0"/>
              <a:t>65</a:t>
            </a:r>
            <a:endParaRPr lang="en-US" sz="2200" dirty="0"/>
          </a:p>
        </p:txBody>
      </p:sp>
    </p:spTree>
    <p:extLst>
      <p:ext uri="{BB962C8B-B14F-4D97-AF65-F5344CB8AC3E}">
        <p14:creationId xmlns:p14="http://schemas.microsoft.com/office/powerpoint/2010/main" val="1950361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92000">
              <a:schemeClr val="bg1">
                <a:tint val="80000"/>
                <a:satMod val="300000"/>
              </a:schemeClr>
            </a:gs>
            <a:gs pos="100000">
              <a:schemeClr val="bg1">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1174" y="0"/>
            <a:ext cx="4440238" cy="1782762"/>
          </a:xfrm>
        </p:spPr>
        <p:txBody>
          <a:bodyPr/>
          <a:lstStyle/>
          <a:p>
            <a:r>
              <a:rPr lang="en-US" dirty="0" smtClean="0"/>
              <a:t>Analysis:</a:t>
            </a:r>
            <a:br>
              <a:rPr lang="en-US" dirty="0" smtClean="0"/>
            </a:br>
            <a:r>
              <a:rPr lang="en-US" dirty="0" smtClean="0"/>
              <a:t>Correlation</a:t>
            </a:r>
            <a:r>
              <a:rPr lang="en-US" dirty="0" smtClean="0"/>
              <a:t/>
            </a:r>
            <a:br>
              <a:rPr lang="en-US" dirty="0" smtClean="0"/>
            </a:br>
            <a:r>
              <a:rPr lang="en-US" dirty="0" err="1" smtClean="0"/>
              <a:t>Heatmap</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4951412" y="536352"/>
            <a:ext cx="7144773" cy="61256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31812" y="1792287"/>
            <a:ext cx="4800600" cy="4524315"/>
          </a:xfrm>
          <a:prstGeom prst="rect">
            <a:avLst/>
          </a:prstGeom>
          <a:noFill/>
        </p:spPr>
        <p:txBody>
          <a:bodyPr wrap="square" rtlCol="0">
            <a:spAutoFit/>
          </a:bodyPr>
          <a:lstStyle/>
          <a:p>
            <a:r>
              <a:rPr lang="en-US" sz="1600" dirty="0" smtClean="0"/>
              <a:t>1. The number </a:t>
            </a:r>
            <a:r>
              <a:rPr lang="en-US" sz="1600" dirty="0"/>
              <a:t>of vehicles in a </a:t>
            </a:r>
            <a:r>
              <a:rPr lang="en-US" sz="1600" dirty="0" smtClean="0"/>
              <a:t>household:</a:t>
            </a:r>
            <a:r>
              <a:rPr lang="en-US" sz="1600" dirty="0"/>
              <a:t> </a:t>
            </a:r>
            <a:r>
              <a:rPr lang="en-US" sz="1600" dirty="0" smtClean="0"/>
              <a:t>2 </a:t>
            </a:r>
            <a:r>
              <a:rPr lang="en-US" sz="1600" dirty="0"/>
              <a:t>or more vehicles </a:t>
            </a:r>
            <a:r>
              <a:rPr lang="en-US" sz="1600" dirty="0" smtClean="0"/>
              <a:t>, a </a:t>
            </a:r>
            <a:r>
              <a:rPr lang="en-US" sz="1600" dirty="0"/>
              <a:t>high positive correlation with driving alone </a:t>
            </a:r>
            <a:r>
              <a:rPr lang="en-US" sz="1600" dirty="0" smtClean="0"/>
              <a:t>and semi-public transportation , negative </a:t>
            </a:r>
            <a:r>
              <a:rPr lang="en-US" sz="1600" dirty="0"/>
              <a:t>correlation with public </a:t>
            </a:r>
            <a:r>
              <a:rPr lang="en-US" sz="1600" dirty="0" smtClean="0"/>
              <a:t>transportation, One </a:t>
            </a:r>
            <a:r>
              <a:rPr lang="en-US" sz="1600" dirty="0"/>
              <a:t>or no vehicles </a:t>
            </a:r>
            <a:r>
              <a:rPr lang="en-US" sz="1600" dirty="0" smtClean="0"/>
              <a:t>highly </a:t>
            </a:r>
            <a:r>
              <a:rPr lang="en-US" sz="1600" dirty="0"/>
              <a:t>and positively correlated with </a:t>
            </a:r>
            <a:r>
              <a:rPr lang="en-US" sz="1600" dirty="0" smtClean="0"/>
              <a:t>public transportation</a:t>
            </a:r>
            <a:r>
              <a:rPr lang="en-US" sz="1600" dirty="0"/>
              <a:t/>
            </a:r>
            <a:br>
              <a:rPr lang="en-US" sz="1600" dirty="0"/>
            </a:br>
            <a:endParaRPr lang="en-US" sz="1600" dirty="0"/>
          </a:p>
          <a:p>
            <a:r>
              <a:rPr lang="en-US" sz="1600" dirty="0" smtClean="0"/>
              <a:t>2. percentage </a:t>
            </a:r>
            <a:r>
              <a:rPr lang="en-US" sz="1600" dirty="0"/>
              <a:t>of </a:t>
            </a:r>
            <a:r>
              <a:rPr lang="en-US" sz="1600" dirty="0" smtClean="0"/>
              <a:t>minorities:</a:t>
            </a:r>
            <a:r>
              <a:rPr lang="en-US" sz="1600" dirty="0"/>
              <a:t> </a:t>
            </a:r>
            <a:r>
              <a:rPr lang="en-US" sz="1600" dirty="0" smtClean="0"/>
              <a:t>high </a:t>
            </a:r>
            <a:r>
              <a:rPr lang="en-US" sz="1600" dirty="0"/>
              <a:t>positive correlation with the number of </a:t>
            </a:r>
            <a:r>
              <a:rPr lang="en-US" sz="1600" dirty="0" err="1"/>
              <a:t>amtrak</a:t>
            </a:r>
            <a:r>
              <a:rPr lang="en-US" sz="1600" dirty="0"/>
              <a:t> stations ('</a:t>
            </a:r>
            <a:r>
              <a:rPr lang="en-US" sz="1600" dirty="0" err="1"/>
              <a:t>num_stns</a:t>
            </a:r>
            <a:r>
              <a:rPr lang="en-US" sz="1600" dirty="0"/>
              <a:t>'). </a:t>
            </a:r>
            <a:r>
              <a:rPr lang="en-US" sz="1600" dirty="0" smtClean="0"/>
              <a:t>Could </a:t>
            </a:r>
            <a:r>
              <a:rPr lang="en-US" sz="1600" dirty="0"/>
              <a:t>be due to the culture and </a:t>
            </a:r>
            <a:r>
              <a:rPr lang="en-US" sz="1600" dirty="0" err="1"/>
              <a:t>pupulation</a:t>
            </a:r>
            <a:r>
              <a:rPr lang="en-US" sz="1600" dirty="0"/>
              <a:t> combination of many northern and west-side </a:t>
            </a:r>
            <a:r>
              <a:rPr lang="en-US" sz="1600" dirty="0" smtClean="0"/>
              <a:t>states</a:t>
            </a:r>
            <a:r>
              <a:rPr lang="en-US" sz="1600" dirty="0"/>
              <a:t/>
            </a:r>
            <a:br>
              <a:rPr lang="en-US" sz="1600" dirty="0"/>
            </a:br>
            <a:endParaRPr lang="en-US" sz="1600" dirty="0"/>
          </a:p>
          <a:p>
            <a:r>
              <a:rPr lang="en-US" sz="1600" dirty="0" smtClean="0"/>
              <a:t>3. The </a:t>
            </a:r>
            <a:r>
              <a:rPr lang="en-US" sz="1600" dirty="0"/>
              <a:t>number of Amtrak stations:</a:t>
            </a:r>
            <a:br>
              <a:rPr lang="en-US" sz="1600" dirty="0"/>
            </a:br>
            <a:r>
              <a:rPr lang="en-US" sz="1600" dirty="0" smtClean="0"/>
              <a:t>No </a:t>
            </a:r>
            <a:r>
              <a:rPr lang="en-US" sz="1600" dirty="0"/>
              <a:t>positive correlation with the percent </a:t>
            </a:r>
            <a:r>
              <a:rPr lang="en-US" sz="1600" dirty="0" smtClean="0"/>
              <a:t>of </a:t>
            </a:r>
            <a:r>
              <a:rPr lang="en-US" sz="1600" dirty="0"/>
              <a:t>away </a:t>
            </a:r>
            <a:r>
              <a:rPr lang="en-US" sz="1600" dirty="0" smtClean="0"/>
              <a:t>workers. A better metric: </a:t>
            </a:r>
            <a:r>
              <a:rPr lang="en-US" sz="1600" dirty="0" err="1" smtClean="0"/>
              <a:t>number_of_stations</a:t>
            </a:r>
            <a:r>
              <a:rPr lang="en-US" sz="1600" dirty="0" smtClean="0"/>
              <a:t>/</a:t>
            </a:r>
            <a:r>
              <a:rPr lang="en-US" sz="1600" dirty="0" err="1" smtClean="0"/>
              <a:t>surface_area</a:t>
            </a:r>
            <a:endParaRPr lang="en-US" sz="1600" dirty="0" smtClean="0"/>
          </a:p>
          <a:p>
            <a:endParaRPr lang="en-US" sz="1600" dirty="0" smtClean="0"/>
          </a:p>
          <a:p>
            <a:r>
              <a:rPr lang="en-US" sz="1600" dirty="0" smtClean="0"/>
              <a:t>4. Surface area: Negative </a:t>
            </a:r>
            <a:r>
              <a:rPr lang="en-US" sz="1600" dirty="0"/>
              <a:t>correlation with </a:t>
            </a:r>
            <a:r>
              <a:rPr lang="en-US" sz="1600" dirty="0" smtClean="0"/>
              <a:t>away </a:t>
            </a:r>
            <a:r>
              <a:rPr lang="en-US" sz="1600" dirty="0"/>
              <a:t>workers and </a:t>
            </a:r>
            <a:r>
              <a:rPr lang="en-US" sz="1600" dirty="0" smtClean="0"/>
              <a:t>public transportation (expected)</a:t>
            </a:r>
            <a:endParaRPr lang="en-US" sz="1600" dirty="0"/>
          </a:p>
        </p:txBody>
      </p:sp>
    </p:spTree>
    <p:extLst>
      <p:ext uri="{BB962C8B-B14F-4D97-AF65-F5344CB8AC3E}">
        <p14:creationId xmlns:p14="http://schemas.microsoft.com/office/powerpoint/2010/main" val="81202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91000">
              <a:schemeClr val="bg1">
                <a:tint val="80000"/>
                <a:satMod val="300000"/>
              </a:schemeClr>
            </a:gs>
            <a:gs pos="100000">
              <a:schemeClr val="bg1">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9274" y="-76200"/>
            <a:ext cx="6154738" cy="1371600"/>
          </a:xfrm>
        </p:spPr>
        <p:txBody>
          <a:bodyPr/>
          <a:lstStyle/>
          <a:p>
            <a:r>
              <a:rPr lang="en-US" dirty="0" smtClean="0"/>
              <a:t>Analysis: Bar chart</a:t>
            </a:r>
            <a:endParaRPr lang="en-US" dirty="0"/>
          </a:p>
        </p:txBody>
      </p:sp>
      <p:sp>
        <p:nvSpPr>
          <p:cNvPr id="6" name="TextBox 5"/>
          <p:cNvSpPr txBox="1"/>
          <p:nvPr/>
        </p:nvSpPr>
        <p:spPr>
          <a:xfrm>
            <a:off x="549274" y="1524000"/>
            <a:ext cx="5316538" cy="1200329"/>
          </a:xfrm>
          <a:prstGeom prst="rect">
            <a:avLst/>
          </a:prstGeom>
          <a:noFill/>
        </p:spPr>
        <p:txBody>
          <a:bodyPr wrap="square" rtlCol="0">
            <a:spAutoFit/>
          </a:bodyPr>
          <a:lstStyle/>
          <a:p>
            <a:pPr marL="342900" indent="-342900">
              <a:buClr>
                <a:schemeClr val="accent1">
                  <a:lumMod val="75000"/>
                </a:schemeClr>
              </a:buClr>
              <a:buFont typeface="Wingdings" panose="05000000000000000000" pitchFamily="2" charset="2"/>
              <a:buChar char="§"/>
            </a:pPr>
            <a:r>
              <a:rPr lang="en-US" sz="2400" dirty="0" smtClean="0"/>
              <a:t>A </a:t>
            </a:r>
            <a:r>
              <a:rPr lang="en-US" sz="2400" dirty="0"/>
              <a:t>somewhat linear relationship between the number of away workers with semi-public transportation </a:t>
            </a:r>
            <a:r>
              <a:rPr lang="en-US" sz="2400" dirty="0" smtClean="0"/>
              <a:t>users</a:t>
            </a:r>
            <a:endParaRPr lang="en-US" sz="24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70612" y="1143000"/>
            <a:ext cx="5774607" cy="5539346"/>
          </a:xfrm>
        </p:spPr>
      </p:pic>
    </p:spTree>
    <p:extLst>
      <p:ext uri="{BB962C8B-B14F-4D97-AF65-F5344CB8AC3E}">
        <p14:creationId xmlns:p14="http://schemas.microsoft.com/office/powerpoint/2010/main" val="1237724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93000">
              <a:schemeClr val="bg1">
                <a:tint val="80000"/>
                <a:satMod val="300000"/>
              </a:schemeClr>
            </a:gs>
            <a:gs pos="100000">
              <a:schemeClr val="bg1">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9274" y="-76200"/>
            <a:ext cx="6154738" cy="1371600"/>
          </a:xfrm>
        </p:spPr>
        <p:txBody>
          <a:bodyPr/>
          <a:lstStyle/>
          <a:p>
            <a:r>
              <a:rPr lang="en-US" dirty="0" smtClean="0"/>
              <a:t>Analysis: </a:t>
            </a:r>
            <a:r>
              <a:rPr lang="en-US" dirty="0" err="1" smtClean="0"/>
              <a:t>Barchart</a:t>
            </a:r>
            <a:endParaRPr lang="en-US" dirty="0"/>
          </a:p>
        </p:txBody>
      </p:sp>
      <p:sp>
        <p:nvSpPr>
          <p:cNvPr id="6" name="TextBox 5"/>
          <p:cNvSpPr txBox="1"/>
          <p:nvPr/>
        </p:nvSpPr>
        <p:spPr>
          <a:xfrm>
            <a:off x="549274" y="1524000"/>
            <a:ext cx="11412538" cy="461665"/>
          </a:xfrm>
          <a:prstGeom prst="rect">
            <a:avLst/>
          </a:prstGeom>
          <a:noFill/>
        </p:spPr>
        <p:txBody>
          <a:bodyPr wrap="square" rtlCol="0">
            <a:spAutoFit/>
          </a:bodyPr>
          <a:lstStyle/>
          <a:p>
            <a:pPr marL="342900" indent="-342900">
              <a:buClr>
                <a:schemeClr val="accent1">
                  <a:lumMod val="75000"/>
                </a:schemeClr>
              </a:buClr>
              <a:buFont typeface="Wingdings" panose="05000000000000000000" pitchFamily="2" charset="2"/>
              <a:buChar char="§"/>
            </a:pPr>
            <a:r>
              <a:rPr lang="en-US" sz="2400" dirty="0" smtClean="0"/>
              <a:t>Considerably higher usage of public transportation in New York and District of Columbia</a:t>
            </a:r>
            <a:endParaRPr lang="en-US" sz="24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70212" y="2080256"/>
            <a:ext cx="6364810" cy="4396744"/>
          </a:xfrm>
        </p:spPr>
      </p:pic>
    </p:spTree>
    <p:extLst>
      <p:ext uri="{BB962C8B-B14F-4D97-AF65-F5344CB8AC3E}">
        <p14:creationId xmlns:p14="http://schemas.microsoft.com/office/powerpoint/2010/main" val="10653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tate histo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ate history report presentation.potx" id="{CE65B12B-E5CF-4B7F-891B-BF19DA46421A}" vid="{73D5F891-C0F2-461A-8D6B-932929F672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State history report presentation</Template>
  <TotalTime>907</TotalTime>
  <Words>581</Words>
  <Application>Microsoft Office PowerPoint</Application>
  <PresentationFormat>Custom</PresentationFormat>
  <Paragraphs>91</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State history report presentation</vt:lpstr>
      <vt:lpstr>U.S. Census Transportation Data</vt:lpstr>
      <vt:lpstr>Data Explanation</vt:lpstr>
      <vt:lpstr>Project Applications</vt:lpstr>
      <vt:lpstr>Data Preprocessing</vt:lpstr>
      <vt:lpstr>Analysis</vt:lpstr>
      <vt:lpstr>Analysis: Correlation Heatmap</vt:lpstr>
      <vt:lpstr>Analysis: Correlation Heatmap</vt:lpstr>
      <vt:lpstr>Analysis: Bar chart</vt:lpstr>
      <vt:lpstr>Analysis: Barchart</vt:lpstr>
      <vt:lpstr>Analysis: heatmap</vt:lpstr>
      <vt:lpstr>Forecast</vt:lpstr>
      <vt:lpstr>Clustering: Public Transportation Usage</vt:lpstr>
      <vt:lpstr>Clustering: HeatMap</vt:lpstr>
      <vt:lpstr>Regression: Public Transportation</vt:lpstr>
      <vt:lpstr>Regression: Number of Away workers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Census Transportation Data</dc:title>
  <dc:creator>Windows User</dc:creator>
  <cp:lastModifiedBy>Windows User</cp:lastModifiedBy>
  <cp:revision>21</cp:revision>
  <dcterms:created xsi:type="dcterms:W3CDTF">2020-04-13T15:34:19Z</dcterms:created>
  <dcterms:modified xsi:type="dcterms:W3CDTF">2020-04-14T06:42:12Z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