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jGLPyC54LDIc7k+hdOlkx9avK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C9B8F2-638B-4C0E-AB4B-50B25A68F4C0}">
  <a:tblStyle styleId="{ABC9B8F2-638B-4C0E-AB4B-50B25A68F4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e5cac389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e5cac38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e878a3f7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e878a3f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8175411f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18175411f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8175411f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8175411f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8175411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18175411f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c7ed5995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c7ed599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8175411f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18175411fb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dc7ed5c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dc7ed5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dc7ed5c6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dc7ed5c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dc7ed5c6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dc7ed5c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dc7ed5c6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dc7ed5c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chive.ics.uci.edu/ml/machine-learning-databases/heart-dise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7916"/>
              </a:lnSpc>
              <a:spcBef>
                <a:spcPts val="0"/>
              </a:spcBef>
              <a:spcAft>
                <a:spcPts val="0"/>
              </a:spcAft>
              <a:buClr>
                <a:schemeClr val="dk1"/>
              </a:buClr>
              <a:buSzPct val="64705"/>
              <a:buFont typeface="Arial"/>
              <a:buNone/>
            </a:pPr>
            <a:r>
              <a:rPr b="1" lang="en-US" sz="1700"/>
              <a:t>University of Quebec at Rimouski</a:t>
            </a:r>
            <a:endParaRPr b="1" sz="1700"/>
          </a:p>
          <a:p>
            <a:pPr indent="0" lvl="0" marL="0" rtl="0" algn="l">
              <a:lnSpc>
                <a:spcPct val="107916"/>
              </a:lnSpc>
              <a:spcBef>
                <a:spcPts val="800"/>
              </a:spcBef>
              <a:spcAft>
                <a:spcPts val="0"/>
              </a:spcAft>
              <a:buClr>
                <a:schemeClr val="dk1"/>
              </a:buClr>
              <a:buSzPct val="64705"/>
              <a:buFont typeface="Arial"/>
              <a:buNone/>
            </a:pPr>
            <a:r>
              <a:rPr b="1" lang="en-US" sz="1700"/>
              <a:t>Second Assignment</a:t>
            </a:r>
            <a:endParaRPr b="1" sz="1700"/>
          </a:p>
          <a:p>
            <a:pPr indent="0" lvl="0" marL="0" rtl="0" algn="l">
              <a:lnSpc>
                <a:spcPct val="107916"/>
              </a:lnSpc>
              <a:spcBef>
                <a:spcPts val="800"/>
              </a:spcBef>
              <a:spcAft>
                <a:spcPts val="0"/>
              </a:spcAft>
              <a:buClr>
                <a:schemeClr val="dk1"/>
              </a:buClr>
              <a:buSzPct val="64705"/>
              <a:buFont typeface="Arial"/>
              <a:buNone/>
            </a:pPr>
            <a:r>
              <a:rPr b="1" lang="en-US" sz="1700"/>
              <a:t>Professor Mehdi Adda</a:t>
            </a:r>
            <a:endParaRPr b="1" sz="1700"/>
          </a:p>
          <a:p>
            <a:pPr indent="0" lvl="0" marL="0" rtl="0" algn="l">
              <a:lnSpc>
                <a:spcPct val="107916"/>
              </a:lnSpc>
              <a:spcBef>
                <a:spcPts val="800"/>
              </a:spcBef>
              <a:spcAft>
                <a:spcPts val="0"/>
              </a:spcAft>
              <a:buClr>
                <a:schemeClr val="dk1"/>
              </a:buClr>
              <a:buSzPct val="73333"/>
              <a:buFont typeface="Arial"/>
              <a:buNone/>
            </a:pPr>
            <a:r>
              <a:rPr b="1" lang="en-US" sz="1500">
                <a:solidFill>
                  <a:srgbClr val="14213B"/>
                </a:solidFill>
                <a:latin typeface="Arial"/>
                <a:ea typeface="Arial"/>
                <a:cs typeface="Arial"/>
                <a:sym typeface="Arial"/>
              </a:rPr>
              <a:t>8INF954 Data Mining</a:t>
            </a:r>
            <a:endParaRPr b="1" sz="1700"/>
          </a:p>
          <a:p>
            <a:pPr indent="0" lvl="0" marL="0" rtl="0" algn="l">
              <a:lnSpc>
                <a:spcPct val="107916"/>
              </a:lnSpc>
              <a:spcBef>
                <a:spcPts val="800"/>
              </a:spcBef>
              <a:spcAft>
                <a:spcPts val="0"/>
              </a:spcAft>
              <a:buClr>
                <a:schemeClr val="dk1"/>
              </a:buClr>
              <a:buSzPct val="64705"/>
              <a:buFont typeface="Arial"/>
              <a:buNone/>
            </a:pPr>
            <a:r>
              <a:t/>
            </a:r>
            <a:endParaRPr b="1" sz="1700"/>
          </a:p>
          <a:p>
            <a:pPr indent="-325755" lvl="0" marL="457200" rtl="0" algn="l">
              <a:lnSpc>
                <a:spcPct val="107916"/>
              </a:lnSpc>
              <a:spcBef>
                <a:spcPts val="800"/>
              </a:spcBef>
              <a:spcAft>
                <a:spcPts val="0"/>
              </a:spcAft>
              <a:buSzPct val="100000"/>
              <a:buChar char="➢"/>
            </a:pPr>
            <a:r>
              <a:rPr b="1" lang="en-US" sz="1700"/>
              <a:t>Noktehdan,  Hamed</a:t>
            </a:r>
            <a:endParaRPr b="1" sz="1700"/>
          </a:p>
          <a:p>
            <a:pPr indent="-325755" lvl="0" marL="457200" rtl="0" algn="l">
              <a:lnSpc>
                <a:spcPct val="107916"/>
              </a:lnSpc>
              <a:spcBef>
                <a:spcPts val="0"/>
              </a:spcBef>
              <a:spcAft>
                <a:spcPts val="0"/>
              </a:spcAft>
              <a:buSzPct val="100000"/>
              <a:buChar char="➢"/>
            </a:pPr>
            <a:r>
              <a:rPr b="1" lang="en-US" sz="1700"/>
              <a:t>Mohammadi, Samira</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Documentation institutionnelle" id="86" name="Google Shape;86;p1"/>
          <p:cNvPicPr preferRelativeResize="0"/>
          <p:nvPr/>
        </p:nvPicPr>
        <p:blipFill rotWithShape="1">
          <a:blip r:embed="rId3">
            <a:alphaModFix/>
          </a:blip>
          <a:srcRect b="0" l="0" r="0" t="0"/>
          <a:stretch/>
        </p:blipFill>
        <p:spPr>
          <a:xfrm>
            <a:off x="1853475" y="3786775"/>
            <a:ext cx="3990975" cy="128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2e5cac3891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 </a:t>
            </a:r>
            <a:endParaRPr/>
          </a:p>
        </p:txBody>
      </p:sp>
      <p:sp>
        <p:nvSpPr>
          <p:cNvPr id="143" name="Google Shape;143;g22e5cac3891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20000"/>
          </a:bodyPr>
          <a:lstStyle/>
          <a:p>
            <a:pPr indent="0" lvl="0" marL="914400" rtl="0" algn="just">
              <a:lnSpc>
                <a:spcPct val="115000"/>
              </a:lnSpc>
              <a:spcBef>
                <a:spcPts val="1200"/>
              </a:spcBef>
              <a:spcAft>
                <a:spcPts val="0"/>
              </a:spcAft>
              <a:buClr>
                <a:schemeClr val="dk1"/>
              </a:buClr>
              <a:buSzPct val="39285"/>
              <a:buFont typeface="Arial"/>
              <a:buNone/>
            </a:pPr>
            <a:r>
              <a:rPr lang="en-US"/>
              <a:t>W</a:t>
            </a:r>
            <a:r>
              <a:rPr lang="en-US"/>
              <a:t>e can see that the K-means algorithm without dimension reduction and the fuzzy clustering algorithm without dimension reduction both identified a cluster with a very small number of data points (cluster 2 in K-means and cluster 4 in fuzzy clustering). This suggests that these algorithms might not be the best choice for this particular dataset.</a:t>
            </a:r>
            <a:endParaRPr/>
          </a:p>
          <a:p>
            <a:pPr indent="0" lvl="0" marL="914400" rtl="0" algn="l">
              <a:lnSpc>
                <a:spcPct val="115000"/>
              </a:lnSpc>
              <a:spcBef>
                <a:spcPts val="1200"/>
              </a:spcBef>
              <a:spcAft>
                <a:spcPts val="0"/>
              </a:spcAft>
              <a:buClr>
                <a:schemeClr val="dk1"/>
              </a:buClr>
              <a:buSzPct val="39285"/>
              <a:buFont typeface="Arial"/>
              <a:buNone/>
            </a:pPr>
            <a:r>
              <a:rPr lang="en-US"/>
              <a:t> </a:t>
            </a:r>
            <a:endParaRPr/>
          </a:p>
          <a:p>
            <a:pPr indent="0" lvl="0" marL="914400" rtl="0" algn="just">
              <a:lnSpc>
                <a:spcPct val="115000"/>
              </a:lnSpc>
              <a:spcBef>
                <a:spcPts val="1200"/>
              </a:spcBef>
              <a:spcAft>
                <a:spcPts val="0"/>
              </a:spcAft>
              <a:buClr>
                <a:schemeClr val="dk1"/>
              </a:buClr>
              <a:buSzPct val="39285"/>
              <a:buFont typeface="Arial"/>
              <a:buNone/>
            </a:pPr>
            <a:r>
              <a:rPr lang="en-US"/>
              <a:t>In contrast, the K-means algorithm with ICA dimension reduction and the fuzzy clustering algorithm with LDA dimension reduction did not have such a problem and identified clusters that are more evenly distributed. However, there are differences in the specific clusters that each algorithm identified as the largest (cluster 3 in K-means with ICA and cluster 2 in fuzzy clustering with LDA).</a:t>
            </a:r>
            <a:endParaRPr/>
          </a:p>
          <a:p>
            <a:pPr indent="0" lvl="0" marL="914400" rtl="0" algn="l">
              <a:lnSpc>
                <a:spcPct val="115000"/>
              </a:lnSpc>
              <a:spcBef>
                <a:spcPts val="1200"/>
              </a:spcBef>
              <a:spcAft>
                <a:spcPts val="0"/>
              </a:spcAft>
              <a:buClr>
                <a:schemeClr val="dk1"/>
              </a:buClr>
              <a:buSzPct val="39285"/>
              <a:buFont typeface="Arial"/>
              <a:buNone/>
            </a:pPr>
            <a:r>
              <a:rPr lang="en-US"/>
              <a:t> </a:t>
            </a:r>
            <a:endParaRPr/>
          </a:p>
          <a:p>
            <a:pPr indent="0" lvl="0" marL="914400" rtl="0" algn="just">
              <a:lnSpc>
                <a:spcPct val="115000"/>
              </a:lnSpc>
              <a:spcBef>
                <a:spcPts val="1200"/>
              </a:spcBef>
              <a:spcAft>
                <a:spcPts val="0"/>
              </a:spcAft>
              <a:buClr>
                <a:schemeClr val="dk1"/>
              </a:buClr>
              <a:buSzPct val="39285"/>
              <a:buFont typeface="Arial"/>
              <a:buNone/>
            </a:pPr>
            <a:r>
              <a:rPr lang="en-US"/>
              <a:t>Overall, the choice of algorithm and dimension reduction technique depends on the specific dataset and the goals of the analysis. It's important to carefully consider the results and choose the approach that best suits the particular task at hand.</a:t>
            </a:r>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2e878a3f79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9" name="Google Shape;149;g22e878a3f79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150" name="Google Shape;150;g22e878a3f79_1_0"/>
          <p:cNvGraphicFramePr/>
          <p:nvPr/>
        </p:nvGraphicFramePr>
        <p:xfrm>
          <a:off x="838200" y="1134875"/>
          <a:ext cx="3000000" cy="3000000"/>
        </p:xfrm>
        <a:graphic>
          <a:graphicData uri="http://schemas.openxmlformats.org/drawingml/2006/table">
            <a:tbl>
              <a:tblPr>
                <a:noFill/>
                <a:tableStyleId>{ABC9B8F2-638B-4C0E-AB4B-50B25A68F4C0}</a:tableStyleId>
              </a:tblPr>
              <a:tblGrid>
                <a:gridCol w="5143500"/>
                <a:gridCol w="5143500"/>
              </a:tblGrid>
              <a:tr h="381000">
                <a:tc>
                  <a:txBody>
                    <a:bodyPr/>
                    <a:lstStyle/>
                    <a:p>
                      <a:pPr indent="0" lvl="0" marL="0" rtl="0" algn="l">
                        <a:lnSpc>
                          <a:spcPct val="9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K-means algorithm without dimension reduction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US" sz="1000">
                          <a:latin typeface="Calibri"/>
                          <a:ea typeface="Calibri"/>
                          <a:cs typeface="Calibri"/>
                          <a:sym typeface="Calibri"/>
                        </a:rPr>
                        <a:t>Cluster 3 has the largest number of data points (118).</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1 has 90 data points.</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0 has 84 data points.</a:t>
                      </a:r>
                      <a:endParaRPr sz="1000">
                        <a:latin typeface="Calibri"/>
                        <a:ea typeface="Calibri"/>
                        <a:cs typeface="Calibri"/>
                        <a:sym typeface="Calibri"/>
                      </a:endParaRPr>
                    </a:p>
                    <a:p>
                      <a:pPr indent="0" lvl="0" marL="0" rtl="0" algn="l">
                        <a:lnSpc>
                          <a:spcPct val="115000"/>
                        </a:lnSpc>
                        <a:spcBef>
                          <a:spcPts val="1200"/>
                        </a:spcBef>
                        <a:spcAft>
                          <a:spcPts val="1200"/>
                        </a:spcAft>
                        <a:buNone/>
                      </a:pPr>
                      <a:r>
                        <a:rPr lang="en-US" sz="1000">
                          <a:latin typeface="Calibri"/>
                          <a:ea typeface="Calibri"/>
                          <a:cs typeface="Calibri"/>
                          <a:sym typeface="Calibri"/>
                        </a:rPr>
                        <a:t>Cluster 2 has only 5 data points.</a:t>
                      </a:r>
                      <a:endParaRPr sz="1000">
                        <a:solidFill>
                          <a:srgbClr val="222222"/>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90000"/>
                        </a:lnSpc>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K-means algorithm with ICA dimension reduction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US" sz="1000">
                          <a:latin typeface="Calibri"/>
                          <a:ea typeface="Calibri"/>
                          <a:cs typeface="Calibri"/>
                          <a:sym typeface="Calibri"/>
                        </a:rPr>
                        <a:t>Cluster 0 has the largest number of data points (106).</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1 has 76 data points.</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3 has 58 data points.</a:t>
                      </a:r>
                      <a:endParaRPr sz="1000">
                        <a:latin typeface="Calibri"/>
                        <a:ea typeface="Calibri"/>
                        <a:cs typeface="Calibri"/>
                        <a:sym typeface="Calibri"/>
                      </a:endParaRPr>
                    </a:p>
                    <a:p>
                      <a:pPr indent="0" lvl="0" marL="0" rtl="0" algn="l">
                        <a:lnSpc>
                          <a:spcPct val="115000"/>
                        </a:lnSpc>
                        <a:spcBef>
                          <a:spcPts val="1200"/>
                        </a:spcBef>
                        <a:spcAft>
                          <a:spcPts val="1200"/>
                        </a:spcAft>
                        <a:buNone/>
                      </a:pPr>
                      <a:r>
                        <a:rPr lang="en-US" sz="1000">
                          <a:latin typeface="Calibri"/>
                          <a:ea typeface="Calibri"/>
                          <a:cs typeface="Calibri"/>
                          <a:sym typeface="Calibri"/>
                        </a:rPr>
                        <a:t>Cluster 2 has 57 data points.</a:t>
                      </a:r>
                      <a:endParaRPr sz="100">
                        <a:solidFill>
                          <a:srgbClr val="222222"/>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90000"/>
                        </a:lnSpc>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Fuzzy Clustering algorithm without dimension reduction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US" sz="1000">
                          <a:latin typeface="Calibri"/>
                          <a:ea typeface="Calibri"/>
                          <a:cs typeface="Calibri"/>
                          <a:sym typeface="Calibri"/>
                        </a:rPr>
                        <a:t>Cluster 2 has the largest number of data points (159).</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1 has 133 data points.</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4 has only 4 data points.</a:t>
                      </a:r>
                      <a:endParaRPr sz="1000">
                        <a:latin typeface="Calibri"/>
                        <a:ea typeface="Calibri"/>
                        <a:cs typeface="Calibri"/>
                        <a:sym typeface="Calibri"/>
                      </a:endParaRPr>
                    </a:p>
                    <a:p>
                      <a:pPr indent="0" lvl="0" marL="0" rtl="0" algn="l">
                        <a:lnSpc>
                          <a:spcPct val="115000"/>
                        </a:lnSpc>
                        <a:spcBef>
                          <a:spcPts val="1200"/>
                        </a:spcBef>
                        <a:spcAft>
                          <a:spcPts val="1200"/>
                        </a:spcAft>
                        <a:buNone/>
                      </a:pPr>
                      <a:r>
                        <a:rPr lang="en-US" sz="1000">
                          <a:latin typeface="Calibri"/>
                          <a:ea typeface="Calibri"/>
                          <a:cs typeface="Calibri"/>
                          <a:sym typeface="Calibri"/>
                        </a:rPr>
                        <a:t>Cluster 0 has only 1 data point.</a:t>
                      </a:r>
                      <a:endParaRPr sz="100">
                        <a:solidFill>
                          <a:srgbClr val="222222"/>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90000"/>
                        </a:lnSpc>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Fuzzy Clustering algorithm with LDA dimension reduction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US" sz="1000">
                          <a:latin typeface="Calibri"/>
                          <a:ea typeface="Calibri"/>
                          <a:cs typeface="Calibri"/>
                          <a:sym typeface="Calibri"/>
                        </a:rPr>
                        <a:t>Cluster 2 has the largest number of data points (69).</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0 has 67 data points.</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3 has 60 data points.</a:t>
                      </a:r>
                      <a:endParaRPr sz="1000">
                        <a:latin typeface="Calibri"/>
                        <a:ea typeface="Calibri"/>
                        <a:cs typeface="Calibri"/>
                        <a:sym typeface="Calibri"/>
                      </a:endParaRPr>
                    </a:p>
                    <a:p>
                      <a:pPr indent="0" lvl="0" marL="0" rtl="0" algn="l">
                        <a:lnSpc>
                          <a:spcPct val="115000"/>
                        </a:lnSpc>
                        <a:spcBef>
                          <a:spcPts val="1200"/>
                        </a:spcBef>
                        <a:spcAft>
                          <a:spcPts val="0"/>
                        </a:spcAft>
                        <a:buNone/>
                      </a:pPr>
                      <a:r>
                        <a:rPr lang="en-US" sz="1000">
                          <a:latin typeface="Calibri"/>
                          <a:ea typeface="Calibri"/>
                          <a:cs typeface="Calibri"/>
                          <a:sym typeface="Calibri"/>
                        </a:rPr>
                        <a:t>Cluster 4 has 54 data points.</a:t>
                      </a:r>
                      <a:endParaRPr sz="1000">
                        <a:latin typeface="Calibri"/>
                        <a:ea typeface="Calibri"/>
                        <a:cs typeface="Calibri"/>
                        <a:sym typeface="Calibri"/>
                      </a:endParaRPr>
                    </a:p>
                    <a:p>
                      <a:pPr indent="0" lvl="0" marL="0" rtl="0" algn="l">
                        <a:lnSpc>
                          <a:spcPct val="115000"/>
                        </a:lnSpc>
                        <a:spcBef>
                          <a:spcPts val="1200"/>
                        </a:spcBef>
                        <a:spcAft>
                          <a:spcPts val="1200"/>
                        </a:spcAft>
                        <a:buNone/>
                      </a:pPr>
                      <a:r>
                        <a:rPr lang="en-US" sz="1000">
                          <a:latin typeface="Calibri"/>
                          <a:ea typeface="Calibri"/>
                          <a:cs typeface="Calibri"/>
                          <a:sym typeface="Calibri"/>
                        </a:rPr>
                        <a:t>Cluster 1 has 47 data points</a:t>
                      </a:r>
                      <a:endParaRPr sz="100">
                        <a:solidFill>
                          <a:srgbClr val="222222"/>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18175411fb_0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References</a:t>
            </a:r>
            <a:endParaRPr/>
          </a:p>
        </p:txBody>
      </p:sp>
      <p:sp>
        <p:nvSpPr>
          <p:cNvPr id="156" name="Google Shape;156;g218175411fb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Clr>
                <a:schemeClr val="dk1"/>
              </a:buClr>
              <a:buSzPts val="1100"/>
              <a:buFont typeface="Arial"/>
              <a:buNone/>
            </a:pPr>
            <a:r>
              <a:rPr lang="en-US" sz="1400"/>
              <a:t>[1] </a:t>
            </a:r>
            <a:r>
              <a:rPr lang="en-US" sz="1300">
                <a:solidFill>
                  <a:srgbClr val="222222"/>
                </a:solidFill>
                <a:highlight>
                  <a:srgbClr val="FFFFFF"/>
                </a:highlight>
                <a:latin typeface="Arial"/>
                <a:ea typeface="Arial"/>
                <a:cs typeface="Arial"/>
                <a:sym typeface="Arial"/>
              </a:rPr>
              <a:t>Levenson, J. W., Skerrett, P. J., &amp; Gaziano, J. M. (2002). Reducing the global burden of cardiovascular disease: the role of risk factors. </a:t>
            </a:r>
            <a:r>
              <a:rPr i="1" lang="en-US" sz="1300">
                <a:solidFill>
                  <a:srgbClr val="222222"/>
                </a:solidFill>
                <a:highlight>
                  <a:srgbClr val="FFFFFF"/>
                </a:highlight>
                <a:latin typeface="Arial"/>
                <a:ea typeface="Arial"/>
                <a:cs typeface="Arial"/>
                <a:sym typeface="Arial"/>
              </a:rPr>
              <a:t>Preventive cardiology</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5</a:t>
            </a:r>
            <a:r>
              <a:rPr lang="en-US" sz="1300">
                <a:solidFill>
                  <a:srgbClr val="222222"/>
                </a:solidFill>
                <a:highlight>
                  <a:srgbClr val="FFFFFF"/>
                </a:highlight>
                <a:latin typeface="Arial"/>
                <a:ea typeface="Arial"/>
                <a:cs typeface="Arial"/>
                <a:sym typeface="Arial"/>
              </a:rPr>
              <a:t>(4), 188-199.</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[2] </a:t>
            </a:r>
            <a:r>
              <a:rPr lang="en-US" sz="13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https://archive.ics.uci.edu/ml/machine-learning-databases/heart-disease/</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400"/>
              <a:t>[3] </a:t>
            </a:r>
            <a:r>
              <a:rPr lang="en-US" sz="1300">
                <a:solidFill>
                  <a:srgbClr val="222222"/>
                </a:solidFill>
                <a:highlight>
                  <a:srgbClr val="FFFFFF"/>
                </a:highlight>
                <a:latin typeface="Arial"/>
                <a:ea typeface="Arial"/>
                <a:cs typeface="Arial"/>
                <a:sym typeface="Arial"/>
              </a:rPr>
              <a:t>Lu, W., &amp; Rajapakse, J. C. (2005). Approach and applications of constrained ICA. </a:t>
            </a:r>
            <a:r>
              <a:rPr i="1" lang="en-US" sz="1300">
                <a:solidFill>
                  <a:srgbClr val="222222"/>
                </a:solidFill>
                <a:highlight>
                  <a:srgbClr val="FFFFFF"/>
                </a:highlight>
                <a:latin typeface="Arial"/>
                <a:ea typeface="Arial"/>
                <a:cs typeface="Arial"/>
                <a:sym typeface="Arial"/>
              </a:rPr>
              <a:t>IEEE transactions on neural networks</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16</a:t>
            </a:r>
            <a:r>
              <a:rPr lang="en-US" sz="1300">
                <a:solidFill>
                  <a:srgbClr val="222222"/>
                </a:solidFill>
                <a:highlight>
                  <a:srgbClr val="FFFFFF"/>
                </a:highlight>
                <a:latin typeface="Arial"/>
                <a:ea typeface="Arial"/>
                <a:cs typeface="Arial"/>
                <a:sym typeface="Arial"/>
              </a:rPr>
              <a:t>(1), 203-212.</a:t>
            </a:r>
            <a:endParaRPr sz="1400"/>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[4] Samaitis, V., Yilmaz, B., &amp; Jasiuniene, E. (2023). Adhesive bond quality classification using machine learning algorithms based on ultrasonic pulse-echo immersion data. </a:t>
            </a:r>
            <a:r>
              <a:rPr i="1" lang="en-US" sz="1300">
                <a:solidFill>
                  <a:srgbClr val="222222"/>
                </a:solidFill>
                <a:highlight>
                  <a:srgbClr val="FFFFFF"/>
                </a:highlight>
                <a:latin typeface="Arial"/>
                <a:ea typeface="Arial"/>
                <a:cs typeface="Arial"/>
                <a:sym typeface="Arial"/>
              </a:rPr>
              <a:t>Journal of Sound and Vibration</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546</a:t>
            </a:r>
            <a:r>
              <a:rPr lang="en-US" sz="1300">
                <a:solidFill>
                  <a:srgbClr val="222222"/>
                </a:solidFill>
                <a:highlight>
                  <a:srgbClr val="FFFFFF"/>
                </a:highlight>
                <a:latin typeface="Arial"/>
                <a:ea typeface="Arial"/>
                <a:cs typeface="Arial"/>
                <a:sym typeface="Arial"/>
              </a:rPr>
              <a:t>, 117457.</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[5] Kaur, S., &amp; Jindal, S. (2016). A survey on machine learning algorithms. </a:t>
            </a:r>
            <a:r>
              <a:rPr i="1" lang="en-US" sz="1300">
                <a:solidFill>
                  <a:srgbClr val="222222"/>
                </a:solidFill>
                <a:highlight>
                  <a:srgbClr val="FFFFFF"/>
                </a:highlight>
                <a:latin typeface="Arial"/>
                <a:ea typeface="Arial"/>
                <a:cs typeface="Arial"/>
                <a:sym typeface="Arial"/>
              </a:rPr>
              <a:t>Int J Innovative Res Adv Eng (IJIRAE)</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3</a:t>
            </a:r>
            <a:r>
              <a:rPr lang="en-US" sz="1300">
                <a:solidFill>
                  <a:srgbClr val="222222"/>
                </a:solidFill>
                <a:highlight>
                  <a:srgbClr val="FFFFFF"/>
                </a:highlight>
                <a:latin typeface="Arial"/>
                <a:ea typeface="Arial"/>
                <a:cs typeface="Arial"/>
                <a:sym typeface="Arial"/>
              </a:rPr>
              <a:t>(11), 2349-2763.</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[6] Aljarah, I., Al-Zoubi, A. M., Faris, H., Hassonah, M. A., Mirjalili, S., &amp; Saadeh, H. (2018). Simultaneous feature selection and support vector machine optimization using the grasshopper optimization algorithm. </a:t>
            </a:r>
            <a:r>
              <a:rPr i="1" lang="en-US" sz="1300">
                <a:solidFill>
                  <a:srgbClr val="222222"/>
                </a:solidFill>
                <a:highlight>
                  <a:srgbClr val="FFFFFF"/>
                </a:highlight>
                <a:latin typeface="Arial"/>
                <a:ea typeface="Arial"/>
                <a:cs typeface="Arial"/>
                <a:sym typeface="Arial"/>
              </a:rPr>
              <a:t>Cognitive Computation</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10</a:t>
            </a:r>
            <a:r>
              <a:rPr lang="en-US" sz="1300">
                <a:solidFill>
                  <a:srgbClr val="222222"/>
                </a:solidFill>
                <a:highlight>
                  <a:srgbClr val="FFFFFF"/>
                </a:highlight>
                <a:latin typeface="Arial"/>
                <a:ea typeface="Arial"/>
                <a:cs typeface="Arial"/>
                <a:sym typeface="Arial"/>
              </a:rPr>
              <a:t>, 478-495.</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[7] Naji, M. A., El Filali, S., Aarika, K., Benlahmar, E. H., Abdelouhahid, R. A., &amp; Debauche, O. (2021). Machine learning algorithms for breast cancer prediction and diagnosis. </a:t>
            </a:r>
            <a:r>
              <a:rPr i="1" lang="en-US" sz="1300">
                <a:solidFill>
                  <a:srgbClr val="222222"/>
                </a:solidFill>
                <a:highlight>
                  <a:srgbClr val="FFFFFF"/>
                </a:highlight>
                <a:latin typeface="Arial"/>
                <a:ea typeface="Arial"/>
                <a:cs typeface="Arial"/>
                <a:sym typeface="Arial"/>
              </a:rPr>
              <a:t>Procedia Computer Science</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191</a:t>
            </a:r>
            <a:r>
              <a:rPr lang="en-US" sz="1300">
                <a:solidFill>
                  <a:srgbClr val="222222"/>
                </a:solidFill>
                <a:highlight>
                  <a:srgbClr val="FFFFFF"/>
                </a:highlight>
                <a:latin typeface="Arial"/>
                <a:ea typeface="Arial"/>
                <a:cs typeface="Arial"/>
                <a:sym typeface="Arial"/>
              </a:rPr>
              <a:t>, 487-492.</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[8] Sujatha, S., &amp; Sona, A. S. (2013). New fast k-means clustering algorithm using modified centroid selection method. </a:t>
            </a:r>
            <a:r>
              <a:rPr i="1" lang="en-US" sz="1300">
                <a:solidFill>
                  <a:srgbClr val="222222"/>
                </a:solidFill>
                <a:highlight>
                  <a:srgbClr val="FFFFFF"/>
                </a:highlight>
                <a:latin typeface="Arial"/>
                <a:ea typeface="Arial"/>
                <a:cs typeface="Arial"/>
                <a:sym typeface="Arial"/>
              </a:rPr>
              <a:t>International Journal of Engineering Research &amp; Technology (IJERT)</a:t>
            </a:r>
            <a:r>
              <a:rPr lang="en-US" sz="1300">
                <a:solidFill>
                  <a:srgbClr val="222222"/>
                </a:solidFill>
                <a:highlight>
                  <a:srgbClr val="FFFFFF"/>
                </a:highlight>
                <a:latin typeface="Arial"/>
                <a:ea typeface="Arial"/>
                <a:cs typeface="Arial"/>
                <a:sym typeface="Arial"/>
              </a:rPr>
              <a:t>, </a:t>
            </a:r>
            <a:r>
              <a:rPr i="1" lang="en-US" sz="1300">
                <a:solidFill>
                  <a:srgbClr val="222222"/>
                </a:solidFill>
                <a:highlight>
                  <a:srgbClr val="FFFFFF"/>
                </a:highlight>
                <a:latin typeface="Arial"/>
                <a:ea typeface="Arial"/>
                <a:cs typeface="Arial"/>
                <a:sym typeface="Arial"/>
              </a:rPr>
              <a:t>2</a:t>
            </a:r>
            <a:r>
              <a:rPr lang="en-US" sz="1300">
                <a:solidFill>
                  <a:srgbClr val="222222"/>
                </a:solidFill>
                <a:highlight>
                  <a:srgbClr val="FFFFFF"/>
                </a:highlight>
                <a:latin typeface="Arial"/>
                <a:ea typeface="Arial"/>
                <a:cs typeface="Arial"/>
                <a:sym typeface="Arial"/>
              </a:rPr>
              <a:t>(2), 1-9.</a:t>
            </a:r>
            <a:endParaRPr sz="1300">
              <a:solidFill>
                <a:srgbClr val="222222"/>
              </a:solidFill>
              <a:highlight>
                <a:srgbClr val="FFFFFF"/>
              </a:highlight>
              <a:latin typeface="Arial"/>
              <a:ea typeface="Arial"/>
              <a:cs typeface="Arial"/>
              <a:sym typeface="Arial"/>
            </a:endParaRPr>
          </a:p>
          <a:p>
            <a:pPr indent="0" lvl="0" marL="0" rtl="0" algn="l">
              <a:lnSpc>
                <a:spcPct val="107916"/>
              </a:lnSpc>
              <a:spcBef>
                <a:spcPts val="800"/>
              </a:spcBef>
              <a:spcAft>
                <a:spcPts val="800"/>
              </a:spcAft>
              <a:buClr>
                <a:schemeClr val="dk1"/>
              </a:buClr>
              <a:buSzPts val="1100"/>
              <a:buFont typeface="Arial"/>
              <a:buNone/>
            </a:pPr>
            <a:r>
              <a:rPr lang="en-US" sz="1300">
                <a:solidFill>
                  <a:srgbClr val="222222"/>
                </a:solidFill>
                <a:highlight>
                  <a:srgbClr val="FFFFFF"/>
                </a:highlight>
                <a:latin typeface="Arial"/>
                <a:ea typeface="Arial"/>
                <a:cs typeface="Arial"/>
                <a:sym typeface="Arial"/>
              </a:rPr>
              <a:t>[9] Bora, D. J., Gupta, D., &amp; Kumar, A. (2014). A comparative study between fuzzy clustering algorithm and hard clustering algorithm. </a:t>
            </a:r>
            <a:r>
              <a:rPr i="1" lang="en-US" sz="1300">
                <a:solidFill>
                  <a:srgbClr val="222222"/>
                </a:solidFill>
                <a:highlight>
                  <a:srgbClr val="FFFFFF"/>
                </a:highlight>
                <a:latin typeface="Arial"/>
                <a:ea typeface="Arial"/>
                <a:cs typeface="Arial"/>
                <a:sym typeface="Arial"/>
              </a:rPr>
              <a:t>arXiv preprint arXiv:1404.6059</a:t>
            </a:r>
            <a:r>
              <a:rPr lang="en-US" sz="1300">
                <a:solidFill>
                  <a:srgbClr val="222222"/>
                </a:solidFill>
                <a:highlight>
                  <a:srgbClr val="FFFFFF"/>
                </a:highlight>
                <a:latin typeface="Arial"/>
                <a:ea typeface="Arial"/>
                <a:cs typeface="Arial"/>
                <a:sym typeface="Arial"/>
              </a:rPr>
              <a:t>.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18175411fb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Introduction</a:t>
            </a:r>
            <a:endParaRPr/>
          </a:p>
        </p:txBody>
      </p:sp>
      <p:sp>
        <p:nvSpPr>
          <p:cNvPr id="92" name="Google Shape;92;g218175411fb_0_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200"/>
              </a:spcBef>
              <a:spcAft>
                <a:spcPts val="0"/>
              </a:spcAft>
              <a:buNone/>
            </a:pPr>
            <a:r>
              <a:rPr lang="en-US" sz="2600"/>
              <a:t>In this project, we aim to apply data mining techniques to analyze a cardiovascular dataset and predict the presence of heart disease.</a:t>
            </a:r>
            <a:endParaRPr sz="2600"/>
          </a:p>
          <a:p>
            <a:pPr indent="0" lvl="0" marL="0" rtl="0" algn="l">
              <a:lnSpc>
                <a:spcPct val="100000"/>
              </a:lnSpc>
              <a:spcBef>
                <a:spcPts val="1200"/>
              </a:spcBef>
              <a:spcAft>
                <a:spcPts val="0"/>
              </a:spcAft>
              <a:buNone/>
            </a:pPr>
            <a:r>
              <a:t/>
            </a:r>
            <a:endParaRPr sz="2600"/>
          </a:p>
          <a:p>
            <a:pPr indent="0" lvl="0" marL="0" rtl="0" algn="just">
              <a:lnSpc>
                <a:spcPct val="100000"/>
              </a:lnSpc>
              <a:spcBef>
                <a:spcPts val="1200"/>
              </a:spcBef>
              <a:spcAft>
                <a:spcPts val="1200"/>
              </a:spcAft>
              <a:buClr>
                <a:schemeClr val="dk1"/>
              </a:buClr>
              <a:buSzPts val="1100"/>
              <a:buFont typeface="Arial"/>
              <a:buNone/>
            </a:pPr>
            <a:r>
              <a:rPr lang="en-US" sz="2300"/>
              <a:t>The give dataset contains 14 attributes related to heart disease. It has  5 different outputs indicating the severity of heart disease. </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218175411fb_0_0"/>
          <p:cNvPicPr preferRelativeResize="0"/>
          <p:nvPr/>
        </p:nvPicPr>
        <p:blipFill>
          <a:blip r:embed="rId3">
            <a:alphaModFix/>
          </a:blip>
          <a:stretch>
            <a:fillRect/>
          </a:stretch>
        </p:blipFill>
        <p:spPr>
          <a:xfrm>
            <a:off x="838200" y="1360850"/>
            <a:ext cx="6438900" cy="5162550"/>
          </a:xfrm>
          <a:prstGeom prst="rect">
            <a:avLst/>
          </a:prstGeom>
          <a:noFill/>
          <a:ln>
            <a:noFill/>
          </a:ln>
        </p:spPr>
      </p:pic>
      <p:sp>
        <p:nvSpPr>
          <p:cNvPr id="98" name="Google Shape;98;g218175411fb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Overview of the Dataset</a:t>
            </a:r>
            <a:endParaRPr/>
          </a:p>
        </p:txBody>
      </p:sp>
      <p:sp>
        <p:nvSpPr>
          <p:cNvPr id="99" name="Google Shape;99;g218175411fb_0_0"/>
          <p:cNvSpPr txBox="1"/>
          <p:nvPr>
            <p:ph idx="1" type="body"/>
          </p:nvPr>
        </p:nvSpPr>
        <p:spPr>
          <a:xfrm>
            <a:off x="838200" y="1360850"/>
            <a:ext cx="10515600" cy="5497200"/>
          </a:xfrm>
          <a:prstGeom prst="rect">
            <a:avLst/>
          </a:prstGeom>
          <a:noFill/>
          <a:ln>
            <a:noFill/>
          </a:ln>
        </p:spPr>
        <p:txBody>
          <a:bodyPr anchorCtr="0" anchor="t" bIns="45700" lIns="91425" spcFirstLastPara="1" rIns="91425" wrap="square" tIns="45700">
            <a:normAutofit/>
          </a:bodyPr>
          <a:lstStyle/>
          <a:p>
            <a:pPr indent="0" lvl="0" marL="457200" marR="0" rtl="0" algn="r">
              <a:lnSpc>
                <a:spcPct val="107916"/>
              </a:lnSpc>
              <a:spcBef>
                <a:spcPts val="0"/>
              </a:spcBef>
              <a:spcAft>
                <a:spcPts val="0"/>
              </a:spcAft>
              <a:buNone/>
            </a:pPr>
            <a:r>
              <a:t/>
            </a:r>
            <a:endParaRPr sz="1200">
              <a:solidFill>
                <a:srgbClr val="374151"/>
              </a:solidFill>
              <a:latin typeface="Roboto"/>
              <a:ea typeface="Roboto"/>
              <a:cs typeface="Roboto"/>
              <a:sym typeface="Roboto"/>
            </a:endParaRPr>
          </a:p>
          <a:p>
            <a:pPr indent="0" lvl="0" marL="457200" marR="0" rtl="0" algn="r">
              <a:lnSpc>
                <a:spcPct val="107916"/>
              </a:lnSpc>
              <a:spcBef>
                <a:spcPts val="0"/>
              </a:spcBef>
              <a:spcAft>
                <a:spcPts val="0"/>
              </a:spcAft>
              <a:buNone/>
            </a:pPr>
            <a:r>
              <a:t/>
            </a:r>
            <a:endParaRPr sz="1200">
              <a:solidFill>
                <a:srgbClr val="374151"/>
              </a:solidFill>
              <a:latin typeface="Roboto"/>
              <a:ea typeface="Roboto"/>
              <a:cs typeface="Roboto"/>
              <a:sym typeface="Roboto"/>
            </a:endParaRPr>
          </a:p>
          <a:p>
            <a:pPr indent="0" lvl="0" marL="457200" marR="0" rtl="0" algn="ctr">
              <a:lnSpc>
                <a:spcPct val="107916"/>
              </a:lnSpc>
              <a:spcBef>
                <a:spcPts val="0"/>
              </a:spcBef>
              <a:spcAft>
                <a:spcPts val="0"/>
              </a:spcAft>
              <a:buNone/>
            </a:pPr>
            <a:r>
              <a:rPr lang="en-US" sz="2700">
                <a:solidFill>
                  <a:srgbClr val="374151"/>
                </a:solidFill>
                <a:latin typeface="Roboto"/>
                <a:ea typeface="Roboto"/>
                <a:cs typeface="Roboto"/>
                <a:sym typeface="Roboto"/>
              </a:rPr>
              <a:t>                                                                    0 represents no disease</a:t>
            </a:r>
            <a:endParaRPr sz="2700">
              <a:solidFill>
                <a:srgbClr val="374151"/>
              </a:solidFill>
              <a:latin typeface="Roboto"/>
              <a:ea typeface="Roboto"/>
              <a:cs typeface="Roboto"/>
              <a:sym typeface="Roboto"/>
            </a:endParaRPr>
          </a:p>
          <a:p>
            <a:pPr indent="0" lvl="0" marL="457200" marR="0" rtl="0" algn="ctr">
              <a:lnSpc>
                <a:spcPct val="107916"/>
              </a:lnSpc>
              <a:spcBef>
                <a:spcPts val="0"/>
              </a:spcBef>
              <a:spcAft>
                <a:spcPts val="0"/>
              </a:spcAft>
              <a:buNone/>
            </a:pPr>
            <a:r>
              <a:rPr lang="en-US" sz="2700">
                <a:solidFill>
                  <a:srgbClr val="374151"/>
                </a:solidFill>
                <a:latin typeface="Roboto"/>
                <a:ea typeface="Roboto"/>
                <a:cs typeface="Roboto"/>
                <a:sym typeface="Roboto"/>
              </a:rPr>
              <a:t>                                                                      Others represent different</a:t>
            </a:r>
            <a:endParaRPr sz="2700">
              <a:solidFill>
                <a:srgbClr val="374151"/>
              </a:solidFill>
              <a:latin typeface="Roboto"/>
              <a:ea typeface="Roboto"/>
              <a:cs typeface="Roboto"/>
              <a:sym typeface="Roboto"/>
            </a:endParaRPr>
          </a:p>
          <a:p>
            <a:pPr indent="0" lvl="0" marL="457200" marR="0" rtl="0" algn="ctr">
              <a:lnSpc>
                <a:spcPct val="107916"/>
              </a:lnSpc>
              <a:spcBef>
                <a:spcPts val="0"/>
              </a:spcBef>
              <a:spcAft>
                <a:spcPts val="0"/>
              </a:spcAft>
              <a:buNone/>
            </a:pPr>
            <a:r>
              <a:rPr lang="en-US" sz="2700">
                <a:solidFill>
                  <a:srgbClr val="374151"/>
                </a:solidFill>
                <a:latin typeface="Roboto"/>
                <a:ea typeface="Roboto"/>
                <a:cs typeface="Roboto"/>
                <a:sym typeface="Roboto"/>
              </a:rPr>
              <a:t>                                                                   cardiovascular disease   </a:t>
            </a:r>
            <a:endParaRPr sz="2700">
              <a:solidFill>
                <a:srgbClr val="374151"/>
              </a:solidFill>
              <a:latin typeface="Roboto"/>
              <a:ea typeface="Roboto"/>
              <a:cs typeface="Roboto"/>
              <a:sym typeface="Roboto"/>
            </a:endParaRPr>
          </a:p>
          <a:p>
            <a:pPr indent="0" lvl="0" marL="457200" marR="0" rtl="0" algn="ctr">
              <a:lnSpc>
                <a:spcPct val="107916"/>
              </a:lnSpc>
              <a:spcBef>
                <a:spcPts val="0"/>
              </a:spcBef>
              <a:spcAft>
                <a:spcPts val="0"/>
              </a:spcAft>
              <a:buNone/>
            </a:pPr>
            <a:r>
              <a:t/>
            </a:r>
            <a:endParaRPr sz="2700">
              <a:solidFill>
                <a:srgbClr val="374151"/>
              </a:solidFill>
              <a:latin typeface="Roboto"/>
              <a:ea typeface="Roboto"/>
              <a:cs typeface="Roboto"/>
              <a:sym typeface="Roboto"/>
            </a:endParaRPr>
          </a:p>
          <a:p>
            <a:pPr indent="0" lvl="0" marL="457200" marR="0" rtl="0" algn="ctr">
              <a:lnSpc>
                <a:spcPct val="107916"/>
              </a:lnSpc>
              <a:spcBef>
                <a:spcPts val="0"/>
              </a:spcBef>
              <a:spcAft>
                <a:spcPts val="0"/>
              </a:spcAft>
              <a:buNone/>
            </a:pPr>
            <a:r>
              <a:t/>
            </a:r>
            <a:endParaRPr sz="2700">
              <a:solidFill>
                <a:srgbClr val="374151"/>
              </a:solidFill>
              <a:latin typeface="Roboto"/>
              <a:ea typeface="Roboto"/>
              <a:cs typeface="Roboto"/>
              <a:sym typeface="Roboto"/>
            </a:endParaRPr>
          </a:p>
          <a:p>
            <a:pPr indent="457200" lvl="0" marL="5486400" marR="0" rtl="0" algn="ctr">
              <a:lnSpc>
                <a:spcPct val="107916"/>
              </a:lnSpc>
              <a:spcBef>
                <a:spcPts val="0"/>
              </a:spcBef>
              <a:spcAft>
                <a:spcPts val="0"/>
              </a:spcAft>
              <a:buNone/>
            </a:pPr>
            <a:r>
              <a:t/>
            </a:r>
            <a:endParaRPr sz="2700">
              <a:solidFill>
                <a:srgbClr val="374151"/>
              </a:solidFill>
              <a:highlight>
                <a:srgbClr val="FF0000"/>
              </a:highlight>
              <a:latin typeface="Roboto"/>
              <a:ea typeface="Roboto"/>
              <a:cs typeface="Roboto"/>
              <a:sym typeface="Roboto"/>
            </a:endParaRPr>
          </a:p>
          <a:p>
            <a:pPr indent="457200" lvl="0" marL="5943600" marR="0" rtl="0" algn="ctr">
              <a:lnSpc>
                <a:spcPct val="107916"/>
              </a:lnSpc>
              <a:spcBef>
                <a:spcPts val="0"/>
              </a:spcBef>
              <a:spcAft>
                <a:spcPts val="0"/>
              </a:spcAft>
              <a:buNone/>
            </a:pPr>
            <a:r>
              <a:rPr lang="en-US" sz="2700">
                <a:solidFill>
                  <a:srgbClr val="374151"/>
                </a:solidFill>
                <a:highlight>
                  <a:srgbClr val="FF0000"/>
                </a:highlight>
                <a:latin typeface="Roboto"/>
                <a:ea typeface="Roboto"/>
                <a:cs typeface="Roboto"/>
                <a:sym typeface="Roboto"/>
              </a:rPr>
              <a:t>Unbalanced</a:t>
            </a:r>
            <a:endParaRPr sz="2700">
              <a:solidFill>
                <a:srgbClr val="374151"/>
              </a:solidFill>
              <a:highlight>
                <a:srgbClr val="FF0000"/>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2dc7ed5995_1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Oversampling</a:t>
            </a:r>
            <a:endParaRPr/>
          </a:p>
        </p:txBody>
      </p:sp>
      <p:sp>
        <p:nvSpPr>
          <p:cNvPr id="105" name="Google Shape;105;g22dc7ed5995_1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6" name="Google Shape;106;g22dc7ed5995_1_8"/>
          <p:cNvPicPr preferRelativeResize="0"/>
          <p:nvPr/>
        </p:nvPicPr>
        <p:blipFill>
          <a:blip r:embed="rId3">
            <a:alphaModFix/>
          </a:blip>
          <a:stretch>
            <a:fillRect/>
          </a:stretch>
        </p:blipFill>
        <p:spPr>
          <a:xfrm>
            <a:off x="1856013" y="2338550"/>
            <a:ext cx="8479975" cy="285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18175411fb_0_22"/>
          <p:cNvSpPr txBox="1"/>
          <p:nvPr>
            <p:ph type="title"/>
          </p:nvPr>
        </p:nvSpPr>
        <p:spPr>
          <a:xfrm>
            <a:off x="838200" y="0"/>
            <a:ext cx="10515600" cy="1253400"/>
          </a:xfrm>
          <a:prstGeom prst="rect">
            <a:avLst/>
          </a:prstGeom>
          <a:noFill/>
          <a:ln>
            <a:noFill/>
          </a:ln>
        </p:spPr>
        <p:txBody>
          <a:bodyPr anchorCtr="0" anchor="ctr" bIns="45700" lIns="91425" spcFirstLastPara="1" rIns="91425" wrap="square" tIns="45700">
            <a:normAutofit/>
          </a:bodyPr>
          <a:lstStyle/>
          <a:p>
            <a:pPr indent="0" lvl="0" marL="0" rtl="0" algn="l">
              <a:lnSpc>
                <a:spcPct val="107916"/>
              </a:lnSpc>
              <a:spcBef>
                <a:spcPts val="1100"/>
              </a:spcBef>
              <a:spcAft>
                <a:spcPts val="200"/>
              </a:spcAft>
              <a:buClr>
                <a:schemeClr val="dk1"/>
              </a:buClr>
              <a:buSzPts val="1100"/>
              <a:buFont typeface="Arial"/>
              <a:buNone/>
            </a:pPr>
            <a:r>
              <a:rPr b="1" lang="en-US" sz="2700"/>
              <a:t>Data preprocessing</a:t>
            </a:r>
            <a:endParaRPr b="1" sz="2700"/>
          </a:p>
        </p:txBody>
      </p:sp>
      <p:sp>
        <p:nvSpPr>
          <p:cNvPr id="112" name="Google Shape;112;g218175411fb_0_22"/>
          <p:cNvSpPr txBox="1"/>
          <p:nvPr>
            <p:ph idx="1" type="body"/>
          </p:nvPr>
        </p:nvSpPr>
        <p:spPr>
          <a:xfrm>
            <a:off x="838200" y="1253425"/>
            <a:ext cx="10515600" cy="4923300"/>
          </a:xfrm>
          <a:prstGeom prst="rect">
            <a:avLst/>
          </a:prstGeom>
          <a:noFill/>
          <a:ln>
            <a:noFill/>
          </a:ln>
        </p:spPr>
        <p:txBody>
          <a:bodyPr anchorCtr="0" anchor="t" bIns="45700" lIns="91425" spcFirstLastPara="1" rIns="91425" wrap="square" tIns="45700">
            <a:normAutofit/>
          </a:bodyPr>
          <a:lstStyle/>
          <a:p>
            <a:pPr indent="0" lvl="0" marL="0" rtl="0" algn="l">
              <a:lnSpc>
                <a:spcPct val="107916"/>
              </a:lnSpc>
              <a:spcBef>
                <a:spcPts val="0"/>
              </a:spcBef>
              <a:spcAft>
                <a:spcPts val="0"/>
              </a:spcAft>
              <a:buClr>
                <a:schemeClr val="dk1"/>
              </a:buClr>
              <a:buSzPts val="1100"/>
              <a:buFont typeface="Arial"/>
              <a:buNone/>
            </a:pPr>
            <a:r>
              <a:rPr lang="en-US"/>
              <a:t>Manage missing or erroneous data</a:t>
            </a:r>
            <a:endParaRPr/>
          </a:p>
          <a:p>
            <a:pPr indent="0" lvl="0" marL="457200" rtl="0" algn="l">
              <a:lnSpc>
                <a:spcPct val="107916"/>
              </a:lnSpc>
              <a:spcBef>
                <a:spcPts val="0"/>
              </a:spcBef>
              <a:spcAft>
                <a:spcPts val="0"/>
              </a:spcAft>
              <a:buNone/>
            </a:pPr>
            <a:r>
              <a:t/>
            </a:r>
            <a:endParaRPr sz="2400"/>
          </a:p>
          <a:p>
            <a:pPr indent="-381000" lvl="0" marL="457200" rtl="0" algn="l">
              <a:lnSpc>
                <a:spcPct val="107916"/>
              </a:lnSpc>
              <a:spcBef>
                <a:spcPts val="0"/>
              </a:spcBef>
              <a:spcAft>
                <a:spcPts val="0"/>
              </a:spcAft>
              <a:buSzPts val="2400"/>
              <a:buChar char="•"/>
            </a:pPr>
            <a:r>
              <a:rPr lang="en-US" sz="2400"/>
              <a:t>replace with the median of the column</a:t>
            </a:r>
            <a:endParaRPr sz="2400"/>
          </a:p>
          <a:p>
            <a:pPr indent="-381000" lvl="0" marL="457200" rtl="0" algn="l">
              <a:lnSpc>
                <a:spcPct val="107916"/>
              </a:lnSpc>
              <a:spcBef>
                <a:spcPts val="0"/>
              </a:spcBef>
              <a:spcAft>
                <a:spcPts val="0"/>
              </a:spcAft>
              <a:buSzPts val="2400"/>
              <a:buChar char="•"/>
            </a:pPr>
            <a:r>
              <a:rPr lang="en-US" sz="2400"/>
              <a:t>KNN </a:t>
            </a:r>
            <a:r>
              <a:rPr lang="en-US" sz="2400"/>
              <a:t>technique</a:t>
            </a:r>
            <a:r>
              <a:rPr lang="en-US" sz="2400"/>
              <a:t> </a:t>
            </a:r>
            <a:endParaRPr sz="2400"/>
          </a:p>
          <a:p>
            <a:pPr indent="0" lvl="0" marL="0" rtl="0" algn="l">
              <a:lnSpc>
                <a:spcPct val="107916"/>
              </a:lnSpc>
              <a:spcBef>
                <a:spcPts val="0"/>
              </a:spcBef>
              <a:spcAft>
                <a:spcPts val="0"/>
              </a:spcAft>
              <a:buNone/>
            </a:pPr>
            <a:r>
              <a:t/>
            </a:r>
            <a:endParaRPr sz="2400"/>
          </a:p>
          <a:p>
            <a:pPr indent="0" lvl="0" marL="0" rtl="0" algn="l">
              <a:lnSpc>
                <a:spcPct val="107916"/>
              </a:lnSpc>
              <a:spcBef>
                <a:spcPts val="0"/>
              </a:spcBef>
              <a:spcAft>
                <a:spcPts val="0"/>
              </a:spcAft>
              <a:buNone/>
            </a:pPr>
            <a:r>
              <a:rPr lang="en-US" sz="2400"/>
              <a:t>In our case , because there are less than 5 </a:t>
            </a:r>
            <a:r>
              <a:rPr lang="en-US" sz="2400"/>
              <a:t>missing</a:t>
            </a:r>
            <a:r>
              <a:rPr lang="en-US" sz="2400"/>
              <a:t> </a:t>
            </a:r>
            <a:r>
              <a:rPr lang="en-US" sz="2400"/>
              <a:t>values</a:t>
            </a:r>
            <a:r>
              <a:rPr lang="en-US" sz="2400"/>
              <a:t> we decided to remove these </a:t>
            </a:r>
            <a:r>
              <a:rPr lang="en-US" sz="2400"/>
              <a:t>erroneous</a:t>
            </a:r>
            <a:r>
              <a:rPr lang="en-US" sz="2400"/>
              <a:t> records.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2dc7ed5c68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
            </a:r>
            <a:r>
              <a:rPr lang="en-US"/>
              <a:t>imensionality reduction </a:t>
            </a:r>
            <a:endParaRPr/>
          </a:p>
        </p:txBody>
      </p:sp>
      <p:sp>
        <p:nvSpPr>
          <p:cNvPr id="118" name="Google Shape;118;g22dc7ed5c68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07916"/>
              </a:lnSpc>
              <a:spcBef>
                <a:spcPts val="1200"/>
              </a:spcBef>
              <a:spcAft>
                <a:spcPts val="0"/>
              </a:spcAft>
              <a:buClr>
                <a:schemeClr val="dk1"/>
              </a:buClr>
              <a:buSzPts val="1100"/>
              <a:buFont typeface="Arial"/>
              <a:buNone/>
            </a:pPr>
            <a:r>
              <a:rPr lang="en-US" sz="2600"/>
              <a:t>Reduction algorithms are commonly used in machine learning and data analysis to reduce the dimensionality of datasets while preserving important information. Two commonly used reduction algorithms are Independent Component Analysis (ICA) and Linear Discriminant Analysis (LDA).</a:t>
            </a:r>
            <a:endParaRPr sz="2600"/>
          </a:p>
          <a:p>
            <a:pPr indent="0" lvl="0" marL="0" rtl="0" algn="l">
              <a:spcBef>
                <a:spcPts val="1200"/>
              </a:spcBef>
              <a:spcAft>
                <a:spcPts val="0"/>
              </a:spcAft>
              <a:buNone/>
            </a:pPr>
            <a:r>
              <a:t/>
            </a:r>
            <a:endParaRPr sz="4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dc7ed5c68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Classification Algorithms</a:t>
            </a:r>
            <a:endParaRPr/>
          </a:p>
        </p:txBody>
      </p:sp>
      <p:sp>
        <p:nvSpPr>
          <p:cNvPr id="124" name="Google Shape;124;g22dc7ed5c68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600"/>
              <a:t>Classification algorithms are a type of machine learning algorithms that are used to classify data into different categories or classes based on certain features. Two commonly used classification algorithms are Support Vector Machines (SVM) and Random Forest.</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dc7ed5c68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a:t>
            </a:r>
            <a:r>
              <a:rPr lang="en-US"/>
              <a:t>omparison</a:t>
            </a:r>
            <a:r>
              <a:rPr lang="en-US"/>
              <a:t> of SVM &amp; </a:t>
            </a:r>
            <a:r>
              <a:rPr lang="en-US"/>
              <a:t>Random</a:t>
            </a:r>
            <a:r>
              <a:rPr lang="en-US"/>
              <a:t> forest</a:t>
            </a:r>
            <a:endParaRPr/>
          </a:p>
        </p:txBody>
      </p:sp>
      <p:sp>
        <p:nvSpPr>
          <p:cNvPr id="130" name="Google Shape;130;g22dc7ed5c68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1" algn="r">
              <a:spcBef>
                <a:spcPts val="1000"/>
              </a:spcBef>
              <a:spcAft>
                <a:spcPts val="0"/>
              </a:spcAft>
              <a:buNone/>
            </a:pPr>
            <a:r>
              <a:t/>
            </a:r>
            <a:endParaRPr/>
          </a:p>
        </p:txBody>
      </p:sp>
      <p:graphicFrame>
        <p:nvGraphicFramePr>
          <p:cNvPr id="131" name="Google Shape;131;g22dc7ed5c68_0_13"/>
          <p:cNvGraphicFramePr/>
          <p:nvPr/>
        </p:nvGraphicFramePr>
        <p:xfrm>
          <a:off x="952500" y="1524000"/>
          <a:ext cx="3000000" cy="3000000"/>
        </p:xfrm>
        <a:graphic>
          <a:graphicData uri="http://schemas.openxmlformats.org/drawingml/2006/table">
            <a:tbl>
              <a:tblPr>
                <a:noFill/>
                <a:tableStyleId>{ABC9B8F2-638B-4C0E-AB4B-50B25A68F4C0}</a:tableStyleId>
              </a:tblPr>
              <a:tblGrid>
                <a:gridCol w="7981300"/>
                <a:gridCol w="2305700"/>
              </a:tblGrid>
              <a:tr h="38100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Method</a:t>
                      </a:r>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accuracy</a:t>
                      </a:r>
                      <a:endParaRPr/>
                    </a:p>
                  </a:txBody>
                  <a:tcPr marT="91425" marB="91425" marR="91425" marL="91425">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t>SVM with hyper parameters without reduction and 10-fold cross-validation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Best hyperparameters: {'C': 100, 'gamma': 0.001, 'kernel': 'rbf'}</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t>81%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t>SVM with hyper parameters with LDA reduction and 10-fold cross-validation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t>62</a:t>
                      </a:r>
                      <a:r>
                        <a:rPr lang="en-US"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Random Forests with hyper parameters without reduction and 10-fold cross-validation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Best Hyperparameters:  {'max_depth': None, 'min_samples_leaf': 1, 'min_samples_split': 2, 'n_estimators': 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t>86</a:t>
                      </a:r>
                      <a:r>
                        <a:rPr lang="en-US"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t>Random Forests with hyper parameters with ICA dimention reduction and 10-fold cross-validation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100"/>
                        <a:t>85</a:t>
                      </a:r>
                      <a:r>
                        <a:rPr lang="en-US"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2dc7ed5c68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Clustering Algorithms</a:t>
            </a:r>
            <a:endParaRPr/>
          </a:p>
        </p:txBody>
      </p:sp>
      <p:sp>
        <p:nvSpPr>
          <p:cNvPr id="137" name="Google Shape;137;g22dc7ed5c68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K-means and fuzzy clustering are two popular techniques used in data clustering, which is the process of grouping similar objects or data points together based on certain characteristics.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2023-03-09T23:06:11Z</dcterms:created>
  <dc:creator>Samira</dc:creator>
</cp:coreProperties>
</file>