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3" r:id="rId3"/>
    <p:sldId id="257" r:id="rId4"/>
    <p:sldId id="265" r:id="rId5"/>
    <p:sldId id="256" r:id="rId6"/>
    <p:sldId id="258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767BBB-A211-4176-B9FD-4AB1A337DE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488188-41F3-4008-AC8B-214738637B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CHURN MARKET SURVEY REPORT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40% of customers globally plans to switch provider in next 12 months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Key factors affecting voice service: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Operators cost and billing (49%)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Network and service quality (25%)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Key factors affecting data service: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Slow download speeds (20%)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Data throttling (17%)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Applications that don’t work (16%)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Report by Ovum forecasts: ARPU will continue to decline across all markets.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74345"/>
            <a:ext cx="82296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OBJECTIVES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Mitigate rising churn rate at </a:t>
            </a:r>
            <a:r>
              <a:rPr lang="en-US" sz="2000" dirty="0" err="1"/>
              <a:t>M</a:t>
            </a:r>
            <a:r>
              <a:rPr lang="en-US" sz="2000" dirty="0" err="1" smtClean="0"/>
              <a:t>obicom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Save high revenue customers</a:t>
            </a:r>
          </a:p>
          <a:p>
            <a:endParaRPr lang="en-US" sz="2000" dirty="0" smtClean="0"/>
          </a:p>
          <a:p>
            <a:r>
              <a:rPr lang="en-US" sz="2000" i="1" dirty="0" smtClean="0"/>
              <a:t>Current strategy:</a:t>
            </a:r>
            <a:r>
              <a:rPr lang="en-US" sz="2000" dirty="0" smtClean="0"/>
              <a:t> Retaining customers on Reactive basis</a:t>
            </a:r>
          </a:p>
          <a:p>
            <a:endParaRPr lang="en-US" sz="2000" dirty="0" smtClean="0"/>
          </a:p>
          <a:p>
            <a:r>
              <a:rPr lang="en-US" sz="2000" i="1" dirty="0" smtClean="0"/>
              <a:t>Proposed Strategy:</a:t>
            </a:r>
            <a:r>
              <a:rPr lang="en-US" sz="2000" dirty="0" smtClean="0"/>
              <a:t> Proactive retention programs through usage enhancing marketing programs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Proactive Retention Strategies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Usage based promotions - for both voice and data.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Rate Plan Migration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Bundling strategy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Artificial churn/spinners or serial churners</a:t>
            </a:r>
          </a:p>
          <a:p>
            <a:endParaRPr lang="en-US" sz="2000" dirty="0" smtClean="0"/>
          </a:p>
          <a:p>
            <a:r>
              <a:rPr lang="en-US" sz="2000" i="1" dirty="0" smtClean="0"/>
              <a:t>With support:</a:t>
            </a:r>
            <a:r>
              <a:rPr lang="en-US" sz="2000" dirty="0" smtClean="0"/>
              <a:t> marketing head and retention manager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533400"/>
            <a:ext cx="8229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TOP LINE QUESTIONS OF INTEREST </a:t>
            </a:r>
          </a:p>
          <a:p>
            <a:r>
              <a:rPr lang="en-US" sz="2000" dirty="0" smtClean="0"/>
              <a:t>~ Senior Management</a:t>
            </a:r>
          </a:p>
          <a:p>
            <a:endParaRPr lang="en-US" sz="2000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 </a:t>
            </a:r>
            <a:r>
              <a:rPr lang="en-US" sz="2000" b="1" i="1" dirty="0" smtClean="0"/>
              <a:t>Top five factors </a:t>
            </a:r>
            <a:r>
              <a:rPr lang="en-US" sz="2000" dirty="0" smtClean="0"/>
              <a:t>driving likelihood </a:t>
            </a:r>
            <a:r>
              <a:rPr lang="en-US" sz="2000" b="1" i="1" dirty="0" smtClean="0"/>
              <a:t>of churn </a:t>
            </a:r>
            <a:r>
              <a:rPr lang="en-US" sz="2000" dirty="0" smtClean="0"/>
              <a:t>at </a:t>
            </a:r>
            <a:r>
              <a:rPr lang="en-US" sz="2000" dirty="0" err="1" smtClean="0"/>
              <a:t>Mobicom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Validation of survey findings.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Whether </a:t>
            </a:r>
            <a:r>
              <a:rPr lang="en-US" sz="2000" b="1" dirty="0" smtClean="0"/>
              <a:t>“</a:t>
            </a:r>
            <a:r>
              <a:rPr lang="en-US" sz="2000" b="1" i="1" dirty="0" smtClean="0"/>
              <a:t>cost and billing</a:t>
            </a:r>
            <a:r>
              <a:rPr lang="en-US" sz="2000" b="1" dirty="0" smtClean="0"/>
              <a:t>” </a:t>
            </a:r>
            <a:r>
              <a:rPr lang="en-US" sz="2000" dirty="0" smtClean="0"/>
              <a:t>and </a:t>
            </a:r>
            <a:r>
              <a:rPr lang="en-US" sz="2000" b="1" dirty="0" smtClean="0"/>
              <a:t>“</a:t>
            </a:r>
            <a:r>
              <a:rPr lang="en-US" sz="2000" b="1" i="1" dirty="0" smtClean="0"/>
              <a:t>network and service quality</a:t>
            </a:r>
            <a:r>
              <a:rPr lang="en-US" sz="2000" dirty="0" smtClean="0"/>
              <a:t>” are important factors </a:t>
            </a:r>
            <a:r>
              <a:rPr lang="en-US" sz="2000" b="1" i="1" dirty="0" smtClean="0"/>
              <a:t>influencing churn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.  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Are </a:t>
            </a:r>
            <a:r>
              <a:rPr lang="en-US" sz="2000" b="1" i="1" dirty="0" smtClean="0"/>
              <a:t>data usage connectivity issues</a:t>
            </a:r>
            <a:r>
              <a:rPr lang="en-US" sz="2000" i="1" dirty="0" smtClean="0"/>
              <a:t> </a:t>
            </a:r>
            <a:r>
              <a:rPr lang="en-US" sz="2000" dirty="0" smtClean="0"/>
              <a:t>turning out to be costly?  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Recommend rate plan migration as </a:t>
            </a:r>
            <a:r>
              <a:rPr lang="en-US" sz="2000" b="1" i="1" dirty="0" smtClean="0"/>
              <a:t>a proactive retention strategy</a:t>
            </a:r>
            <a:r>
              <a:rPr lang="en-US" sz="2000" dirty="0" smtClean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533400"/>
            <a:ext cx="8229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TOP LINE QUESTIONS OF INTEREST </a:t>
            </a:r>
          </a:p>
          <a:p>
            <a:r>
              <a:rPr lang="en-US" sz="2000" dirty="0" smtClean="0"/>
              <a:t>~ Senior Management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/>
              <a:t>How to </a:t>
            </a:r>
            <a:r>
              <a:rPr lang="en-US" sz="2000" b="1" i="1" dirty="0" smtClean="0"/>
              <a:t>use </a:t>
            </a:r>
            <a:r>
              <a:rPr lang="en-US" sz="2000" b="1" i="1" dirty="0"/>
              <a:t>c</a:t>
            </a:r>
            <a:r>
              <a:rPr lang="en-US" sz="2000" b="1" i="1" dirty="0" smtClean="0"/>
              <a:t>hurn model </a:t>
            </a:r>
            <a:r>
              <a:rPr lang="en-US" sz="2000" dirty="0" smtClean="0"/>
              <a:t>for prioritize customers for a </a:t>
            </a:r>
            <a:r>
              <a:rPr lang="en-US" sz="2000" b="1" i="1" dirty="0" smtClean="0"/>
              <a:t>proactive retention campaigns</a:t>
            </a:r>
            <a:r>
              <a:rPr lang="en-US" sz="2000" i="1" dirty="0" smtClean="0"/>
              <a:t> </a:t>
            </a:r>
            <a:r>
              <a:rPr lang="en-US" sz="2000" dirty="0" smtClean="0"/>
              <a:t>in the </a:t>
            </a:r>
            <a:r>
              <a:rPr lang="en-US" sz="2000" b="1" i="1" dirty="0" smtClean="0"/>
              <a:t>future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sz="2000" dirty="0" smtClean="0"/>
              <a:t>What would be the </a:t>
            </a:r>
            <a:r>
              <a:rPr lang="en-US" sz="2000" b="1" i="1" dirty="0" smtClean="0"/>
              <a:t>target segments </a:t>
            </a:r>
            <a:r>
              <a:rPr lang="en-US" sz="2000" dirty="0" smtClean="0"/>
              <a:t>for </a:t>
            </a:r>
            <a:r>
              <a:rPr lang="en-US" sz="2000" b="1" i="1" dirty="0" smtClean="0"/>
              <a:t>proactive retention campaigns</a:t>
            </a:r>
            <a:r>
              <a:rPr lang="en-US" sz="2000" dirty="0" smtClean="0"/>
              <a:t>? 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0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2000" dirty="0" err="1" smtClean="0"/>
              <a:t>Mobicom</a:t>
            </a:r>
            <a:r>
              <a:rPr lang="en-US" sz="2000" dirty="0" smtClean="0"/>
              <a:t> would like to </a:t>
            </a:r>
            <a:r>
              <a:rPr lang="en-US" sz="2000" b="1" i="1" dirty="0" smtClean="0"/>
              <a:t>save their high revenue customers </a:t>
            </a:r>
            <a:r>
              <a:rPr lang="en-US" sz="2000" dirty="0" smtClean="0"/>
              <a:t>besides managing churn. Which subscribers should </a:t>
            </a:r>
            <a:r>
              <a:rPr lang="en-US" sz="2000" b="1" i="1" dirty="0" smtClean="0"/>
              <a:t>prioritized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001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Flow of Analysis</a:t>
            </a:r>
          </a:p>
          <a:p>
            <a:endParaRPr lang="en-US" sz="11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Understanding Data Quality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Variable Profiling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Continuous Variables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Categorical Variables</a:t>
            </a:r>
            <a:r>
              <a:rPr lang="en-US" sz="20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Data preparation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Outlier Treatment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Missing value imputation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Derived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Dummy variable creation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Model Building (Logistic Regression)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Creating customer </a:t>
            </a:r>
            <a:r>
              <a:rPr lang="en-US" sz="2000" dirty="0" smtClean="0"/>
              <a:t>segments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TOP LINE QUESTIONS OF INTEREST </a:t>
            </a:r>
          </a:p>
          <a:p>
            <a:r>
              <a:rPr lang="en-US" sz="2000" dirty="0" smtClean="0"/>
              <a:t>~ Senior Management</a:t>
            </a:r>
          </a:p>
          <a:p>
            <a:endParaRPr lang="en-US" sz="2400" dirty="0" smtClean="0"/>
          </a:p>
          <a:p>
            <a:r>
              <a:rPr lang="en-US" sz="2000" b="1" i="1" u="sng" dirty="0" smtClean="0"/>
              <a:t>Top five factors </a:t>
            </a:r>
            <a:r>
              <a:rPr lang="en-US" sz="2000" u="sng" dirty="0" smtClean="0"/>
              <a:t>driving likelihood </a:t>
            </a:r>
            <a:r>
              <a:rPr lang="en-US" sz="2000" b="1" i="1" u="sng" dirty="0" smtClean="0"/>
              <a:t>of churn </a:t>
            </a:r>
            <a:r>
              <a:rPr lang="en-US" sz="2000" u="sng" dirty="0" smtClean="0"/>
              <a:t>at </a:t>
            </a:r>
            <a:r>
              <a:rPr lang="en-US" sz="2000" u="sng" dirty="0" err="1" smtClean="0"/>
              <a:t>Mobicom</a:t>
            </a:r>
            <a:endParaRPr lang="en-US" sz="2000" u="sng" dirty="0" smtClean="0"/>
          </a:p>
          <a:p>
            <a:endParaRPr lang="en-US" sz="1000" dirty="0"/>
          </a:p>
          <a:p>
            <a:r>
              <a:rPr lang="en-US" sz="2000" i="1" dirty="0" smtClean="0"/>
              <a:t>When family have </a:t>
            </a:r>
            <a:r>
              <a:rPr lang="en-US" sz="2000" b="1" i="1" dirty="0" smtClean="0"/>
              <a:t>7 unique subscriber</a:t>
            </a:r>
          </a:p>
          <a:p>
            <a:r>
              <a:rPr lang="en-US" sz="2000" i="1" dirty="0" smtClean="0"/>
              <a:t>~ Roll out family bundles</a:t>
            </a:r>
          </a:p>
          <a:p>
            <a:endParaRPr lang="en-US" sz="1000" i="1" dirty="0"/>
          </a:p>
          <a:p>
            <a:r>
              <a:rPr lang="en-US" sz="2000" i="1" dirty="0" smtClean="0"/>
              <a:t>Number of days since last </a:t>
            </a:r>
            <a:r>
              <a:rPr lang="en-US" sz="2000" b="1" i="1" dirty="0" smtClean="0"/>
              <a:t>retention call</a:t>
            </a:r>
          </a:p>
          <a:p>
            <a:r>
              <a:rPr lang="en-US" sz="2000" i="1" dirty="0" smtClean="0"/>
              <a:t>~ Address grievances at the earliest</a:t>
            </a:r>
          </a:p>
          <a:p>
            <a:endParaRPr lang="en-US" sz="1000" i="1" dirty="0"/>
          </a:p>
          <a:p>
            <a:r>
              <a:rPr lang="en-US" sz="2000" i="1" dirty="0" smtClean="0"/>
              <a:t>Ethnicity</a:t>
            </a:r>
          </a:p>
          <a:p>
            <a:r>
              <a:rPr lang="en-US" sz="2000" i="1" dirty="0" smtClean="0"/>
              <a:t>~ Special plans for people </a:t>
            </a:r>
            <a:r>
              <a:rPr lang="en-US" sz="2000" b="1" i="1" dirty="0" smtClean="0"/>
              <a:t>Asian ethnicity</a:t>
            </a:r>
          </a:p>
          <a:p>
            <a:endParaRPr lang="en-US" sz="1000" i="1" dirty="0"/>
          </a:p>
          <a:p>
            <a:r>
              <a:rPr lang="en-US" sz="2000" i="1" dirty="0" smtClean="0"/>
              <a:t>Area</a:t>
            </a:r>
          </a:p>
          <a:p>
            <a:r>
              <a:rPr lang="en-US" sz="2000" i="1" dirty="0" smtClean="0"/>
              <a:t>~  Roll out new plans for people from </a:t>
            </a:r>
            <a:r>
              <a:rPr lang="en-US" sz="2000" b="1" i="1" dirty="0" smtClean="0"/>
              <a:t>North West/Rocky Mountain Area and South Florida Area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TOP LINE QUESTIONS OF INTEREST </a:t>
            </a:r>
          </a:p>
          <a:p>
            <a:r>
              <a:rPr lang="en-US" sz="2000" dirty="0" smtClean="0"/>
              <a:t>~ Senior Management</a:t>
            </a:r>
          </a:p>
          <a:p>
            <a:pPr marL="457200" indent="-457200"/>
            <a:endParaRPr lang="en-US" sz="1400" i="1" dirty="0"/>
          </a:p>
          <a:p>
            <a:r>
              <a:rPr lang="en-US" sz="2000" u="sng" dirty="0" smtClean="0"/>
              <a:t>Impact of “</a:t>
            </a:r>
            <a:r>
              <a:rPr lang="en-US" sz="2000" b="1" i="1" u="sng" dirty="0" smtClean="0"/>
              <a:t>cost and billing”</a:t>
            </a:r>
            <a:r>
              <a:rPr lang="en-US" sz="2000" u="sng" dirty="0" smtClean="0"/>
              <a:t> on influencing churn behavior</a:t>
            </a:r>
          </a:p>
          <a:p>
            <a:pPr marL="457200" indent="-457200"/>
            <a:r>
              <a:rPr lang="en-US" sz="1000" i="1" dirty="0" smtClean="0"/>
              <a:t> </a:t>
            </a:r>
          </a:p>
          <a:p>
            <a:pPr marL="457200" indent="-457200"/>
            <a:r>
              <a:rPr lang="en-US" sz="2000" i="1" dirty="0" smtClean="0"/>
              <a:t>Finding: </a:t>
            </a:r>
            <a:r>
              <a:rPr lang="en-US" sz="2000" b="1" i="1" dirty="0" smtClean="0"/>
              <a:t>Not important</a:t>
            </a:r>
            <a:r>
              <a:rPr lang="en-US" sz="2000" i="1" dirty="0" smtClean="0"/>
              <a:t> (</a:t>
            </a:r>
            <a:r>
              <a:rPr lang="en-US" sz="2000" i="1" dirty="0"/>
              <a:t>h</a:t>
            </a:r>
            <a:r>
              <a:rPr lang="en-US" sz="2000" i="1" dirty="0" smtClean="0"/>
              <a:t>ave almost 0% impact on churn behavior) </a:t>
            </a:r>
          </a:p>
          <a:p>
            <a:pPr marL="457200" indent="-457200"/>
            <a:endParaRPr lang="en-US" sz="2000" i="1" dirty="0" smtClean="0"/>
          </a:p>
          <a:p>
            <a:pPr marL="457200" indent="-457200"/>
            <a:endParaRPr lang="en-US" sz="2000" i="1" dirty="0" smtClean="0"/>
          </a:p>
          <a:p>
            <a:pPr marL="457200" indent="-457200"/>
            <a:r>
              <a:rPr lang="en-US" sz="2000" u="sng" dirty="0" smtClean="0"/>
              <a:t>Impact of</a:t>
            </a:r>
            <a:r>
              <a:rPr lang="en-US" sz="2000" b="1" i="1" u="sng" dirty="0" smtClean="0"/>
              <a:t> “network and service quality”</a:t>
            </a:r>
            <a:r>
              <a:rPr lang="en-US" sz="2000" u="sng" dirty="0" smtClean="0"/>
              <a:t> on influencing churn behavior</a:t>
            </a:r>
          </a:p>
          <a:p>
            <a:pPr marL="457200" indent="-457200"/>
            <a:endParaRPr lang="en-US" sz="1100" dirty="0" smtClean="0"/>
          </a:p>
          <a:p>
            <a:r>
              <a:rPr lang="en-US" sz="2000" i="1" dirty="0" smtClean="0"/>
              <a:t>Finding: Number of days since </a:t>
            </a:r>
            <a:r>
              <a:rPr lang="en-US" sz="2000" b="1" i="1" dirty="0" smtClean="0"/>
              <a:t>last retention call is important</a:t>
            </a:r>
            <a:r>
              <a:rPr lang="en-US" sz="2000" i="1" dirty="0" smtClean="0"/>
              <a:t>. Thus, address 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grievances at the earliest to mitigate churn behavior. 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u="sng" dirty="0" smtClean="0"/>
              <a:t>Impact of “</a:t>
            </a:r>
            <a:r>
              <a:rPr lang="en-US" sz="2000" b="1" i="1" u="sng" dirty="0" smtClean="0"/>
              <a:t>data usage connectivity”</a:t>
            </a:r>
            <a:r>
              <a:rPr lang="en-US" sz="2000" u="sng" dirty="0" smtClean="0"/>
              <a:t> on influencing churn behavior</a:t>
            </a:r>
          </a:p>
          <a:p>
            <a:endParaRPr lang="en-US" sz="1200" dirty="0" smtClean="0"/>
          </a:p>
          <a:p>
            <a:pPr marL="457200" indent="-457200"/>
            <a:r>
              <a:rPr lang="en-US" sz="1000" i="1" dirty="0" smtClean="0"/>
              <a:t> </a:t>
            </a:r>
          </a:p>
          <a:p>
            <a:pPr marL="457200" indent="-457200"/>
            <a:r>
              <a:rPr lang="en-US" sz="2000" i="1" dirty="0" smtClean="0"/>
              <a:t>Finding: Only 10%-15% customer make data calls.</a:t>
            </a:r>
          </a:p>
          <a:p>
            <a:pPr marL="457200" indent="-457200"/>
            <a:r>
              <a:rPr lang="en-US" sz="2000" i="1" dirty="0" smtClean="0"/>
              <a:t>                Thus, </a:t>
            </a:r>
            <a:r>
              <a:rPr lang="en-US" sz="2000" b="1" i="1" dirty="0" smtClean="0"/>
              <a:t>improve data connectivity and service</a:t>
            </a:r>
            <a:r>
              <a:rPr lang="en-US" sz="2000" i="1" dirty="0" smtClean="0"/>
              <a:t>. </a:t>
            </a:r>
          </a:p>
          <a:p>
            <a:pPr marL="457200" indent="-457200"/>
            <a:endParaRPr lang="en-US" sz="1200" i="1" dirty="0" smtClean="0"/>
          </a:p>
          <a:p>
            <a:pPr marL="457200" indent="-457200"/>
            <a:r>
              <a:rPr lang="en-US" sz="2000" i="1" dirty="0" smtClean="0"/>
              <a:t>Note: Lack of data availability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763000" cy="660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TOP LINE QUESTIONS OF INTEREST </a:t>
            </a:r>
          </a:p>
          <a:p>
            <a:r>
              <a:rPr lang="en-US" sz="2000" dirty="0" smtClean="0"/>
              <a:t>~ Senior Management</a:t>
            </a:r>
          </a:p>
          <a:p>
            <a:pPr marL="457200" indent="-457200"/>
            <a:endParaRPr lang="en-US" sz="1400" i="1" dirty="0"/>
          </a:p>
          <a:p>
            <a:pPr marL="457200" indent="-457200"/>
            <a:r>
              <a:rPr lang="en-US" sz="2000" u="sng" dirty="0" smtClean="0"/>
              <a:t>Recommend </a:t>
            </a:r>
            <a:r>
              <a:rPr lang="en-US" sz="2000" b="1" u="sng" dirty="0" smtClean="0"/>
              <a:t>rate plan migration </a:t>
            </a:r>
            <a:r>
              <a:rPr lang="en-US" sz="2000" u="sng" dirty="0" smtClean="0"/>
              <a:t>as proactive retention strategy</a:t>
            </a:r>
          </a:p>
          <a:p>
            <a:pPr marL="457200" indent="-457200"/>
            <a:endParaRPr lang="en-US" sz="1050" dirty="0" smtClean="0"/>
          </a:p>
          <a:p>
            <a:pPr marL="457200" indent="-457200"/>
            <a:r>
              <a:rPr lang="en-US" sz="2000" i="1" dirty="0" smtClean="0"/>
              <a:t>Finding: Weak impact on churn behavior. Thus, </a:t>
            </a:r>
            <a:r>
              <a:rPr lang="en-US" sz="2000" b="1" i="1" dirty="0" smtClean="0"/>
              <a:t>not recommended</a:t>
            </a:r>
            <a:r>
              <a:rPr lang="en-US" sz="2000" i="1" dirty="0" smtClean="0"/>
              <a:t>.</a:t>
            </a:r>
          </a:p>
          <a:p>
            <a:pPr marL="457200" indent="-457200"/>
            <a:r>
              <a:rPr lang="en-US" sz="2000" i="1" dirty="0"/>
              <a:t>	</a:t>
            </a:r>
            <a:r>
              <a:rPr lang="en-US" sz="2000" i="1" dirty="0" smtClean="0"/>
              <a:t>	Only case to case basis consideration may be done.</a:t>
            </a:r>
          </a:p>
          <a:p>
            <a:pPr marL="457200" indent="-457200"/>
            <a:endParaRPr lang="en-US" sz="2000" i="1" dirty="0"/>
          </a:p>
          <a:p>
            <a:pPr marL="60325" indent="-60325"/>
            <a:r>
              <a:rPr lang="en-US" sz="2000" u="sng" dirty="0" smtClean="0"/>
              <a:t>Recommend </a:t>
            </a:r>
            <a:r>
              <a:rPr lang="en-US" sz="2000" b="1" u="sng" dirty="0" smtClean="0"/>
              <a:t>churn model to prioritize customer </a:t>
            </a:r>
            <a:r>
              <a:rPr lang="en-US" sz="2000" u="sng" dirty="0" smtClean="0"/>
              <a:t>for proactive campaign in future</a:t>
            </a:r>
          </a:p>
          <a:p>
            <a:pPr marL="60325" indent="-60325"/>
            <a:endParaRPr lang="en-US" sz="1100" dirty="0" smtClean="0"/>
          </a:p>
          <a:p>
            <a:pPr marL="60325" indent="-60325"/>
            <a:r>
              <a:rPr lang="en-US" sz="2000" i="1" dirty="0" smtClean="0"/>
              <a:t>Finding: </a:t>
            </a:r>
            <a:r>
              <a:rPr lang="en-US" sz="2000" b="1" i="1" dirty="0" smtClean="0"/>
              <a:t>Yes, recommended</a:t>
            </a:r>
          </a:p>
          <a:p>
            <a:pPr marL="60325" indent="-60325"/>
            <a:r>
              <a:rPr lang="en-US" sz="2000" i="1" dirty="0" smtClean="0"/>
              <a:t>		</a:t>
            </a:r>
            <a:r>
              <a:rPr lang="en-US" sz="2000" i="1" dirty="0" smtClean="0"/>
              <a:t>U</a:t>
            </a:r>
            <a:r>
              <a:rPr lang="en-US" sz="2000" i="1" dirty="0" smtClean="0"/>
              <a:t>se </a:t>
            </a:r>
            <a:r>
              <a:rPr lang="en-US" sz="2000" i="1" dirty="0" smtClean="0"/>
              <a:t>model to predict customer predict churn rate </a:t>
            </a:r>
            <a:r>
              <a:rPr lang="en-US" sz="2000" i="1" dirty="0" smtClean="0"/>
              <a:t>&amp; </a:t>
            </a:r>
            <a:endParaRPr lang="en-US" sz="2000" i="1" dirty="0" smtClean="0"/>
          </a:p>
          <a:p>
            <a:pPr marL="60325" indent="-60325"/>
            <a:r>
              <a:rPr lang="en-US" sz="2000" i="1" dirty="0"/>
              <a:t>	</a:t>
            </a:r>
            <a:r>
              <a:rPr lang="en-US" sz="2000" i="1" dirty="0" smtClean="0"/>
              <a:t>	extract target customer </a:t>
            </a:r>
            <a:r>
              <a:rPr lang="en-US" sz="2000" i="1" dirty="0" smtClean="0"/>
              <a:t>list</a:t>
            </a:r>
          </a:p>
          <a:p>
            <a:pPr marL="60325" indent="-60325"/>
            <a:endParaRPr lang="en-US" sz="2000" i="1" dirty="0"/>
          </a:p>
          <a:p>
            <a:pPr marL="60325" indent="-60325"/>
            <a:r>
              <a:rPr lang="en-US" sz="2000" b="1" u="sng" dirty="0" smtClean="0"/>
              <a:t>Target Segment </a:t>
            </a:r>
            <a:r>
              <a:rPr lang="en-US" sz="2000" u="sng" dirty="0" smtClean="0"/>
              <a:t>for proactive retention campaign</a:t>
            </a:r>
          </a:p>
          <a:p>
            <a:pPr marL="60325" indent="-60325"/>
            <a:r>
              <a:rPr lang="en-US" sz="2000" dirty="0" smtClean="0"/>
              <a:t>                                                                                                                Shown in </a:t>
            </a:r>
            <a:r>
              <a:rPr lang="en-US" sz="2000" b="1" dirty="0" smtClean="0"/>
              <a:t>BOLD</a:t>
            </a:r>
            <a:endParaRPr lang="en-US" sz="2000" b="1" dirty="0"/>
          </a:p>
          <a:p>
            <a:pPr marL="60325" indent="-60325"/>
            <a:endParaRPr lang="en-US" sz="2000" dirty="0" smtClean="0"/>
          </a:p>
          <a:p>
            <a:pPr marL="60325" indent="-60325"/>
            <a:endParaRPr lang="en-US" sz="2000" dirty="0"/>
          </a:p>
          <a:p>
            <a:pPr marL="60325" indent="-60325"/>
            <a:endParaRPr lang="en-US" sz="2000" i="1" u="sng" dirty="0" smtClean="0"/>
          </a:p>
          <a:p>
            <a:pPr marL="457200" indent="-457200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19400" y="5349240"/>
          <a:ext cx="6096000" cy="1508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2200"/>
                <a:gridCol w="1447800"/>
                <a:gridCol w="1066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 vs.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1673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</TotalTime>
  <Words>462</Words>
  <Application>Microsoft Office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</dc:creator>
  <cp:lastModifiedBy>SA</cp:lastModifiedBy>
  <cp:revision>35</cp:revision>
  <dcterms:created xsi:type="dcterms:W3CDTF">2019-09-04T18:36:10Z</dcterms:created>
  <dcterms:modified xsi:type="dcterms:W3CDTF">2019-09-05T06:28:58Z</dcterms:modified>
</cp:coreProperties>
</file>