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solidFill>
                  <a:srgbClr val="555555"/>
                </a:solidFill>
                <a:latin typeface="Georgia"/>
                <a:ea typeface="Georgia"/>
                <a:cs typeface="Georgia"/>
                <a:sym typeface="Georgia"/>
              </a:rPr>
              <a:t>Band 3-6-7  water frozen?</a:t>
            </a:r>
          </a:p>
          <a:p>
            <a:pPr rtl="0">
              <a:spcBef>
                <a:spcPts val="0"/>
              </a:spcBef>
              <a:buNone/>
            </a:pPr>
            <a:r>
              <a:t/>
            </a:r>
            <a:endParaRPr>
              <a:solidFill>
                <a:srgbClr val="555555"/>
              </a:solidFill>
              <a:latin typeface="Georgia"/>
              <a:ea typeface="Georgia"/>
              <a:cs typeface="Georgia"/>
              <a:sym typeface="Georgia"/>
            </a:endParaRPr>
          </a:p>
          <a:p>
            <a:pPr rtl="0" lvl="0">
              <a:spcBef>
                <a:spcPts val="0"/>
              </a:spcBef>
              <a:buClr>
                <a:schemeClr val="dk1"/>
              </a:buClr>
              <a:buSzPct val="100000"/>
              <a:buFont typeface="Arial"/>
              <a:buNone/>
            </a:pPr>
            <a:r>
              <a:rPr lang="en">
                <a:solidFill>
                  <a:srgbClr val="888888"/>
                </a:solidFill>
                <a:latin typeface="Georgia"/>
                <a:ea typeface="Georgia"/>
                <a:cs typeface="Georgia"/>
                <a:sym typeface="Georgia"/>
              </a:rPr>
              <a:t>Onboard </a:t>
            </a:r>
            <a:r>
              <a:rPr b="1" lang="en">
                <a:solidFill>
                  <a:srgbClr val="888888"/>
                </a:solidFill>
                <a:latin typeface="Georgia"/>
                <a:ea typeface="Georgia"/>
                <a:cs typeface="Georgia"/>
                <a:sym typeface="Georgia"/>
              </a:rPr>
              <a:t>Terra</a:t>
            </a:r>
            <a:r>
              <a:rPr lang="en">
                <a:solidFill>
                  <a:srgbClr val="888888"/>
                </a:solidFill>
                <a:latin typeface="Georgia"/>
                <a:ea typeface="Georgia"/>
                <a:cs typeface="Georgia"/>
                <a:sym typeface="Georgia"/>
              </a:rPr>
              <a:t>, MODIS sees the Earth during the morning, while </a:t>
            </a:r>
            <a:r>
              <a:rPr b="1" lang="en">
                <a:solidFill>
                  <a:srgbClr val="888888"/>
                </a:solidFill>
                <a:latin typeface="Georgia"/>
                <a:ea typeface="Georgia"/>
                <a:cs typeface="Georgia"/>
                <a:sym typeface="Georgia"/>
              </a:rPr>
              <a:t>Aqua </a:t>
            </a:r>
            <a:r>
              <a:rPr lang="en">
                <a:solidFill>
                  <a:srgbClr val="888888"/>
                </a:solidFill>
                <a:latin typeface="Georgia"/>
                <a:ea typeface="Georgia"/>
                <a:cs typeface="Georgia"/>
                <a:sym typeface="Georgia"/>
              </a:rPr>
              <a:t>MODIS orbits the Earth in the afternoon.</a:t>
            </a:r>
          </a:p>
          <a:p>
            <a:pPr rtl="0">
              <a:spcBef>
                <a:spcPts val="0"/>
              </a:spcBef>
              <a:buNone/>
            </a:pPr>
            <a:r>
              <a:t/>
            </a:r>
            <a:endParaRPr>
              <a:solidFill>
                <a:srgbClr val="555555"/>
              </a:solidFill>
              <a:latin typeface="Georgia"/>
              <a:ea typeface="Georgia"/>
              <a:cs typeface="Georgia"/>
              <a:sym typeface="Georgia"/>
            </a:endParaRPr>
          </a:p>
          <a:p>
            <a:pPr rtl="0">
              <a:spcBef>
                <a:spcPts val="0"/>
              </a:spcBef>
              <a:buNone/>
            </a:pPr>
            <a:r>
              <a:t/>
            </a:r>
            <a:endParaRPr>
              <a:solidFill>
                <a:srgbClr val="555555"/>
              </a:solidFill>
              <a:latin typeface="Georgia"/>
              <a:ea typeface="Georgia"/>
              <a:cs typeface="Georgia"/>
              <a:sym typeface="Georgia"/>
            </a:endParaRPr>
          </a:p>
          <a:p>
            <a:pPr>
              <a:spcBef>
                <a:spcPts val="0"/>
              </a:spcBef>
              <a:buNone/>
            </a:pPr>
            <a:r>
              <a:rPr lang="en">
                <a:solidFill>
                  <a:srgbClr val="555555"/>
                </a:solidFill>
                <a:latin typeface="Georgia"/>
                <a:ea typeface="Georgia"/>
                <a:cs typeface="Georgia"/>
                <a:sym typeface="Georgia"/>
              </a:rPr>
              <a:t>fire information for resource management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 name="Shape 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4" name="Shape 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2840053" x="685800"/>
            <a:ext cy="784799" cx="7772400"/>
          </a:xfrm>
          <a:prstGeom prst="rect">
            <a:avLst/>
          </a:prstGeom>
        </p:spPr>
        <p:txBody>
          <a:bodyPr bIns="91425" rIns="91425" lIns="91425" tIns="91425" anchor="t" anchorCtr="0"/>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p:txBody>
      </p:sp>
      <p:sp>
        <p:nvSpPr>
          <p:cNvPr id="9" name="Shape 9"/>
          <p:cNvSpPr txBox="1"/>
          <p:nvPr>
            <p:ph type="ctrTitle"/>
          </p:nvPr>
        </p:nvSpPr>
        <p:spPr>
          <a:xfrm>
            <a:off y="1583342" x="685800"/>
            <a:ext cy="1159799"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2.png" Type="http://schemas.openxmlformats.org/officeDocument/2006/relationships/image" Id="rId4"/><Relationship Target="../media/image09.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4"/><Relationship Target="../media/image03.png" Type="http://schemas.openxmlformats.org/officeDocument/2006/relationships/image" Id="rId3"/><Relationship Target="../media/image07.pn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media/image06.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435750" x="0"/>
            <a:ext cy="1159799" cx="9144000"/>
          </a:xfrm>
          <a:prstGeom prst="rect">
            <a:avLst/>
          </a:prstGeom>
        </p:spPr>
        <p:txBody>
          <a:bodyPr bIns="91425" rIns="91425" lIns="91425" tIns="91425" anchor="b" anchorCtr="0">
            <a:noAutofit/>
          </a:bodyPr>
          <a:lstStyle/>
          <a:p>
            <a:pPr rtl="0" lvl="0">
              <a:spcBef>
                <a:spcPts val="0"/>
              </a:spcBef>
              <a:buClr>
                <a:schemeClr val="dk1"/>
              </a:buClr>
              <a:buSzPct val="36666"/>
              <a:buFont typeface="Arial"/>
              <a:buNone/>
            </a:pPr>
            <a:r>
              <a:rPr b="0" sz="3000" lang="en">
                <a:latin typeface="Roboto Slab"/>
                <a:ea typeface="Roboto Slab"/>
                <a:cs typeface="Roboto Slab"/>
                <a:sym typeface="Roboto Slab"/>
              </a:rPr>
              <a:t>Near - Real Time Forest Fire Detection by</a:t>
            </a:r>
          </a:p>
          <a:p>
            <a:pPr rtl="0" lvl="0">
              <a:spcBef>
                <a:spcPts val="0"/>
              </a:spcBef>
              <a:buClr>
                <a:schemeClr val="dk1"/>
              </a:buClr>
              <a:buSzPct val="36666"/>
              <a:buFont typeface="Arial"/>
              <a:buNone/>
            </a:pPr>
            <a:r>
              <a:rPr b="0" sz="3000" lang="en">
                <a:latin typeface="Roboto Slab"/>
                <a:ea typeface="Roboto Slab"/>
                <a:cs typeface="Roboto Slab"/>
                <a:sym typeface="Roboto Slab"/>
              </a:rPr>
              <a:t>Processing Satellite Spectroradiometer Data</a:t>
            </a:r>
          </a:p>
          <a:p>
            <a:pPr>
              <a:spcBef>
                <a:spcPts val="0"/>
              </a:spcBef>
              <a:buNone/>
            </a:pPr>
            <a:r>
              <a:t/>
            </a:r>
            <a:endParaRPr b="0" sz="3000">
              <a:latin typeface="Roboto Slab"/>
              <a:ea typeface="Roboto Slab"/>
              <a:cs typeface="Roboto Slab"/>
              <a:sym typeface="Roboto Slab"/>
            </a:endParaRPr>
          </a:p>
        </p:txBody>
      </p:sp>
      <p:sp>
        <p:nvSpPr>
          <p:cNvPr id="24" name="Shape 24"/>
          <p:cNvSpPr txBox="1"/>
          <p:nvPr>
            <p:ph idx="1" type="subTitle"/>
          </p:nvPr>
        </p:nvSpPr>
        <p:spPr>
          <a:xfrm>
            <a:off y="4358703" x="685800"/>
            <a:ext cy="784799" cx="7772400"/>
          </a:xfrm>
          <a:prstGeom prst="rect">
            <a:avLst/>
          </a:prstGeom>
        </p:spPr>
        <p:txBody>
          <a:bodyPr bIns="91425" rIns="91425" lIns="91425" tIns="91425" anchor="t" anchorCtr="0">
            <a:noAutofit/>
          </a:bodyPr>
          <a:lstStyle/>
          <a:p>
            <a:pPr>
              <a:spcBef>
                <a:spcPts val="0"/>
              </a:spcBef>
              <a:buNone/>
            </a:pPr>
            <a:r>
              <a:rPr sz="1800" lang="en">
                <a:latin typeface="Roboto Slab"/>
                <a:ea typeface="Roboto Slab"/>
                <a:cs typeface="Roboto Slab"/>
                <a:sym typeface="Roboto Slab"/>
              </a:rPr>
              <a:t>Samiran Roy</a:t>
            </a:r>
          </a:p>
        </p:txBody>
      </p:sp>
      <p:pic>
        <p:nvPicPr>
          <p:cNvPr id="25" name="Shape 25"/>
          <p:cNvPicPr preferRelativeResize="0"/>
          <p:nvPr/>
        </p:nvPicPr>
        <p:blipFill>
          <a:blip r:embed="rId3">
            <a:alphaModFix/>
          </a:blip>
          <a:stretch>
            <a:fillRect/>
          </a:stretch>
        </p:blipFill>
        <p:spPr>
          <a:xfrm>
            <a:off y="1304150" x="1106300"/>
            <a:ext cy="2798624" cx="3582250"/>
          </a:xfrm>
          <a:prstGeom prst="rect">
            <a:avLst/>
          </a:prstGeom>
          <a:noFill/>
          <a:ln>
            <a:noFill/>
          </a:ln>
        </p:spPr>
      </p:pic>
      <p:pic>
        <p:nvPicPr>
          <p:cNvPr id="26" name="Shape 26"/>
          <p:cNvPicPr preferRelativeResize="0"/>
          <p:nvPr/>
        </p:nvPicPr>
        <p:blipFill>
          <a:blip r:embed="rId4">
            <a:alphaModFix/>
          </a:blip>
          <a:stretch>
            <a:fillRect/>
          </a:stretch>
        </p:blipFill>
        <p:spPr>
          <a:xfrm>
            <a:off y="1304150" x="4833350"/>
            <a:ext cy="2798624" cx="2770627"/>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0" name="Shape 30"/>
        <p:cNvGrpSpPr/>
        <p:nvPr/>
      </p:nvGrpSpPr>
      <p:grpSpPr>
        <a:xfrm>
          <a:off y="0" x="0"/>
          <a:ext cy="0" cx="0"/>
          <a:chOff y="0" x="0"/>
          <a:chExt cy="0" cx="0"/>
        </a:xfrm>
      </p:grpSpPr>
      <p:sp>
        <p:nvSpPr>
          <p:cNvPr id="31" name="Shape 31"/>
          <p:cNvSpPr txBox="1"/>
          <p:nvPr/>
        </p:nvSpPr>
        <p:spPr>
          <a:xfrm>
            <a:off y="884225" x="211725"/>
            <a:ext cy="3000000" cx="3000000"/>
          </a:xfrm>
          <a:prstGeom prst="rect">
            <a:avLst/>
          </a:prstGeom>
          <a:noFill/>
          <a:ln>
            <a:noFill/>
          </a:ln>
        </p:spPr>
        <p:txBody>
          <a:bodyPr bIns="91425" rIns="91425" lIns="91425" tIns="91425" anchor="ctr" anchorCtr="0">
            <a:noAutofit/>
          </a:bodyPr>
          <a:lstStyle/>
          <a:p>
            <a:pPr rtl="0" lvl="0">
              <a:spcBef>
                <a:spcPts val="0"/>
              </a:spcBef>
              <a:buNone/>
            </a:pPr>
            <a:r>
              <a:t/>
            </a:r>
            <a:endParaRPr>
              <a:latin typeface="Roboto Slab"/>
              <a:ea typeface="Roboto Slab"/>
              <a:cs typeface="Roboto Slab"/>
              <a:sym typeface="Roboto Slab"/>
            </a:endParaRPr>
          </a:p>
          <a:p>
            <a:pPr rtl="0" lvl="0">
              <a:spcBef>
                <a:spcPts val="0"/>
              </a:spcBef>
              <a:buNone/>
            </a:pPr>
            <a:r>
              <a:t/>
            </a:r>
            <a:endParaRPr>
              <a:latin typeface="Roboto Slab"/>
              <a:ea typeface="Roboto Slab"/>
              <a:cs typeface="Roboto Slab"/>
              <a:sym typeface="Roboto Slab"/>
            </a:endParaRPr>
          </a:p>
          <a:p>
            <a:pPr rtl="0" lvl="0">
              <a:spcBef>
                <a:spcPts val="0"/>
              </a:spcBef>
              <a:buNone/>
            </a:pPr>
            <a:r>
              <a:rPr lang="en">
                <a:latin typeface="Roboto Slab"/>
                <a:ea typeface="Roboto Slab"/>
                <a:cs typeface="Roboto Slab"/>
                <a:sym typeface="Roboto Slab"/>
              </a:rPr>
              <a:t>Acres Burned: 4,772</a:t>
            </a:r>
          </a:p>
          <a:p>
            <a:pPr rtl="0" lvl="0">
              <a:spcBef>
                <a:spcPts val="0"/>
              </a:spcBef>
              <a:buNone/>
            </a:pPr>
            <a:r>
              <a:t/>
            </a:r>
            <a:endParaRPr>
              <a:latin typeface="Roboto Slab"/>
              <a:ea typeface="Roboto Slab"/>
              <a:cs typeface="Roboto Slab"/>
              <a:sym typeface="Roboto Slab"/>
            </a:endParaRPr>
          </a:p>
          <a:p>
            <a:pPr rtl="0" lvl="0">
              <a:spcBef>
                <a:spcPts val="0"/>
              </a:spcBef>
              <a:buNone/>
            </a:pPr>
            <a:r>
              <a:rPr lang="en">
                <a:latin typeface="Roboto Slab"/>
                <a:ea typeface="Roboto Slab"/>
                <a:cs typeface="Roboto Slab"/>
                <a:sym typeface="Roboto Slab"/>
              </a:rPr>
              <a:t>Containment: 80%</a:t>
            </a:r>
          </a:p>
          <a:p>
            <a:pPr rtl="0" lvl="0">
              <a:spcBef>
                <a:spcPts val="0"/>
              </a:spcBef>
              <a:buNone/>
            </a:pPr>
            <a:r>
              <a:t/>
            </a:r>
            <a:endParaRPr>
              <a:latin typeface="Roboto Slab"/>
              <a:ea typeface="Roboto Slab"/>
              <a:cs typeface="Roboto Slab"/>
              <a:sym typeface="Roboto Slab"/>
            </a:endParaRPr>
          </a:p>
          <a:p>
            <a:pPr rtl="0" lvl="0">
              <a:spcBef>
                <a:spcPts val="0"/>
              </a:spcBef>
              <a:buNone/>
            </a:pPr>
            <a:r>
              <a:rPr lang="en">
                <a:latin typeface="Roboto Slab"/>
                <a:ea typeface="Roboto Slab"/>
                <a:cs typeface="Roboto Slab"/>
                <a:sym typeface="Roboto Slab"/>
              </a:rPr>
              <a:t>Fire Start Date: July 19, 2014</a:t>
            </a:r>
          </a:p>
          <a:p>
            <a:pPr rtl="0" lvl="0">
              <a:spcBef>
                <a:spcPts val="0"/>
              </a:spcBef>
              <a:buNone/>
            </a:pPr>
            <a:r>
              <a:t/>
            </a:r>
            <a:endParaRPr>
              <a:latin typeface="Roboto Slab"/>
              <a:ea typeface="Roboto Slab"/>
              <a:cs typeface="Roboto Slab"/>
              <a:sym typeface="Roboto Slab"/>
            </a:endParaRPr>
          </a:p>
          <a:p>
            <a:pPr rtl="0" lvl="0">
              <a:spcBef>
                <a:spcPts val="0"/>
              </a:spcBef>
              <a:buNone/>
            </a:pPr>
            <a:r>
              <a:rPr lang="en">
                <a:latin typeface="Roboto Slab"/>
                <a:ea typeface="Roboto Slab"/>
                <a:cs typeface="Roboto Slab"/>
                <a:sym typeface="Roboto Slab"/>
              </a:rPr>
              <a:t>Fire Discovered: 8/15/14</a:t>
            </a:r>
          </a:p>
          <a:p>
            <a:pPr rtl="0" lvl="0">
              <a:spcBef>
                <a:spcPts val="0"/>
              </a:spcBef>
              <a:buNone/>
            </a:pPr>
            <a:r>
              <a:t/>
            </a:r>
            <a:endParaRPr>
              <a:latin typeface="Roboto Slab"/>
              <a:ea typeface="Roboto Slab"/>
              <a:cs typeface="Roboto Slab"/>
              <a:sym typeface="Roboto Slab"/>
            </a:endParaRPr>
          </a:p>
          <a:p>
            <a:pPr rtl="0" lvl="0">
              <a:spcBef>
                <a:spcPts val="0"/>
              </a:spcBef>
              <a:buNone/>
            </a:pPr>
            <a:r>
              <a:rPr lang="en">
                <a:latin typeface="Roboto Slab"/>
                <a:ea typeface="Roboto Slab"/>
                <a:cs typeface="Roboto Slab"/>
                <a:sym typeface="Roboto Slab"/>
              </a:rPr>
              <a:t>Fire Cause: Lightning</a:t>
            </a:r>
          </a:p>
          <a:p>
            <a:pPr rtl="0" lvl="0">
              <a:spcBef>
                <a:spcPts val="0"/>
              </a:spcBef>
              <a:buNone/>
            </a:pPr>
            <a:r>
              <a:t/>
            </a:r>
            <a:endParaRPr>
              <a:latin typeface="Roboto Slab"/>
              <a:ea typeface="Roboto Slab"/>
              <a:cs typeface="Roboto Slab"/>
              <a:sym typeface="Roboto Slab"/>
            </a:endParaRPr>
          </a:p>
          <a:p>
            <a:pPr rtl="0" lvl="0">
              <a:spcBef>
                <a:spcPts val="0"/>
              </a:spcBef>
              <a:buNone/>
            </a:pPr>
            <a:r>
              <a:rPr lang="en">
                <a:latin typeface="Roboto Slab"/>
                <a:ea typeface="Roboto Slab"/>
                <a:cs typeface="Roboto Slab"/>
                <a:sym typeface="Roboto Slab"/>
              </a:rPr>
              <a:t>Est. Containment: 9/21/14</a:t>
            </a:r>
          </a:p>
          <a:p>
            <a:pPr rtl="0" lvl="0">
              <a:spcBef>
                <a:spcPts val="0"/>
              </a:spcBef>
              <a:buNone/>
            </a:pPr>
            <a:r>
              <a:t/>
            </a:r>
            <a:endParaRPr>
              <a:latin typeface="Roboto Slab"/>
              <a:ea typeface="Roboto Slab"/>
              <a:cs typeface="Roboto Slab"/>
              <a:sym typeface="Roboto Slab"/>
            </a:endParaRPr>
          </a:p>
          <a:p>
            <a:pPr rtl="0" lvl="0">
              <a:spcBef>
                <a:spcPts val="0"/>
              </a:spcBef>
              <a:buNone/>
            </a:pPr>
            <a:r>
              <a:rPr lang="en">
                <a:latin typeface="Roboto Slab"/>
                <a:ea typeface="Roboto Slab"/>
                <a:cs typeface="Roboto Slab"/>
                <a:sym typeface="Roboto Slab"/>
              </a:rPr>
              <a:t>Structures Threatened: 0</a:t>
            </a:r>
          </a:p>
          <a:p>
            <a:pPr rtl="0" lvl="0">
              <a:spcBef>
                <a:spcPts val="0"/>
              </a:spcBef>
              <a:buNone/>
            </a:pPr>
            <a:r>
              <a:t/>
            </a:r>
            <a:endParaRPr>
              <a:latin typeface="Roboto Slab"/>
              <a:ea typeface="Roboto Slab"/>
              <a:cs typeface="Roboto Slab"/>
              <a:sym typeface="Roboto Slab"/>
            </a:endParaRPr>
          </a:p>
          <a:p>
            <a:pPr rtl="0" lvl="0">
              <a:spcBef>
                <a:spcPts val="0"/>
              </a:spcBef>
              <a:buNone/>
            </a:pPr>
            <a:r>
              <a:rPr lang="en">
                <a:latin typeface="Roboto Slab"/>
                <a:ea typeface="Roboto Slab"/>
                <a:cs typeface="Roboto Slab"/>
                <a:sym typeface="Roboto Slab"/>
              </a:rPr>
              <a:t>Structures Damaged: 0</a:t>
            </a:r>
          </a:p>
          <a:p>
            <a:pPr rtl="0" lvl="0">
              <a:spcBef>
                <a:spcPts val="0"/>
              </a:spcBef>
              <a:buNone/>
            </a:pPr>
            <a:r>
              <a:t/>
            </a:r>
            <a:endParaRPr>
              <a:latin typeface="Roboto Slab"/>
              <a:ea typeface="Roboto Slab"/>
              <a:cs typeface="Roboto Slab"/>
              <a:sym typeface="Roboto Slab"/>
            </a:endParaRPr>
          </a:p>
          <a:p>
            <a:pPr rtl="0" lvl="0">
              <a:spcBef>
                <a:spcPts val="0"/>
              </a:spcBef>
              <a:buNone/>
            </a:pPr>
            <a:r>
              <a:rPr lang="en">
                <a:latin typeface="Roboto Slab"/>
                <a:ea typeface="Roboto Slab"/>
                <a:cs typeface="Roboto Slab"/>
                <a:sym typeface="Roboto Slab"/>
              </a:rPr>
              <a:t>Injuries: 2</a:t>
            </a:r>
          </a:p>
          <a:p>
            <a:pPr rtl="0" lvl="0">
              <a:spcBef>
                <a:spcPts val="0"/>
              </a:spcBef>
              <a:buNone/>
            </a:pPr>
            <a:r>
              <a:t/>
            </a:r>
            <a:endParaRPr>
              <a:latin typeface="Roboto Slab"/>
              <a:ea typeface="Roboto Slab"/>
              <a:cs typeface="Roboto Slab"/>
              <a:sym typeface="Roboto Slab"/>
            </a:endParaRPr>
          </a:p>
          <a:p>
            <a:pPr rtl="0" lvl="0">
              <a:spcBef>
                <a:spcPts val="0"/>
              </a:spcBef>
              <a:buNone/>
            </a:pPr>
            <a:r>
              <a:rPr lang="en">
                <a:latin typeface="Roboto Slab"/>
                <a:ea typeface="Roboto Slab"/>
                <a:cs typeface="Roboto Slab"/>
                <a:sym typeface="Roboto Slab"/>
              </a:rPr>
              <a:t>Total Personnel: 328</a:t>
            </a:r>
          </a:p>
          <a:p>
            <a:pPr rtl="0" lvl="0">
              <a:spcBef>
                <a:spcPts val="0"/>
              </a:spcBef>
              <a:buNone/>
            </a:pPr>
            <a:r>
              <a:t/>
            </a:r>
            <a:endParaRPr>
              <a:latin typeface="Roboto Slab"/>
              <a:ea typeface="Roboto Slab"/>
              <a:cs typeface="Roboto Slab"/>
              <a:sym typeface="Roboto Slab"/>
            </a:endParaRPr>
          </a:p>
          <a:p>
            <a:pPr rtl="0" lvl="0">
              <a:spcBef>
                <a:spcPts val="0"/>
              </a:spcBef>
              <a:buNone/>
            </a:pPr>
            <a:r>
              <a:rPr lang="en">
                <a:latin typeface="Roboto Slab"/>
                <a:ea typeface="Roboto Slab"/>
                <a:cs typeface="Roboto Slab"/>
                <a:sym typeface="Roboto Slab"/>
              </a:rPr>
              <a:t>Cost to date: $4.9 million</a:t>
            </a:r>
          </a:p>
        </p:txBody>
      </p:sp>
      <p:pic>
        <p:nvPicPr>
          <p:cNvPr id="32" name="Shape 32"/>
          <p:cNvPicPr preferRelativeResize="0"/>
          <p:nvPr/>
        </p:nvPicPr>
        <p:blipFill>
          <a:blip r:embed="rId3">
            <a:alphaModFix/>
          </a:blip>
          <a:stretch>
            <a:fillRect/>
          </a:stretch>
        </p:blipFill>
        <p:spPr>
          <a:xfrm>
            <a:off y="280237" x="2898587"/>
            <a:ext cy="4583024" cx="3346824"/>
          </a:xfrm>
          <a:prstGeom prst="rect">
            <a:avLst/>
          </a:prstGeom>
          <a:noFill/>
          <a:ln>
            <a:noFill/>
          </a:ln>
        </p:spPr>
      </p:pic>
      <p:pic>
        <p:nvPicPr>
          <p:cNvPr id="33" name="Shape 33"/>
          <p:cNvPicPr preferRelativeResize="0"/>
          <p:nvPr/>
        </p:nvPicPr>
        <p:blipFill>
          <a:blip r:embed="rId4">
            <a:alphaModFix/>
          </a:blip>
          <a:stretch>
            <a:fillRect/>
          </a:stretch>
        </p:blipFill>
        <p:spPr>
          <a:xfrm>
            <a:off y="572874" x="6345025"/>
            <a:ext cy="1519249" cx="2700074"/>
          </a:xfrm>
          <a:prstGeom prst="rect">
            <a:avLst/>
          </a:prstGeom>
          <a:noFill/>
          <a:ln>
            <a:noFill/>
          </a:ln>
        </p:spPr>
      </p:pic>
      <p:pic>
        <p:nvPicPr>
          <p:cNvPr id="34" name="Shape 34"/>
          <p:cNvPicPr preferRelativeResize="0"/>
          <p:nvPr/>
        </p:nvPicPr>
        <p:blipFill>
          <a:blip r:embed="rId5">
            <a:alphaModFix/>
          </a:blip>
          <a:stretch>
            <a:fillRect/>
          </a:stretch>
        </p:blipFill>
        <p:spPr>
          <a:xfrm>
            <a:off y="2918924" x="6345025"/>
            <a:ext cy="1620050" cx="270007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nvSpPr>
        <p:spPr>
          <a:xfrm>
            <a:off y="0" x="0"/>
            <a:ext cy="1155300" cx="6000899"/>
          </a:xfrm>
          <a:prstGeom prst="rect">
            <a:avLst/>
          </a:prstGeom>
          <a:noFill/>
          <a:ln>
            <a:noFill/>
          </a:ln>
        </p:spPr>
        <p:txBody>
          <a:bodyPr bIns="91425" rIns="91425" lIns="91425" tIns="91425" anchor="ctr" anchorCtr="0">
            <a:noAutofit/>
          </a:bodyPr>
          <a:lstStyle/>
          <a:p>
            <a:pPr rtl="0" lvl="0">
              <a:spcBef>
                <a:spcPts val="0"/>
              </a:spcBef>
              <a:buNone/>
            </a:pPr>
            <a:r>
              <a:rPr b="1" sz="3600" lang="en">
                <a:solidFill>
                  <a:schemeClr val="lt1"/>
                </a:solidFill>
              </a:rPr>
              <a:t>Key Points</a:t>
            </a:r>
          </a:p>
        </p:txBody>
      </p:sp>
      <p:sp>
        <p:nvSpPr>
          <p:cNvPr id="40" name="Shape 40"/>
          <p:cNvSpPr txBox="1"/>
          <p:nvPr/>
        </p:nvSpPr>
        <p:spPr>
          <a:xfrm>
            <a:off y="1018750" x="136650"/>
            <a:ext cy="3000000" cx="4832999"/>
          </a:xfrm>
          <a:prstGeom prst="rect">
            <a:avLst/>
          </a:prstGeom>
          <a:noFill/>
          <a:ln>
            <a:noFill/>
          </a:ln>
        </p:spPr>
        <p:txBody>
          <a:bodyPr bIns="91425" rIns="91425" lIns="91425" tIns="91425" anchor="ctr" anchorCtr="0">
            <a:noAutofit/>
          </a:bodyPr>
          <a:lstStyle/>
          <a:p>
            <a:pPr rtl="0">
              <a:spcBef>
                <a:spcPts val="600"/>
              </a:spcBef>
              <a:buNone/>
            </a:pPr>
            <a:r>
              <a:rPr sz="2400" lang="en">
                <a:solidFill>
                  <a:schemeClr val="lt1"/>
                </a:solidFill>
              </a:rPr>
              <a:t>Visakhapatnam Fire</a:t>
            </a:r>
          </a:p>
          <a:p>
            <a:pPr rtl="0" lvl="0">
              <a:spcBef>
                <a:spcPts val="600"/>
              </a:spcBef>
              <a:buNone/>
            </a:pPr>
            <a:r>
              <a:rPr sz="2400" lang="en">
                <a:solidFill>
                  <a:schemeClr val="lt1"/>
                </a:solidFill>
              </a:rPr>
              <a:t>What happens when fires get out of control? IAF Bambi Bucket ~ 3500 Litres of Water</a:t>
            </a:r>
          </a:p>
          <a:p>
            <a:pPr rtl="0" lvl="0">
              <a:spcBef>
                <a:spcPts val="600"/>
              </a:spcBef>
              <a:buNone/>
            </a:pPr>
            <a:r>
              <a:rPr sz="2400" lang="en">
                <a:solidFill>
                  <a:schemeClr val="lt1"/>
                </a:solidFill>
              </a:rPr>
              <a:t>Importance of Early Detection</a:t>
            </a:r>
          </a:p>
        </p:txBody>
      </p:sp>
      <p:pic>
        <p:nvPicPr>
          <p:cNvPr id="41" name="Shape 41"/>
          <p:cNvPicPr preferRelativeResize="0"/>
          <p:nvPr/>
        </p:nvPicPr>
        <p:blipFill rotWithShape="1">
          <a:blip r:embed="rId3">
            <a:alphaModFix/>
          </a:blip>
          <a:srcRect t="2846" b="2286" r="13364" l="29646"/>
          <a:stretch/>
        </p:blipFill>
        <p:spPr>
          <a:xfrm>
            <a:off y="711487" x="5429250"/>
            <a:ext cy="3614525" cx="35283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pic>
        <p:nvPicPr>
          <p:cNvPr id="46" name="Shape 46"/>
          <p:cNvPicPr preferRelativeResize="0"/>
          <p:nvPr/>
        </p:nvPicPr>
        <p:blipFill>
          <a:blip r:embed="rId3">
            <a:alphaModFix/>
          </a:blip>
          <a:stretch>
            <a:fillRect/>
          </a:stretch>
        </p:blipFill>
        <p:spPr>
          <a:xfrm>
            <a:off y="49700" x="264225"/>
            <a:ext cy="3390900" cx="5172075"/>
          </a:xfrm>
          <a:prstGeom prst="rect">
            <a:avLst/>
          </a:prstGeom>
          <a:noFill/>
          <a:ln>
            <a:noFill/>
          </a:ln>
        </p:spPr>
      </p:pic>
      <p:sp>
        <p:nvSpPr>
          <p:cNvPr id="47" name="Shape 47"/>
          <p:cNvSpPr txBox="1"/>
          <p:nvPr/>
        </p:nvSpPr>
        <p:spPr>
          <a:xfrm>
            <a:off y="3407100" x="2584150"/>
            <a:ext cy="969000" cx="2696099"/>
          </a:xfrm>
          <a:prstGeom prst="rect">
            <a:avLst/>
          </a:prstGeom>
          <a:noFill/>
          <a:ln>
            <a:noFill/>
          </a:ln>
        </p:spPr>
        <p:txBody>
          <a:bodyPr bIns="91425" rIns="91425" lIns="91425" tIns="91425" anchor="ctr" anchorCtr="0">
            <a:noAutofit/>
          </a:bodyPr>
          <a:lstStyle/>
          <a:p>
            <a:pPr rtl="0" lvl="0">
              <a:spcBef>
                <a:spcPts val="0"/>
              </a:spcBef>
              <a:buNone/>
            </a:pPr>
            <a:r>
              <a:rPr lang="en">
                <a:solidFill>
                  <a:schemeClr val="lt1"/>
                </a:solidFill>
                <a:latin typeface="Roboto Slab"/>
                <a:ea typeface="Roboto Slab"/>
                <a:cs typeface="Roboto Slab"/>
                <a:sym typeface="Roboto Slab"/>
              </a:rPr>
              <a:t>Aqua and Terra Satellites </a:t>
            </a:r>
          </a:p>
        </p:txBody>
      </p:sp>
      <p:sp>
        <p:nvSpPr>
          <p:cNvPr id="48" name="Shape 48"/>
          <p:cNvSpPr txBox="1"/>
          <p:nvPr/>
        </p:nvSpPr>
        <p:spPr>
          <a:xfrm>
            <a:off y="3640200" x="214525"/>
            <a:ext cy="502800" cx="2195699"/>
          </a:xfrm>
          <a:prstGeom prst="rect">
            <a:avLst/>
          </a:prstGeom>
          <a:noFill/>
          <a:ln>
            <a:noFill/>
          </a:ln>
        </p:spPr>
        <p:txBody>
          <a:bodyPr bIns="91425" rIns="91425" lIns="91425" tIns="91425" anchor="ctr" anchorCtr="0">
            <a:noAutofit/>
          </a:bodyPr>
          <a:lstStyle/>
          <a:p>
            <a:pPr rtl="0" lvl="0">
              <a:spcBef>
                <a:spcPts val="0"/>
              </a:spcBef>
              <a:buNone/>
            </a:pPr>
            <a:r>
              <a:rPr lang="en">
                <a:solidFill>
                  <a:schemeClr val="lt1"/>
                </a:solidFill>
                <a:latin typeface="Roboto Slab"/>
                <a:ea typeface="Roboto Slab"/>
                <a:cs typeface="Roboto Slab"/>
                <a:sym typeface="Roboto Slab"/>
              </a:rPr>
              <a:t>36 bands of data</a:t>
            </a:r>
          </a:p>
        </p:txBody>
      </p:sp>
      <p:sp>
        <p:nvSpPr>
          <p:cNvPr id="49" name="Shape 49"/>
          <p:cNvSpPr txBox="1"/>
          <p:nvPr/>
        </p:nvSpPr>
        <p:spPr>
          <a:xfrm>
            <a:off y="4342600" x="0"/>
            <a:ext cy="751200" cx="9144000"/>
          </a:xfrm>
          <a:prstGeom prst="rect">
            <a:avLst/>
          </a:prstGeom>
          <a:noFill/>
          <a:ln>
            <a:noFill/>
          </a:ln>
        </p:spPr>
        <p:txBody>
          <a:bodyPr bIns="91425" rIns="91425" lIns="91425" tIns="91425" anchor="ctr" anchorCtr="0">
            <a:noAutofit/>
          </a:bodyPr>
          <a:lstStyle/>
          <a:p>
            <a:pPr algn="ctr" rtl="0">
              <a:spcBef>
                <a:spcPts val="0"/>
              </a:spcBef>
              <a:buNone/>
            </a:pPr>
            <a:r>
              <a:rPr lang="en">
                <a:solidFill>
                  <a:srgbClr val="FFFFFF"/>
                </a:solidFill>
                <a:latin typeface="Roboto Slab"/>
                <a:ea typeface="Roboto Slab"/>
                <a:cs typeface="Roboto Slab"/>
                <a:sym typeface="Roboto Slab"/>
              </a:rPr>
              <a:t>Fire observations are made four times a day</a:t>
            </a:r>
          </a:p>
          <a:p>
            <a:pPr algn="ctr" rtl="0" lvl="0">
              <a:spcBef>
                <a:spcPts val="0"/>
              </a:spcBef>
              <a:buNone/>
            </a:pPr>
            <a:r>
              <a:rPr lang="en">
                <a:solidFill>
                  <a:srgbClr val="FFFFFF"/>
                </a:solidFill>
                <a:latin typeface="Roboto Slab"/>
                <a:ea typeface="Roboto Slab"/>
                <a:cs typeface="Roboto Slab"/>
                <a:sym typeface="Roboto Slab"/>
              </a:rPr>
              <a:t>Terra AM (10:30 and 22:30) Aqua and PM (13:30 and 01:30)</a:t>
            </a:r>
          </a:p>
        </p:txBody>
      </p:sp>
      <p:pic>
        <p:nvPicPr>
          <p:cNvPr id="50" name="Shape 50"/>
          <p:cNvPicPr preferRelativeResize="0"/>
          <p:nvPr/>
        </p:nvPicPr>
        <p:blipFill>
          <a:blip r:embed="rId4">
            <a:alphaModFix/>
          </a:blip>
          <a:stretch>
            <a:fillRect/>
          </a:stretch>
        </p:blipFill>
        <p:spPr>
          <a:xfrm>
            <a:off y="1331000" x="5356450"/>
            <a:ext cy="1966899" cx="36318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t/>
            </a:r>
            <a:endParaRPr/>
          </a:p>
        </p:txBody>
      </p:sp>
      <p:sp>
        <p:nvSpPr>
          <p:cNvPr id="56" name="Shape 56"/>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pic>
        <p:nvPicPr>
          <p:cNvPr id="57" name="Shape 57"/>
          <p:cNvPicPr preferRelativeResize="0"/>
          <p:nvPr/>
        </p:nvPicPr>
        <p:blipFill>
          <a:blip r:embed="rId3">
            <a:alphaModFix/>
          </a:blip>
          <a:stretch>
            <a:fillRect/>
          </a:stretch>
        </p:blipFill>
        <p:spPr>
          <a:xfrm>
            <a:off y="61900" x="93812"/>
            <a:ext cy="5019675" cx="89630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pic>
        <p:nvPicPr>
          <p:cNvPr id="62" name="Shape 62"/>
          <p:cNvPicPr preferRelativeResize="0"/>
          <p:nvPr/>
        </p:nvPicPr>
        <p:blipFill>
          <a:blip r:embed="rId3">
            <a:alphaModFix/>
          </a:blip>
          <a:stretch>
            <a:fillRect/>
          </a:stretch>
        </p:blipFill>
        <p:spPr>
          <a:xfrm>
            <a:off y="387425" x="4106900"/>
            <a:ext cy="4368649" cx="4791949"/>
          </a:xfrm>
          <a:prstGeom prst="rect">
            <a:avLst/>
          </a:prstGeom>
          <a:noFill/>
          <a:ln>
            <a:noFill/>
          </a:ln>
        </p:spPr>
      </p:pic>
      <p:sp>
        <p:nvSpPr>
          <p:cNvPr id="63" name="Shape 63"/>
          <p:cNvSpPr/>
          <p:nvPr/>
        </p:nvSpPr>
        <p:spPr>
          <a:xfrm>
            <a:off y="1192700" x="4106900"/>
            <a:ext cy="596399" cx="35657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64" name="Shape 64"/>
          <p:cNvSpPr txBox="1"/>
          <p:nvPr/>
        </p:nvSpPr>
        <p:spPr>
          <a:xfrm>
            <a:off y="1071750" x="86950"/>
            <a:ext cy="3000000" cx="4020000"/>
          </a:xfrm>
          <a:prstGeom prst="rect">
            <a:avLst/>
          </a:prstGeom>
          <a:noFill/>
          <a:ln>
            <a:noFill/>
          </a:ln>
        </p:spPr>
        <p:txBody>
          <a:bodyPr bIns="91425" rIns="91425" lIns="91425" tIns="91425" anchor="ctr" anchorCtr="0">
            <a:noAutofit/>
          </a:bodyPr>
          <a:lstStyle/>
          <a:p>
            <a:pPr rtl="0" lvl="0">
              <a:spcBef>
                <a:spcPts val="0"/>
              </a:spcBef>
              <a:buNone/>
            </a:pPr>
            <a:r>
              <a:rPr b="1" sz="1800" lang="en">
                <a:solidFill>
                  <a:srgbClr val="FFFFFF"/>
                </a:solidFill>
              </a:rPr>
              <a:t>Crop burning is already illegal in most states in India, including Punjab, and violators are supposed to be booked under Section 188 of the Indian Penal Code and the Air (Prevention and Control of Pollution) Act. As with many laws in india, it is ignored.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idx="1" type="subTitle"/>
          </p:nvPr>
        </p:nvSpPr>
        <p:spPr>
          <a:xfrm>
            <a:off y="1688243" x="685800"/>
            <a:ext cy="2251799" cx="7772400"/>
          </a:xfrm>
          <a:prstGeom prst="rect">
            <a:avLst/>
          </a:prstGeom>
        </p:spPr>
        <p:txBody>
          <a:bodyPr bIns="91425" rIns="91425" lIns="91425" tIns="91425" anchor="t" anchorCtr="0">
            <a:noAutofit/>
          </a:bodyPr>
          <a:lstStyle/>
          <a:p>
            <a:pPr rtl="0">
              <a:spcBef>
                <a:spcPts val="0"/>
              </a:spcBef>
              <a:buNone/>
            </a:pPr>
            <a:r>
              <a:rPr lang="en"/>
              <a:t>Temperature &gt; 80 F or 26.6 C</a:t>
            </a:r>
          </a:p>
          <a:p>
            <a:pPr rtl="0">
              <a:spcBef>
                <a:spcPts val="0"/>
              </a:spcBef>
              <a:buNone/>
            </a:pPr>
            <a:r>
              <a:rPr lang="en"/>
              <a:t>Wind Speed &gt;3 mph</a:t>
            </a:r>
          </a:p>
          <a:p>
            <a:pPr rtl="0">
              <a:spcBef>
                <a:spcPts val="0"/>
              </a:spcBef>
              <a:buNone/>
            </a:pPr>
            <a:r>
              <a:rPr lang="en"/>
              <a:t>Humidity  &lt; 55%</a:t>
            </a:r>
          </a:p>
          <a:p>
            <a:pPr>
              <a:spcBef>
                <a:spcPts val="0"/>
              </a:spcBef>
              <a:buNone/>
            </a:pPr>
            <a:r>
              <a:rPr lang="en"/>
              <a:t>Fuel Moisture - 10 to 20% -?</a:t>
            </a:r>
          </a:p>
        </p:txBody>
      </p:sp>
      <p:sp>
        <p:nvSpPr>
          <p:cNvPr id="70" name="Shape 70"/>
          <p:cNvSpPr txBox="1"/>
          <p:nvPr/>
        </p:nvSpPr>
        <p:spPr>
          <a:xfrm>
            <a:off y="0" x="0"/>
            <a:ext cy="1155300" cx="7772400"/>
          </a:xfrm>
          <a:prstGeom prst="rect">
            <a:avLst/>
          </a:prstGeom>
          <a:noFill/>
          <a:ln>
            <a:noFill/>
          </a:ln>
        </p:spPr>
        <p:txBody>
          <a:bodyPr bIns="91425" rIns="91425" lIns="91425" tIns="91425" anchor="ctr" anchorCtr="0">
            <a:noAutofit/>
          </a:bodyPr>
          <a:lstStyle/>
          <a:p>
            <a:pPr rtl="0" lvl="0">
              <a:spcBef>
                <a:spcPts val="0"/>
              </a:spcBef>
              <a:buNone/>
            </a:pPr>
            <a:r>
              <a:rPr b="1" sz="3600" lang="en">
                <a:solidFill>
                  <a:schemeClr val="lt1"/>
                </a:solidFill>
              </a:rPr>
              <a:t>Conditions for Dangerous Spread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Limitations</a:t>
            </a:r>
          </a:p>
        </p:txBody>
      </p:sp>
      <p:sp>
        <p:nvSpPr>
          <p:cNvPr id="76" name="Shape 76"/>
          <p:cNvSpPr txBox="1"/>
          <p:nvPr>
            <p:ph idx="1" type="body"/>
          </p:nvPr>
        </p:nvSpPr>
        <p:spPr>
          <a:xfrm>
            <a:off y="1473475" x="457200"/>
            <a:ext cy="3725699" cx="8229600"/>
          </a:xfrm>
          <a:prstGeom prst="rect">
            <a:avLst/>
          </a:prstGeom>
        </p:spPr>
        <p:txBody>
          <a:bodyPr bIns="91425" rIns="91425" lIns="91425" tIns="91425" anchor="t" anchorCtr="0">
            <a:noAutofit/>
          </a:bodyPr>
          <a:lstStyle/>
          <a:p>
            <a:pPr rtl="0">
              <a:spcBef>
                <a:spcPts val="0"/>
              </a:spcBef>
              <a:buNone/>
            </a:pPr>
            <a:r>
              <a:rPr sz="2400" lang="en"/>
              <a:t>No Fuel Moisture Map Available</a:t>
            </a:r>
          </a:p>
          <a:p>
            <a:pPr rtl="0">
              <a:spcBef>
                <a:spcPts val="0"/>
              </a:spcBef>
              <a:buNone/>
            </a:pPr>
            <a:r>
              <a:rPr sz="2400" lang="en"/>
              <a:t>Indian Remote Sensing Satellite (IRS 1C LISS III) </a:t>
            </a:r>
          </a:p>
          <a:p>
            <a:pPr rtl="0">
              <a:spcBef>
                <a:spcPts val="0"/>
              </a:spcBef>
              <a:buNone/>
            </a:pPr>
            <a:r>
              <a:rPr sz="2400" lang="en"/>
              <a:t>Accuracy</a:t>
            </a:r>
          </a:p>
          <a:p>
            <a:pPr rtl="0">
              <a:spcBef>
                <a:spcPts val="0"/>
              </a:spcBef>
              <a:buNone/>
            </a:pPr>
            <a:r>
              <a:rPr sz="2400" lang="en"/>
              <a:t>Not All Forest Fires Detected</a:t>
            </a:r>
          </a:p>
          <a:p>
            <a:pPr rtl="0">
              <a:spcBef>
                <a:spcPts val="0"/>
              </a:spcBef>
              <a:buNone/>
            </a:pPr>
            <a:r>
              <a:rPr sz="2400" lang="en"/>
              <a:t>Not Enough Data</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0" name="Shape 80"/>
        <p:cNvGrpSpPr/>
        <p:nvPr/>
      </p:nvGrpSpPr>
      <p:grpSpPr>
        <a:xfrm>
          <a:off y="0" x="0"/>
          <a:ext cy="0" cx="0"/>
          <a:chOff y="0" x="0"/>
          <a:chExt cy="0" cx="0"/>
        </a:xfrm>
      </p:grpSpPr>
      <p:sp>
        <p:nvSpPr>
          <p:cNvPr id="81" name="Shape 81"/>
          <p:cNvSpPr txBox="1"/>
          <p:nvPr/>
        </p:nvSpPr>
        <p:spPr>
          <a:xfrm>
            <a:off y="877875" x="3072000"/>
            <a:ext cy="3000000" cx="3000000"/>
          </a:xfrm>
          <a:prstGeom prst="rect">
            <a:avLst/>
          </a:prstGeom>
          <a:noFill/>
          <a:ln>
            <a:noFill/>
          </a:ln>
        </p:spPr>
        <p:txBody>
          <a:bodyPr bIns="91425" rIns="91425" lIns="91425" tIns="91425" anchor="ctr" anchorCtr="0">
            <a:noAutofit/>
          </a:bodyPr>
          <a:lstStyle/>
          <a:p>
            <a:pPr rtl="0" lvl="0">
              <a:spcBef>
                <a:spcPts val="0"/>
              </a:spcBef>
              <a:buNone/>
            </a:pPr>
            <a:r>
              <a:rPr sz="3000" lang="en">
                <a:latin typeface="Roboto Slab"/>
                <a:ea typeface="Roboto Slab"/>
                <a:cs typeface="Roboto Slab"/>
                <a:sym typeface="Roboto Slab"/>
              </a:rPr>
              <a:t>Thank You</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