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62c216f7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62c216f7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62c216f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62c216f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62c216f7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62c216f7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62c216f7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62c216f7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62c216f73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62c216f73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Heart Disease Prediction using Graph Neural Networks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057300" y="4114800"/>
            <a:ext cx="30294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Ahlam Almuqhim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Shirin Amiraslani</a:t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1" name="Google Shape;71;p14"/>
          <p:cNvSpPr txBox="1"/>
          <p:nvPr>
            <p:ph idx="4294967295" type="subTitle"/>
          </p:nvPr>
        </p:nvSpPr>
        <p:spPr>
          <a:xfrm>
            <a:off x="311725" y="1482900"/>
            <a:ext cx="8601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Cardiovascular diseases A leading global cause of death, responsible for millions of lives lost each year (WHO).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Early detection is critical, but traditional methods are resource-intensive and inaccessible.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Objective: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Explore AI-based methods, specifically Graph Neural Networks (GNN), to improve heart disease prediction.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78" name="Google Shape;78;p15"/>
          <p:cNvSpPr txBox="1"/>
          <p:nvPr>
            <p:ph idx="4294967295" type="body"/>
          </p:nvPr>
        </p:nvSpPr>
        <p:spPr>
          <a:xfrm>
            <a:off x="311725" y="1446350"/>
            <a:ext cx="8423700" cy="34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UCI Heart Disease Dataset: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Features include age, cholesterol levels, maximum heart rate, chest pain type, and more.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Goal: Classify patients into five severity levels (0-4), where 0 indicates </a:t>
            </a:r>
            <a:r>
              <a:rPr b="1" lang="en" sz="1600">
                <a:solidFill>
                  <a:schemeClr val="dk1"/>
                </a:solidFill>
              </a:rPr>
              <a:t>no heart disease</a:t>
            </a:r>
            <a:r>
              <a:rPr lang="en" sz="1600">
                <a:solidFill>
                  <a:schemeClr val="dk1"/>
                </a:solidFill>
              </a:rPr>
              <a:t>, and 4 represents </a:t>
            </a:r>
            <a:r>
              <a:rPr b="1" lang="en" sz="1600">
                <a:solidFill>
                  <a:schemeClr val="dk1"/>
                </a:solidFill>
              </a:rPr>
              <a:t>the most severe condition.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Previous Work:</a:t>
            </a:r>
            <a:br>
              <a:rPr b="1" lang="en" sz="1600">
                <a:solidFill>
                  <a:schemeClr val="dk1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Traditional ML models (Random Forests, SVMs, etc.) used for prediction.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Final model: neural network with 3141 parameters 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167575" y="1340400"/>
            <a:ext cx="4404600" cy="366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Graph Representation: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Patients as nodes, with clinical features as node attributes.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Edges based on similarity between patient features.</a:t>
            </a:r>
            <a:endParaRPr sz="11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Masks added; prevent the model from accessing the target label.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Edge Construction (using KNN):</a:t>
            </a:r>
            <a:endParaRPr b="1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Normalization of features 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K-Nearest Neighbors (KNN) used to find patients with similar clinical profiles based on </a:t>
            </a:r>
            <a:r>
              <a:rPr lang="en">
                <a:solidFill>
                  <a:schemeClr val="dk1"/>
                </a:solidFill>
              </a:rPr>
              <a:t>Euclidean distance</a:t>
            </a:r>
            <a:r>
              <a:rPr lang="en">
                <a:solidFill>
                  <a:schemeClr val="dk1"/>
                </a:solidFill>
              </a:rPr>
              <a:t>. K=5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4726575" y="1340400"/>
            <a:ext cx="3999900" cy="32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Graph Neural Networks (GNN):</a:t>
            </a:r>
            <a:endParaRPr b="1" sz="14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Explored (Graph Convolutional Network) and GAT (Graph Attention Network) </a:t>
            </a:r>
            <a:endParaRPr sz="1400"/>
          </a:p>
        </p:txBody>
      </p:sp>
      <p:sp>
        <p:nvSpPr>
          <p:cNvPr id="87" name="Google Shape;8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16" title="Screenshot 2025-04-01 at 9.50.17 PM.png"/>
          <p:cNvPicPr preferRelativeResize="0"/>
          <p:nvPr/>
        </p:nvPicPr>
        <p:blipFill rotWithShape="1">
          <a:blip r:embed="rId3">
            <a:alphaModFix/>
          </a:blip>
          <a:srcRect b="2914" l="2372" r="0" t="6010"/>
          <a:stretch/>
        </p:blipFill>
        <p:spPr>
          <a:xfrm>
            <a:off x="4726575" y="2372425"/>
            <a:ext cx="4404598" cy="26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from Previous Work</a:t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4854750" y="1461175"/>
            <a:ext cx="4166400" cy="12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Simple Neural Network 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434343"/>
                </a:solidFill>
              </a:rPr>
              <a:t>➤ Stratified sampling  </a:t>
            </a:r>
            <a:endParaRPr b="1" sz="11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</a:rPr>
              <a:t> </a:t>
            </a:r>
            <a:r>
              <a:rPr b="1" lang="en" sz="1100">
                <a:solidFill>
                  <a:srgbClr val="434343"/>
                </a:solidFill>
              </a:rPr>
              <a:t>➤ # parameters 3401</a:t>
            </a:r>
            <a:r>
              <a:rPr b="1" lang="en" sz="1100">
                <a:solidFill>
                  <a:schemeClr val="dk1"/>
                </a:solidFill>
              </a:rPr>
              <a:t> 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95" name="Google Shape;95;p17"/>
          <p:cNvSpPr txBox="1"/>
          <p:nvPr/>
        </p:nvSpPr>
        <p:spPr>
          <a:xfrm>
            <a:off x="44100" y="1389950"/>
            <a:ext cx="43113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Graph Attention network </a:t>
            </a:r>
            <a:endParaRPr b="1"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➤ Weighted edges         ➤  </a:t>
            </a: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Weighted loss    ➤ </a:t>
            </a: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stratified</a:t>
            </a: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sampling</a:t>
            </a: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   </a:t>
            </a:r>
            <a:endParaRPr b="1" sz="10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0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➤  </a:t>
            </a:r>
            <a:r>
              <a:rPr b="1" lang="en" sz="1100">
                <a:solidFill>
                  <a:srgbClr val="666666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# parameters: 515 </a:t>
            </a:r>
            <a:endParaRPr b="1" sz="1100">
              <a:solidFill>
                <a:srgbClr val="666666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50" y="2436655"/>
            <a:ext cx="4311325" cy="2579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Screenshot 2025-04-01 at 10.27.54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5125" y="2760475"/>
            <a:ext cx="4311326" cy="229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and </a:t>
            </a:r>
            <a:r>
              <a:rPr lang="en"/>
              <a:t>Future work</a:t>
            </a:r>
            <a:r>
              <a:rPr lang="en"/>
              <a:t> </a:t>
            </a:r>
            <a:endParaRPr/>
          </a:p>
        </p:txBody>
      </p:sp>
      <p:sp>
        <p:nvSpPr>
          <p:cNvPr id="104" name="Google Shape;104;p18"/>
          <p:cNvSpPr txBox="1"/>
          <p:nvPr>
            <p:ph idx="4294967295" type="body"/>
          </p:nvPr>
        </p:nvSpPr>
        <p:spPr>
          <a:xfrm>
            <a:off x="430300" y="1536625"/>
            <a:ext cx="8042100" cy="31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Conclusion </a:t>
            </a:r>
            <a:r>
              <a:rPr lang="en" sz="1600">
                <a:solidFill>
                  <a:schemeClr val="dk1"/>
                </a:solidFill>
              </a:rPr>
              <a:t>T</a:t>
            </a:r>
            <a:r>
              <a:rPr lang="en" sz="1600">
                <a:solidFill>
                  <a:schemeClr val="dk1"/>
                </a:solidFill>
              </a:rPr>
              <a:t>raditional machine learning models provided a baseline, but </a:t>
            </a:r>
            <a:r>
              <a:rPr b="1" lang="en" sz="1600">
                <a:solidFill>
                  <a:schemeClr val="dk1"/>
                </a:solidFill>
              </a:rPr>
              <a:t>GNNs </a:t>
            </a:r>
            <a:r>
              <a:rPr lang="en" sz="1600">
                <a:solidFill>
                  <a:schemeClr val="dk1"/>
                </a:solidFill>
              </a:rPr>
              <a:t>may better capture complex patient relationships and provide richer data representations.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Future work</a:t>
            </a:r>
            <a:r>
              <a:rPr lang="en" sz="1600">
                <a:solidFill>
                  <a:schemeClr val="dk1"/>
                </a:solidFill>
              </a:rPr>
              <a:t> will focus on expanding the dataset, exploring dynamic graph construction, and incorporating temporal data to improve predictions. Additionally, experimenting with different K values in the KNN algorithm and filtering relevant features could enhance model performance.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