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4" d="100"/>
          <a:sy n="54" d="100"/>
        </p:scale>
        <p:origin x="-102" y="-4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51F1E5-F0F7-4DE2-885F-877E36755AD1}" type="datetimeFigureOut">
              <a:rPr lang="en-US" smtClean="0"/>
              <a:pPr/>
              <a:t>2/8/2024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F4FDF2B-0FB6-4BFA-AB71-A9A106F667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51F1E5-F0F7-4DE2-885F-877E36755AD1}"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FDF2B-0FB6-4BFA-AB71-A9A106F667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51F1E5-F0F7-4DE2-885F-877E36755AD1}"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FDF2B-0FB6-4BFA-AB71-A9A106F667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51F1E5-F0F7-4DE2-885F-877E36755AD1}"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FDF2B-0FB6-4BFA-AB71-A9A106F667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51F1E5-F0F7-4DE2-885F-877E36755AD1}"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FDF2B-0FB6-4BFA-AB71-A9A106F667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51F1E5-F0F7-4DE2-885F-877E36755AD1}"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FDF2B-0FB6-4BFA-AB71-A9A106F667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51F1E5-F0F7-4DE2-885F-877E36755AD1}" type="datetimeFigureOut">
              <a:rPr lang="en-US" smtClean="0"/>
              <a:pPr/>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FDF2B-0FB6-4BFA-AB71-A9A106F667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51F1E5-F0F7-4DE2-885F-877E36755AD1}"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FDF2B-0FB6-4BFA-AB71-A9A106F667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1F1E5-F0F7-4DE2-885F-877E36755AD1}" type="datetimeFigureOut">
              <a:rPr lang="en-US" smtClean="0"/>
              <a:pPr/>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FDF2B-0FB6-4BFA-AB71-A9A106F667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51F1E5-F0F7-4DE2-885F-877E36755AD1}"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FDF2B-0FB6-4BFA-AB71-A9A106F667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51F1E5-F0F7-4DE2-885F-877E36755AD1}"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F4FDF2B-0FB6-4BFA-AB71-A9A106F667A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751F1E5-F0F7-4DE2-885F-877E36755AD1}" type="datetimeFigureOut">
              <a:rPr lang="en-US" smtClean="0"/>
              <a:pPr/>
              <a:t>2/8/2024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F4FDF2B-0FB6-4BFA-AB71-A9A106F667A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Maintenance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Perfective maintenance</a:t>
            </a:r>
            <a:endParaRPr lang="en-US" dirty="0"/>
          </a:p>
        </p:txBody>
      </p:sp>
      <p:sp>
        <p:nvSpPr>
          <p:cNvPr id="3" name="Content Placeholder 2"/>
          <p:cNvSpPr>
            <a:spLocks noGrp="1"/>
          </p:cNvSpPr>
          <p:nvPr>
            <p:ph idx="1"/>
          </p:nvPr>
        </p:nvSpPr>
        <p:spPr/>
        <p:txBody>
          <a:bodyPr/>
          <a:lstStyle/>
          <a:p>
            <a:r>
              <a:rPr lang="en-US" dirty="0" smtClean="0"/>
              <a:t>Outside changes which makes perfective maintenance necessary are:</a:t>
            </a:r>
          </a:p>
          <a:p>
            <a:pPr lvl="1"/>
            <a:r>
              <a:rPr lang="en-US" dirty="0" smtClean="0"/>
              <a:t>Economic and competitive conditions, and</a:t>
            </a:r>
          </a:p>
          <a:p>
            <a:pPr lvl="1"/>
            <a:r>
              <a:rPr lang="en-US" dirty="0" smtClean="0"/>
              <a:t>New technology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Preventive </a:t>
            </a:r>
            <a:r>
              <a:rPr lang="en-US" sz="5400" dirty="0" smtClean="0"/>
              <a:t>maintenance</a:t>
            </a:r>
            <a:endParaRPr lang="en-US" dirty="0"/>
          </a:p>
        </p:txBody>
      </p:sp>
      <p:sp>
        <p:nvSpPr>
          <p:cNvPr id="3" name="Content Placeholder 2"/>
          <p:cNvSpPr>
            <a:spLocks noGrp="1"/>
          </p:cNvSpPr>
          <p:nvPr>
            <p:ph idx="1"/>
          </p:nvPr>
        </p:nvSpPr>
        <p:spPr/>
        <p:txBody>
          <a:bodyPr/>
          <a:lstStyle/>
          <a:p>
            <a:r>
              <a:rPr lang="en-US" dirty="0" smtClean="0"/>
              <a:t>Involves activities to prevent the occurrence of errors.</a:t>
            </a:r>
          </a:p>
          <a:p>
            <a:r>
              <a:rPr lang="en-US" dirty="0" smtClean="0"/>
              <a:t>Tends to reduce software complexity thereby improving program understandability and increasing  software maintainability.</a:t>
            </a:r>
          </a:p>
          <a:p>
            <a:r>
              <a:rPr lang="en-US" dirty="0" smtClean="0"/>
              <a:t>It is focused on decreasing the deterioration  of software in long run.</a:t>
            </a:r>
          </a:p>
          <a:p>
            <a:r>
              <a:rPr lang="en-US" dirty="0" smtClean="0"/>
              <a:t>Optimizing code and updating documentation  are common preventive changes.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Preventive maintenance</a:t>
            </a:r>
            <a:endParaRPr lang="en-US" dirty="0"/>
          </a:p>
        </p:txBody>
      </p:sp>
      <p:sp>
        <p:nvSpPr>
          <p:cNvPr id="3" name="Content Placeholder 2"/>
          <p:cNvSpPr>
            <a:spLocks noGrp="1"/>
          </p:cNvSpPr>
          <p:nvPr>
            <p:ph idx="1"/>
          </p:nvPr>
        </p:nvSpPr>
        <p:spPr/>
        <p:txBody>
          <a:bodyPr/>
          <a:lstStyle/>
          <a:p>
            <a:r>
              <a:rPr lang="en-US" dirty="0" smtClean="0"/>
              <a:t>Example:</a:t>
            </a:r>
          </a:p>
          <a:p>
            <a:pPr lvl="1">
              <a:buNone/>
            </a:pPr>
            <a:r>
              <a:rPr lang="en-US" dirty="0" smtClean="0"/>
              <a:t>Increasing the number of records that a system can process far beyond what is currently needed.</a:t>
            </a:r>
          </a:p>
          <a:p>
            <a:r>
              <a:rPr lang="en-US" dirty="0" smtClean="0"/>
              <a:t>In our home example,</a:t>
            </a:r>
          </a:p>
          <a:p>
            <a:pPr lvl="1">
              <a:buNone/>
            </a:pPr>
            <a:r>
              <a:rPr lang="en-US" dirty="0" smtClean="0"/>
              <a:t>p</a:t>
            </a:r>
            <a:r>
              <a:rPr lang="en-US" dirty="0" smtClean="0"/>
              <a:t>reventive could be painting the exterior to better protect the home from severe weather conditions.</a:t>
            </a:r>
          </a:p>
          <a:p>
            <a:r>
              <a:rPr lang="en-US" dirty="0" smtClean="0"/>
              <a:t>As with adaptive maintenance,  both perfective and preventive maintenance are typically a much lower priority than corrective maintenance.</a:t>
            </a:r>
            <a:endParaRPr lang="en-US" dirty="0" smtClean="0"/>
          </a:p>
          <a:p>
            <a:pPr lvl="1">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MAINTENANCE</a:t>
            </a:r>
            <a:endParaRPr lang="en-US" sz="4800" dirty="0"/>
          </a:p>
        </p:txBody>
      </p:sp>
      <p:sp>
        <p:nvSpPr>
          <p:cNvPr id="3" name="Content Placeholder 2"/>
          <p:cNvSpPr>
            <a:spLocks noGrp="1"/>
          </p:cNvSpPr>
          <p:nvPr>
            <p:ph idx="1"/>
          </p:nvPr>
        </p:nvSpPr>
        <p:spPr/>
        <p:txBody>
          <a:bodyPr/>
          <a:lstStyle/>
          <a:p>
            <a:r>
              <a:rPr lang="en-US" dirty="0" smtClean="0"/>
              <a:t>Cost of maintenance represent a large proportion of the budget.</a:t>
            </a:r>
          </a:p>
          <a:p>
            <a:r>
              <a:rPr lang="en-US" dirty="0" smtClean="0"/>
              <a:t>For some organizations, as much as 60 to 80 percent of their information system budget is allocated to maintenance activities.</a:t>
            </a:r>
          </a:p>
          <a:p>
            <a:r>
              <a:rPr lang="en-US" dirty="0" smtClean="0"/>
              <a:t>Use of object oriented development and configuration management are used that contribute to maintenance cost reduction.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Factors influencing Maintenance Cost</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Latent defects:</a:t>
            </a:r>
          </a:p>
          <a:p>
            <a:pPr lvl="1">
              <a:buNone/>
            </a:pPr>
            <a:r>
              <a:rPr lang="en-US" dirty="0" smtClean="0"/>
              <a:t>	</a:t>
            </a:r>
            <a:r>
              <a:rPr lang="en-US" sz="2000" dirty="0" smtClean="0"/>
              <a:t>This is the number of unknown errors existing in the system after installed. Latent defects in system influences most of the costs associated with maintaining a system.</a:t>
            </a:r>
          </a:p>
          <a:p>
            <a:r>
              <a:rPr lang="en-US" dirty="0" smtClean="0"/>
              <a:t>Number of customers for a given system:</a:t>
            </a:r>
          </a:p>
          <a:p>
            <a:pPr lvl="1">
              <a:buNone/>
            </a:pPr>
            <a:r>
              <a:rPr lang="en-US" dirty="0" smtClean="0"/>
              <a:t>	</a:t>
            </a:r>
            <a:r>
              <a:rPr lang="en-US" sz="2000" dirty="0" smtClean="0"/>
              <a:t>The greater the number of customers , the greater the maintenance cost. For example, if a system has only one customer, problem and change requests will come from only one source. Also training, error reporting, and support will be simpler. </a:t>
            </a:r>
          </a:p>
          <a:p>
            <a:r>
              <a:rPr lang="en-US" dirty="0" smtClean="0"/>
              <a:t>Quality of system  documentation:</a:t>
            </a:r>
            <a:endParaRPr lang="en-US" dirty="0" smtClean="0"/>
          </a:p>
          <a:p>
            <a:pPr lvl="1">
              <a:buNone/>
            </a:pPr>
            <a:r>
              <a:rPr lang="en-US" dirty="0" smtClean="0"/>
              <a:t>	</a:t>
            </a:r>
            <a:r>
              <a:rPr lang="en-US" sz="2000" dirty="0" smtClean="0"/>
              <a:t>Quality documentation makes it easier to find code that needs to be changed and to understand how the code needs to be changed.</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Factors influencing Maintenance Cost</a:t>
            </a:r>
            <a:endParaRPr lang="en-US" sz="3600" dirty="0"/>
          </a:p>
        </p:txBody>
      </p:sp>
      <p:sp>
        <p:nvSpPr>
          <p:cNvPr id="3" name="Content Placeholder 2"/>
          <p:cNvSpPr>
            <a:spLocks noGrp="1"/>
          </p:cNvSpPr>
          <p:nvPr>
            <p:ph idx="1"/>
          </p:nvPr>
        </p:nvSpPr>
        <p:spPr/>
        <p:txBody>
          <a:bodyPr/>
          <a:lstStyle/>
          <a:p>
            <a:r>
              <a:rPr lang="en-US" dirty="0" smtClean="0"/>
              <a:t>Maintenance personnel:</a:t>
            </a:r>
          </a:p>
          <a:p>
            <a:pPr lvl="2">
              <a:buNone/>
            </a:pPr>
            <a:r>
              <a:rPr lang="en-US" dirty="0" smtClean="0"/>
              <a:t>	</a:t>
            </a:r>
            <a:r>
              <a:rPr lang="en-US" dirty="0" smtClean="0"/>
              <a:t>In some organizations, the best programmers are assigned to maintenance. Highly skilled programmers are needed because the maintenance programmer is typically not the original programmer and must quickly understand and carefully change the software.</a:t>
            </a:r>
          </a:p>
          <a:p>
            <a:r>
              <a:rPr lang="en-US" dirty="0" smtClean="0"/>
              <a:t>Tools:</a:t>
            </a:r>
          </a:p>
          <a:p>
            <a:pPr lvl="2">
              <a:buNone/>
            </a:pPr>
            <a:r>
              <a:rPr lang="en-US" dirty="0" smtClean="0"/>
              <a:t>	</a:t>
            </a:r>
            <a:r>
              <a:rPr lang="en-US" dirty="0" smtClean="0"/>
              <a:t>Tools that can automatically produce system documentation where none exists can also lower maintenance costs.</a:t>
            </a:r>
          </a:p>
          <a:p>
            <a:r>
              <a:rPr lang="en-US" dirty="0" smtClean="0"/>
              <a:t>Well-structured programs:</a:t>
            </a:r>
          </a:p>
          <a:p>
            <a:pPr lvl="2">
              <a:buNone/>
            </a:pPr>
            <a:r>
              <a:rPr lang="en-US" dirty="0" smtClean="0"/>
              <a:t>	</a:t>
            </a:r>
            <a:r>
              <a:rPr lang="en-US" dirty="0" smtClean="0"/>
              <a:t>Well designed system is easier to understand and fix.</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Maintenance </a:t>
            </a:r>
            <a:r>
              <a:rPr lang="en-US" dirty="0" smtClean="0"/>
              <a:t>prediction</a:t>
            </a:r>
            <a:endParaRPr lang="en-US" dirty="0"/>
          </a:p>
        </p:txBody>
      </p:sp>
      <p:sp>
        <p:nvSpPr>
          <p:cNvPr id="3" name="Content Placeholder 2"/>
          <p:cNvSpPr>
            <a:spLocks noGrp="1"/>
          </p:cNvSpPr>
          <p:nvPr>
            <p:ph idx="1"/>
          </p:nvPr>
        </p:nvSpPr>
        <p:spPr/>
        <p:txBody>
          <a:bodyPr>
            <a:normAutofit/>
          </a:bodyPr>
          <a:lstStyle/>
          <a:p>
            <a:pPr>
              <a:buNone/>
            </a:pPr>
            <a:r>
              <a:rPr lang="en-US" dirty="0" smtClean="0"/>
              <a:t>	It is  concerned with trying </a:t>
            </a:r>
            <a:r>
              <a:rPr lang="en-US" dirty="0" smtClean="0"/>
              <a:t>to evaluate the changes </a:t>
            </a:r>
            <a:r>
              <a:rPr lang="en-US" dirty="0" smtClean="0"/>
              <a:t>that may be required </a:t>
            </a:r>
            <a:r>
              <a:rPr lang="en-US" dirty="0" smtClean="0"/>
              <a:t>in a software system and with identifying those parts of the system that are</a:t>
            </a:r>
          </a:p>
          <a:p>
            <a:pPr>
              <a:buNone/>
            </a:pPr>
            <a:r>
              <a:rPr lang="en-US" dirty="0" smtClean="0"/>
              <a:t>	likely </a:t>
            </a:r>
            <a:r>
              <a:rPr lang="en-US" dirty="0" smtClean="0"/>
              <a:t>to be the most expensive to change. You can </a:t>
            </a:r>
            <a:r>
              <a:rPr lang="en-US" dirty="0" smtClean="0"/>
              <a:t>invest </a:t>
            </a:r>
            <a:r>
              <a:rPr lang="en-US" dirty="0" smtClean="0"/>
              <a:t>effort in improving those components to reduce their </a:t>
            </a:r>
            <a:r>
              <a:rPr lang="en-US" dirty="0" smtClean="0"/>
              <a:t>lifetime maintenance </a:t>
            </a:r>
            <a:r>
              <a:rPr lang="en-US" dirty="0" smtClean="0"/>
              <a:t>costs</a:t>
            </a:r>
            <a:r>
              <a:rPr lang="en-US" dirty="0" smtClean="0"/>
              <a:t>.</a:t>
            </a:r>
          </a:p>
          <a:p>
            <a:pPr>
              <a:buNone/>
            </a:pPr>
            <a:r>
              <a:rPr lang="en-US" dirty="0" smtClean="0"/>
              <a:t>	By </a:t>
            </a:r>
            <a:r>
              <a:rPr lang="en-US" dirty="0" smtClean="0"/>
              <a:t>predicting changes, you can also assess the overall </a:t>
            </a:r>
            <a:r>
              <a:rPr lang="en-US" dirty="0" smtClean="0"/>
              <a:t>maintenance </a:t>
            </a:r>
            <a:r>
              <a:rPr lang="en-US" dirty="0" smtClean="0"/>
              <a:t>costs for a system in a given time period and so set a budget for </a:t>
            </a:r>
            <a:r>
              <a:rPr lang="en-US" dirty="0" smtClean="0"/>
              <a:t>maintaining the </a:t>
            </a:r>
            <a:r>
              <a:rPr lang="en-US" dirty="0" smtClean="0"/>
              <a:t>software.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Maintenance prediction</a:t>
            </a:r>
            <a:endParaRPr lang="en-US" dirty="0"/>
          </a:p>
        </p:txBody>
      </p:sp>
      <p:sp>
        <p:nvSpPr>
          <p:cNvPr id="3" name="Content Placeholder 2"/>
          <p:cNvSpPr>
            <a:spLocks noGrp="1"/>
          </p:cNvSpPr>
          <p:nvPr>
            <p:ph idx="1"/>
          </p:nvPr>
        </p:nvSpPr>
        <p:spPr/>
        <p:txBody>
          <a:bodyPr>
            <a:normAutofit/>
          </a:bodyPr>
          <a:lstStyle/>
          <a:p>
            <a:pPr>
              <a:buNone/>
            </a:pPr>
            <a:r>
              <a:rPr lang="en-US" dirty="0" smtClean="0"/>
              <a:t>	Predicting </a:t>
            </a:r>
            <a:r>
              <a:rPr lang="en-US" dirty="0" smtClean="0"/>
              <a:t>the number of change requests for a system requires an </a:t>
            </a:r>
            <a:r>
              <a:rPr lang="en-US" dirty="0" smtClean="0"/>
              <a:t>understanding of </a:t>
            </a:r>
            <a:r>
              <a:rPr lang="en-US" dirty="0" smtClean="0"/>
              <a:t>the relationship between the system and its external environment</a:t>
            </a:r>
            <a:r>
              <a:rPr lang="en-US" dirty="0" smtClean="0"/>
              <a:t>.</a:t>
            </a:r>
          </a:p>
          <a:p>
            <a:pPr>
              <a:buNone/>
            </a:pPr>
            <a:r>
              <a:rPr lang="en-US" dirty="0" smtClean="0"/>
              <a:t>	To </a:t>
            </a:r>
            <a:r>
              <a:rPr lang="en-US" dirty="0" smtClean="0"/>
              <a:t>evaluate the </a:t>
            </a:r>
            <a:r>
              <a:rPr lang="en-US" dirty="0" smtClean="0"/>
              <a:t>relationships </a:t>
            </a:r>
            <a:r>
              <a:rPr lang="en-US" dirty="0" smtClean="0"/>
              <a:t>between a system and its </a:t>
            </a:r>
            <a:r>
              <a:rPr lang="en-US" dirty="0" smtClean="0"/>
              <a:t>environment</a:t>
            </a:r>
            <a:r>
              <a:rPr lang="en-US" dirty="0" smtClean="0"/>
              <a:t>, you should look at</a:t>
            </a:r>
            <a:r>
              <a:rPr lang="en-US" dirty="0" smtClean="0"/>
              <a:t>:</a:t>
            </a:r>
          </a:p>
          <a:p>
            <a:pPr marL="514350" indent="-514350">
              <a:buClr>
                <a:schemeClr val="tx1"/>
              </a:buClr>
              <a:buNone/>
            </a:pPr>
            <a:r>
              <a:rPr lang="en-US" dirty="0" smtClean="0"/>
              <a:t>	1. The </a:t>
            </a:r>
            <a:r>
              <a:rPr lang="en-US" dirty="0" smtClean="0"/>
              <a:t>number and complexity of system </a:t>
            </a:r>
            <a:r>
              <a:rPr lang="en-US" dirty="0" smtClean="0"/>
              <a:t>interfaces:</a:t>
            </a:r>
          </a:p>
          <a:p>
            <a:pPr marL="880110" lvl="1" indent="-514350">
              <a:buClr>
                <a:schemeClr val="tx1"/>
              </a:buClr>
              <a:buNone/>
            </a:pPr>
            <a:r>
              <a:rPr lang="en-US" dirty="0" smtClean="0"/>
              <a:t>	</a:t>
            </a:r>
            <a:r>
              <a:rPr lang="en-US" sz="2200" dirty="0" smtClean="0"/>
              <a:t>The larger the number of </a:t>
            </a:r>
            <a:r>
              <a:rPr lang="en-US" sz="2200" dirty="0" smtClean="0"/>
              <a:t>interfaces </a:t>
            </a:r>
            <a:r>
              <a:rPr lang="en-US" sz="2200" dirty="0" smtClean="0"/>
              <a:t>and the more complex these interfaces, the more likely it is that </a:t>
            </a:r>
            <a:r>
              <a:rPr lang="en-US" sz="2200" dirty="0" smtClean="0"/>
              <a:t>interface changes </a:t>
            </a:r>
            <a:r>
              <a:rPr lang="en-US" sz="2200" dirty="0" smtClean="0"/>
              <a:t>will be required as new requirements are proposed.</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Maintenance prediction</a:t>
            </a:r>
            <a:endParaRPr lang="en-US" dirty="0"/>
          </a:p>
        </p:txBody>
      </p:sp>
      <p:sp>
        <p:nvSpPr>
          <p:cNvPr id="3" name="Content Placeholder 2"/>
          <p:cNvSpPr>
            <a:spLocks noGrp="1"/>
          </p:cNvSpPr>
          <p:nvPr>
            <p:ph idx="1"/>
          </p:nvPr>
        </p:nvSpPr>
        <p:spPr/>
        <p:txBody>
          <a:bodyPr/>
          <a:lstStyle/>
          <a:p>
            <a:pPr>
              <a:buNone/>
            </a:pPr>
            <a:r>
              <a:rPr lang="en-US" dirty="0" smtClean="0"/>
              <a:t>2. </a:t>
            </a:r>
            <a:r>
              <a:rPr lang="en-US" sz="2400" dirty="0" smtClean="0"/>
              <a:t>The number of inherently volatile </a:t>
            </a:r>
            <a:r>
              <a:rPr lang="en-US" sz="2400" dirty="0" smtClean="0"/>
              <a:t>system requirements:</a:t>
            </a:r>
            <a:endParaRPr lang="en-US" sz="2400" dirty="0" smtClean="0"/>
          </a:p>
          <a:p>
            <a:pPr>
              <a:buNone/>
            </a:pPr>
            <a:r>
              <a:rPr lang="en-US" sz="2400" dirty="0" smtClean="0"/>
              <a:t>	</a:t>
            </a:r>
            <a:r>
              <a:rPr lang="en-US" sz="2000" dirty="0" smtClean="0"/>
              <a:t>Requirements </a:t>
            </a:r>
            <a:r>
              <a:rPr lang="en-US" sz="2000" dirty="0" smtClean="0"/>
              <a:t>that reflect organizational policies and procedures are likely to </a:t>
            </a:r>
            <a:r>
              <a:rPr lang="en-US" sz="2000" dirty="0" smtClean="0"/>
              <a:t>be more </a:t>
            </a:r>
            <a:r>
              <a:rPr lang="en-US" sz="2000" dirty="0" smtClean="0"/>
              <a:t>volatile than requirements that are based on stable domain characteristics</a:t>
            </a:r>
            <a:r>
              <a:rPr lang="en-US" sz="2000" dirty="0" smtClean="0"/>
              <a:t>.</a:t>
            </a:r>
          </a:p>
          <a:p>
            <a:pPr>
              <a:buNone/>
            </a:pPr>
            <a:r>
              <a:rPr lang="en-US" sz="2400" dirty="0" smtClean="0"/>
              <a:t>3</a:t>
            </a:r>
            <a:r>
              <a:rPr lang="en-US" sz="2400" dirty="0" smtClean="0"/>
              <a:t>. The business processes in which the system is </a:t>
            </a:r>
            <a:r>
              <a:rPr lang="en-US" sz="2400" dirty="0" smtClean="0"/>
              <a:t>used:</a:t>
            </a:r>
          </a:p>
          <a:p>
            <a:pPr>
              <a:buNone/>
            </a:pPr>
            <a:r>
              <a:rPr lang="en-US" sz="2000" dirty="0" smtClean="0"/>
              <a:t>	As </a:t>
            </a:r>
            <a:r>
              <a:rPr lang="en-US" sz="2000" dirty="0" smtClean="0"/>
              <a:t>business </a:t>
            </a:r>
            <a:r>
              <a:rPr lang="en-US" sz="2000" dirty="0" smtClean="0"/>
              <a:t>processes evolve</a:t>
            </a:r>
            <a:r>
              <a:rPr lang="en-US" sz="2000" dirty="0" smtClean="0"/>
              <a:t>, they generate system change requests. As a system is integrated </a:t>
            </a:r>
            <a:r>
              <a:rPr lang="en-US" sz="2000" dirty="0" smtClean="0"/>
              <a:t>with more </a:t>
            </a:r>
            <a:r>
              <a:rPr lang="en-US" sz="2000" dirty="0" smtClean="0"/>
              <a:t>and more business processes, there are increased demands for changes.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It is the general process of changing a system after it has been delivered.</a:t>
            </a:r>
          </a:p>
          <a:p>
            <a:r>
              <a:rPr lang="en-US" dirty="0" smtClean="0"/>
              <a:t>The term is usually applied to custom software, where separate development groups are involved before and after delivery.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The changes made to the software may be </a:t>
            </a:r>
          </a:p>
          <a:p>
            <a:pPr lvl="1"/>
            <a:r>
              <a:rPr lang="en-US" dirty="0" smtClean="0"/>
              <a:t>simple changes to correct coding errors,</a:t>
            </a:r>
          </a:p>
          <a:p>
            <a:pPr lvl="1"/>
            <a:r>
              <a:rPr lang="en-US" dirty="0" smtClean="0"/>
              <a:t>more extensive changes to correct design errors, 	</a:t>
            </a:r>
          </a:p>
          <a:p>
            <a:pPr lvl="1"/>
            <a:r>
              <a:rPr lang="en-US" dirty="0" smtClean="0"/>
              <a:t>or significant enhancements to correct specification errors or to accommodate new requirements.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Types of Maintenance</a:t>
            </a:r>
            <a:endParaRPr lang="en-US" sz="5400" dirty="0"/>
          </a:p>
        </p:txBody>
      </p:sp>
      <p:sp>
        <p:nvSpPr>
          <p:cNvPr id="3" name="Content Placeholder 2"/>
          <p:cNvSpPr>
            <a:spLocks noGrp="1"/>
          </p:cNvSpPr>
          <p:nvPr>
            <p:ph idx="1"/>
          </p:nvPr>
        </p:nvSpPr>
        <p:spPr/>
        <p:txBody>
          <a:bodyPr>
            <a:normAutofit/>
          </a:bodyPr>
          <a:lstStyle/>
          <a:p>
            <a:pPr marL="514350" indent="-514350">
              <a:buClr>
                <a:schemeClr val="tx1"/>
              </a:buClr>
              <a:buSzPct val="120000"/>
              <a:buFont typeface="+mj-lt"/>
              <a:buAutoNum type="arabicPeriod"/>
            </a:pPr>
            <a:r>
              <a:rPr lang="en-US" sz="3600" dirty="0" smtClean="0"/>
              <a:t>Corrective maintenance</a:t>
            </a:r>
          </a:p>
          <a:p>
            <a:pPr marL="514350" indent="-514350">
              <a:buClr>
                <a:schemeClr val="tx1"/>
              </a:buClr>
              <a:buSzPct val="120000"/>
              <a:buFont typeface="+mj-lt"/>
              <a:buAutoNum type="arabicPeriod"/>
            </a:pPr>
            <a:r>
              <a:rPr lang="en-US" sz="3600" dirty="0" smtClean="0"/>
              <a:t>Adaptive maintenance</a:t>
            </a:r>
          </a:p>
          <a:p>
            <a:pPr marL="514350" indent="-514350">
              <a:buClr>
                <a:schemeClr val="tx1"/>
              </a:buClr>
              <a:buSzPct val="120000"/>
              <a:buFont typeface="+mj-lt"/>
              <a:buAutoNum type="arabicPeriod"/>
            </a:pPr>
            <a:r>
              <a:rPr lang="en-US" sz="3600" dirty="0" smtClean="0"/>
              <a:t>Perfective maintenance</a:t>
            </a:r>
          </a:p>
          <a:p>
            <a:pPr marL="514350" indent="-514350">
              <a:buClr>
                <a:schemeClr val="tx1"/>
              </a:buClr>
              <a:buSzPct val="120000"/>
              <a:buFont typeface="+mj-lt"/>
              <a:buAutoNum type="arabicPeriod"/>
            </a:pPr>
            <a:r>
              <a:rPr lang="en-US" sz="3600" dirty="0" smtClean="0"/>
              <a:t>Preventive maintenance</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normAutofit/>
          </a:bodyPr>
          <a:lstStyle/>
          <a:p>
            <a:r>
              <a:rPr lang="en-US" sz="5400" dirty="0" smtClean="0"/>
              <a:t>Corrective maintenance</a:t>
            </a:r>
            <a:endParaRPr lang="en-US" dirty="0"/>
          </a:p>
        </p:txBody>
      </p:sp>
      <p:sp>
        <p:nvSpPr>
          <p:cNvPr id="3" name="Content Placeholder 2"/>
          <p:cNvSpPr>
            <a:spLocks noGrp="1"/>
          </p:cNvSpPr>
          <p:nvPr>
            <p:ph idx="1"/>
          </p:nvPr>
        </p:nvSpPr>
        <p:spPr/>
        <p:txBody>
          <a:bodyPr/>
          <a:lstStyle/>
          <a:p>
            <a:r>
              <a:rPr lang="en-US" dirty="0" smtClean="0"/>
              <a:t>It deals with the  faults or defects found in day to</a:t>
            </a:r>
          </a:p>
          <a:p>
            <a:pPr>
              <a:buNone/>
            </a:pPr>
            <a:r>
              <a:rPr lang="en-US" dirty="0" smtClean="0"/>
              <a:t>	day system functionalities.</a:t>
            </a:r>
          </a:p>
          <a:p>
            <a:r>
              <a:rPr lang="en-US" dirty="0" smtClean="0"/>
              <a:t>Includes changes made to repair defects in the design, coding, or implementation.</a:t>
            </a:r>
          </a:p>
          <a:p>
            <a:r>
              <a:rPr lang="en-US" dirty="0" smtClean="0"/>
              <a:t>Implies removing errors in a program in system due to faulty design or wrong assumptions.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Corrective maintenance</a:t>
            </a:r>
            <a:endParaRPr lang="en-US" dirty="0"/>
          </a:p>
        </p:txBody>
      </p:sp>
      <p:sp>
        <p:nvSpPr>
          <p:cNvPr id="3" name="Content Placeholder 2"/>
          <p:cNvSpPr>
            <a:spLocks noGrp="1"/>
          </p:cNvSpPr>
          <p:nvPr>
            <p:ph idx="1"/>
          </p:nvPr>
        </p:nvSpPr>
        <p:spPr/>
        <p:txBody>
          <a:bodyPr/>
          <a:lstStyle/>
          <a:p>
            <a:r>
              <a:rPr lang="en-US" dirty="0" smtClean="0"/>
              <a:t>Example:</a:t>
            </a:r>
          </a:p>
          <a:p>
            <a:pPr lvl="1">
              <a:buNone/>
            </a:pPr>
            <a:r>
              <a:rPr lang="en-US" dirty="0" smtClean="0"/>
              <a:t>	If you had recently purchased a new home, corrective maintenance would involve repairs made to things like faulty outlet or a misaligned door.</a:t>
            </a:r>
          </a:p>
          <a:p>
            <a:r>
              <a:rPr lang="en-US" dirty="0" smtClean="0"/>
              <a:t>Corrective maintenance are typically urgent  and need to be resolved to avoid possible interruption in normal business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Adaptive maintenance</a:t>
            </a:r>
            <a:endParaRPr lang="en-US" dirty="0"/>
          </a:p>
        </p:txBody>
      </p:sp>
      <p:sp>
        <p:nvSpPr>
          <p:cNvPr id="3" name="Content Placeholder 2"/>
          <p:cNvSpPr>
            <a:spLocks noGrp="1"/>
          </p:cNvSpPr>
          <p:nvPr>
            <p:ph idx="1"/>
          </p:nvPr>
        </p:nvSpPr>
        <p:spPr/>
        <p:txBody>
          <a:bodyPr/>
          <a:lstStyle/>
          <a:p>
            <a:r>
              <a:rPr lang="en-US" dirty="0" smtClean="0"/>
              <a:t>It consists of adapting software to changes in environment such as hardware or operating system.</a:t>
            </a:r>
          </a:p>
          <a:p>
            <a:r>
              <a:rPr lang="en-US" dirty="0" smtClean="0"/>
              <a:t>It is a change in a part of the system, which has been affected by change that occurred in some other part of system.</a:t>
            </a:r>
          </a:p>
          <a:p>
            <a:r>
              <a:rPr lang="en-US" dirty="0" smtClean="0"/>
              <a:t>It involves making changes to an information system to evolve its functionality to changing business needs or to migrate to different operating environment.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Adaptive maintenance</a:t>
            </a:r>
            <a:endParaRPr lang="en-US" dirty="0"/>
          </a:p>
        </p:txBody>
      </p:sp>
      <p:sp>
        <p:nvSpPr>
          <p:cNvPr id="3" name="Content Placeholder 2"/>
          <p:cNvSpPr>
            <a:spLocks noGrp="1"/>
          </p:cNvSpPr>
          <p:nvPr>
            <p:ph idx="1"/>
          </p:nvPr>
        </p:nvSpPr>
        <p:spPr/>
        <p:txBody>
          <a:bodyPr/>
          <a:lstStyle/>
          <a:p>
            <a:r>
              <a:rPr lang="en-US" dirty="0" smtClean="0"/>
              <a:t>It may become necessary because of organizational changes which may include</a:t>
            </a:r>
          </a:p>
          <a:p>
            <a:pPr lvl="1"/>
            <a:r>
              <a:rPr lang="en-US" dirty="0" smtClean="0"/>
              <a:t>Change in organizational procedures,</a:t>
            </a:r>
          </a:p>
          <a:p>
            <a:pPr lvl="1"/>
            <a:r>
              <a:rPr lang="en-US" dirty="0" smtClean="0"/>
              <a:t>Change in organizational objectives, goals, policies, etc.</a:t>
            </a:r>
          </a:p>
          <a:p>
            <a:pPr lvl="1"/>
            <a:r>
              <a:rPr lang="en-US" dirty="0" smtClean="0"/>
              <a:t>Change in information needs of managers.</a:t>
            </a:r>
          </a:p>
          <a:p>
            <a:pPr lvl="1"/>
            <a:r>
              <a:rPr lang="en-US" dirty="0" smtClean="0"/>
              <a:t>Change in system controls and security needs, etc.</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Perfective maintenance</a:t>
            </a:r>
            <a:endParaRPr lang="en-US" dirty="0"/>
          </a:p>
        </p:txBody>
      </p:sp>
      <p:sp>
        <p:nvSpPr>
          <p:cNvPr id="3" name="Content Placeholder 2"/>
          <p:cNvSpPr>
            <a:spLocks noGrp="1"/>
          </p:cNvSpPr>
          <p:nvPr>
            <p:ph idx="1"/>
          </p:nvPr>
        </p:nvSpPr>
        <p:spPr/>
        <p:txBody>
          <a:bodyPr/>
          <a:lstStyle/>
          <a:p>
            <a:r>
              <a:rPr lang="en-US" dirty="0" smtClean="0"/>
              <a:t>It involves enhancing function and efficiency of the code and changing systems functionality as per the user’s changing needs. </a:t>
            </a:r>
          </a:p>
          <a:p>
            <a:r>
              <a:rPr lang="en-US" dirty="0" smtClean="0"/>
              <a:t>It is for adding new programs or modifying the existing programs to enhance performance of information system.</a:t>
            </a:r>
          </a:p>
          <a:p>
            <a:r>
              <a:rPr lang="en-US" dirty="0" smtClean="0"/>
              <a:t>These are done to respond to user’s additional needs which may be due to changes within or outside of </a:t>
            </a:r>
            <a:r>
              <a:rPr lang="en-US" dirty="0" err="1" smtClean="0"/>
              <a:t>orgazniation</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178</TotalTime>
  <Words>477</Words>
  <Application>Microsoft Office PowerPoint</Application>
  <PresentationFormat>On-screen Show (4:3)</PresentationFormat>
  <Paragraphs>84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Software Maintenance</vt:lpstr>
      <vt:lpstr>Introduction</vt:lpstr>
      <vt:lpstr>Introduction</vt:lpstr>
      <vt:lpstr>Types of Maintenance</vt:lpstr>
      <vt:lpstr>Corrective maintenance</vt:lpstr>
      <vt:lpstr>Corrective maintenance</vt:lpstr>
      <vt:lpstr>     Adaptive maintenance</vt:lpstr>
      <vt:lpstr>     Adaptive maintenance</vt:lpstr>
      <vt:lpstr>Perfective maintenance</vt:lpstr>
      <vt:lpstr>Perfective maintenance</vt:lpstr>
      <vt:lpstr>Preventive maintenance</vt:lpstr>
      <vt:lpstr>Preventive maintenance</vt:lpstr>
      <vt:lpstr>THE COST OF MAINTENANCE</vt:lpstr>
      <vt:lpstr>Factors influencing Maintenance Cost</vt:lpstr>
      <vt:lpstr>Factors influencing Maintenance Cost</vt:lpstr>
      <vt:lpstr>  Maintenance prediction</vt:lpstr>
      <vt:lpstr> Maintenance prediction</vt:lpstr>
      <vt:lpstr> Maintenance prediction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Maintenance</dc:title>
  <dc:creator>Samir Dosti</dc:creator>
  <cp:lastModifiedBy>Samir Dosti</cp:lastModifiedBy>
  <cp:revision>20</cp:revision>
  <dcterms:created xsi:type="dcterms:W3CDTF">2024-02-08T09:00:14Z</dcterms:created>
  <dcterms:modified xsi:type="dcterms:W3CDTF">2024-02-08T15:01:33Z</dcterms:modified>
</cp:coreProperties>
</file>