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9144000" cy="6858000"/>
  <p:defaultTextStyle>
    <a:defPPr>
      <a:defRPr lang="en-US"/>
    </a:defPPr>
    <a:lvl1pPr marL="0" algn="l" defTabSz="756132" rtl="0" eaLnBrk="1" latinLnBrk="0" hangingPunct="1">
      <a:defRPr sz="1500" kern="1200">
        <a:solidFill>
          <a:schemeClr val="tx1"/>
        </a:solidFill>
        <a:latin typeface="+mn-lt"/>
        <a:ea typeface="+mn-ea"/>
        <a:cs typeface="+mn-cs"/>
      </a:defRPr>
    </a:lvl1pPr>
    <a:lvl2pPr marL="378067" algn="l" defTabSz="756132" rtl="0" eaLnBrk="1" latinLnBrk="0" hangingPunct="1">
      <a:defRPr sz="1500" kern="1200">
        <a:solidFill>
          <a:schemeClr val="tx1"/>
        </a:solidFill>
        <a:latin typeface="+mn-lt"/>
        <a:ea typeface="+mn-ea"/>
        <a:cs typeface="+mn-cs"/>
      </a:defRPr>
    </a:lvl2pPr>
    <a:lvl3pPr marL="756132" algn="l" defTabSz="756132" rtl="0" eaLnBrk="1" latinLnBrk="0" hangingPunct="1">
      <a:defRPr sz="1500" kern="1200">
        <a:solidFill>
          <a:schemeClr val="tx1"/>
        </a:solidFill>
        <a:latin typeface="+mn-lt"/>
        <a:ea typeface="+mn-ea"/>
        <a:cs typeface="+mn-cs"/>
      </a:defRPr>
    </a:lvl3pPr>
    <a:lvl4pPr marL="1134199" algn="l" defTabSz="756132" rtl="0" eaLnBrk="1" latinLnBrk="0" hangingPunct="1">
      <a:defRPr sz="1500" kern="1200">
        <a:solidFill>
          <a:schemeClr val="tx1"/>
        </a:solidFill>
        <a:latin typeface="+mn-lt"/>
        <a:ea typeface="+mn-ea"/>
        <a:cs typeface="+mn-cs"/>
      </a:defRPr>
    </a:lvl4pPr>
    <a:lvl5pPr marL="1512266" algn="l" defTabSz="756132" rtl="0" eaLnBrk="1" latinLnBrk="0" hangingPunct="1">
      <a:defRPr sz="1500" kern="1200">
        <a:solidFill>
          <a:schemeClr val="tx1"/>
        </a:solidFill>
        <a:latin typeface="+mn-lt"/>
        <a:ea typeface="+mn-ea"/>
        <a:cs typeface="+mn-cs"/>
      </a:defRPr>
    </a:lvl5pPr>
    <a:lvl6pPr marL="1890330" algn="l" defTabSz="756132" rtl="0" eaLnBrk="1" latinLnBrk="0" hangingPunct="1">
      <a:defRPr sz="1500" kern="1200">
        <a:solidFill>
          <a:schemeClr val="tx1"/>
        </a:solidFill>
        <a:latin typeface="+mn-lt"/>
        <a:ea typeface="+mn-ea"/>
        <a:cs typeface="+mn-cs"/>
      </a:defRPr>
    </a:lvl6pPr>
    <a:lvl7pPr marL="2268398" algn="l" defTabSz="756132" rtl="0" eaLnBrk="1" latinLnBrk="0" hangingPunct="1">
      <a:defRPr sz="1500" kern="1200">
        <a:solidFill>
          <a:schemeClr val="tx1"/>
        </a:solidFill>
        <a:latin typeface="+mn-lt"/>
        <a:ea typeface="+mn-ea"/>
        <a:cs typeface="+mn-cs"/>
      </a:defRPr>
    </a:lvl7pPr>
    <a:lvl8pPr marL="2646464" algn="l" defTabSz="756132" rtl="0" eaLnBrk="1" latinLnBrk="0" hangingPunct="1">
      <a:defRPr sz="1500" kern="1200">
        <a:solidFill>
          <a:schemeClr val="tx1"/>
        </a:solidFill>
        <a:latin typeface="+mn-lt"/>
        <a:ea typeface="+mn-ea"/>
        <a:cs typeface="+mn-cs"/>
      </a:defRPr>
    </a:lvl8pPr>
    <a:lvl9pPr marL="3024530" algn="l" defTabSz="756132"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15" autoAdjust="0"/>
    <p:restoredTop sz="86364" autoAdjust="0"/>
  </p:normalViewPr>
  <p:slideViewPr>
    <p:cSldViewPr>
      <p:cViewPr varScale="1">
        <p:scale>
          <a:sx n="104" d="100"/>
          <a:sy n="104" d="100"/>
        </p:scale>
        <p:origin x="-774" y="-96"/>
      </p:cViewPr>
      <p:guideLst>
        <p:guide orient="horz" pos="1620"/>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7C30BA61-EDC2-466A-A40C-52C74E78C6B3}" type="datetimeFigureOut">
              <a:rPr lang="en-US" smtClean="0"/>
              <a:t>9/24/2023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3C765C5-DC0E-491E-BCFE-B87E37CE68D4}" type="slidenum">
              <a:rPr lang="en-US" smtClean="0"/>
              <a:t>‹#›</a:t>
            </a:fld>
            <a:endParaRPr lang="en-US"/>
          </a:p>
        </p:txBody>
      </p:sp>
    </p:spTree>
    <p:extLst>
      <p:ext uri="{BB962C8B-B14F-4D97-AF65-F5344CB8AC3E}">
        <p14:creationId xmlns:p14="http://schemas.microsoft.com/office/powerpoint/2010/main" val="851530821"/>
      </p:ext>
    </p:extLst>
  </p:cSld>
  <p:clrMap bg1="lt1" tx1="dk1" bg2="lt2" tx2="dk2" accent1="accent1" accent2="accent2" accent3="accent3" accent4="accent4" accent5="accent5" accent6="accent6" hlink="hlink" folHlink="folHlink"/>
  <p:notesStyle>
    <a:lvl1pPr marL="0" algn="l" defTabSz="756132" rtl="0" eaLnBrk="1" latinLnBrk="0" hangingPunct="1">
      <a:defRPr sz="1100" kern="1200">
        <a:solidFill>
          <a:schemeClr val="tx1"/>
        </a:solidFill>
        <a:latin typeface="+mn-lt"/>
        <a:ea typeface="+mn-ea"/>
        <a:cs typeface="+mn-cs"/>
      </a:defRPr>
    </a:lvl1pPr>
    <a:lvl2pPr marL="378067" algn="l" defTabSz="756132" rtl="0" eaLnBrk="1" latinLnBrk="0" hangingPunct="1">
      <a:defRPr sz="1100" kern="1200">
        <a:solidFill>
          <a:schemeClr val="tx1"/>
        </a:solidFill>
        <a:latin typeface="+mn-lt"/>
        <a:ea typeface="+mn-ea"/>
        <a:cs typeface="+mn-cs"/>
      </a:defRPr>
    </a:lvl2pPr>
    <a:lvl3pPr marL="756132" algn="l" defTabSz="756132" rtl="0" eaLnBrk="1" latinLnBrk="0" hangingPunct="1">
      <a:defRPr sz="1100" kern="1200">
        <a:solidFill>
          <a:schemeClr val="tx1"/>
        </a:solidFill>
        <a:latin typeface="+mn-lt"/>
        <a:ea typeface="+mn-ea"/>
        <a:cs typeface="+mn-cs"/>
      </a:defRPr>
    </a:lvl3pPr>
    <a:lvl4pPr marL="1134199" algn="l" defTabSz="756132" rtl="0" eaLnBrk="1" latinLnBrk="0" hangingPunct="1">
      <a:defRPr sz="1100" kern="1200">
        <a:solidFill>
          <a:schemeClr val="tx1"/>
        </a:solidFill>
        <a:latin typeface="+mn-lt"/>
        <a:ea typeface="+mn-ea"/>
        <a:cs typeface="+mn-cs"/>
      </a:defRPr>
    </a:lvl4pPr>
    <a:lvl5pPr marL="1512266" algn="l" defTabSz="756132" rtl="0" eaLnBrk="1" latinLnBrk="0" hangingPunct="1">
      <a:defRPr sz="1100" kern="1200">
        <a:solidFill>
          <a:schemeClr val="tx1"/>
        </a:solidFill>
        <a:latin typeface="+mn-lt"/>
        <a:ea typeface="+mn-ea"/>
        <a:cs typeface="+mn-cs"/>
      </a:defRPr>
    </a:lvl5pPr>
    <a:lvl6pPr marL="1890330" algn="l" defTabSz="756132" rtl="0" eaLnBrk="1" latinLnBrk="0" hangingPunct="1">
      <a:defRPr sz="1100" kern="1200">
        <a:solidFill>
          <a:schemeClr val="tx1"/>
        </a:solidFill>
        <a:latin typeface="+mn-lt"/>
        <a:ea typeface="+mn-ea"/>
        <a:cs typeface="+mn-cs"/>
      </a:defRPr>
    </a:lvl6pPr>
    <a:lvl7pPr marL="2268398" algn="l" defTabSz="756132" rtl="0" eaLnBrk="1" latinLnBrk="0" hangingPunct="1">
      <a:defRPr sz="1100" kern="1200">
        <a:solidFill>
          <a:schemeClr val="tx1"/>
        </a:solidFill>
        <a:latin typeface="+mn-lt"/>
        <a:ea typeface="+mn-ea"/>
        <a:cs typeface="+mn-cs"/>
      </a:defRPr>
    </a:lvl7pPr>
    <a:lvl8pPr marL="2646464" algn="l" defTabSz="756132" rtl="0" eaLnBrk="1" latinLnBrk="0" hangingPunct="1">
      <a:defRPr sz="1100" kern="1200">
        <a:solidFill>
          <a:schemeClr val="tx1"/>
        </a:solidFill>
        <a:latin typeface="+mn-lt"/>
        <a:ea typeface="+mn-ea"/>
        <a:cs typeface="+mn-cs"/>
      </a:defRPr>
    </a:lvl8pPr>
    <a:lvl9pPr marL="3024530" algn="l" defTabSz="756132"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765C5-DC0E-491E-BCFE-B87E37CE68D4}" type="slidenum">
              <a:rPr lang="en-US" smtClean="0"/>
              <a:t>1</a:t>
            </a:fld>
            <a:endParaRPr lang="en-US"/>
          </a:p>
        </p:txBody>
      </p:sp>
    </p:spTree>
    <p:extLst>
      <p:ext uri="{BB962C8B-B14F-4D97-AF65-F5344CB8AC3E}">
        <p14:creationId xmlns:p14="http://schemas.microsoft.com/office/powerpoint/2010/main" val="173187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015472"/>
            <a:ext cx="8723376" cy="998685"/>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200150"/>
            <a:ext cx="7772400" cy="1335081"/>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2667001"/>
            <a:ext cx="6400800" cy="11049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535643"/>
            <a:ext cx="8723376" cy="998685"/>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085850"/>
            <a:ext cx="2057400" cy="3365500"/>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085850"/>
            <a:ext cx="6019800" cy="3365501"/>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171450"/>
            <a:ext cx="8695944" cy="355244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9" y="3152694"/>
            <a:ext cx="2876429" cy="53552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056467"/>
            <a:ext cx="5544515" cy="637604"/>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065672"/>
            <a:ext cx="5467980" cy="580704"/>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055631"/>
            <a:ext cx="3308000" cy="488662"/>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043916"/>
            <a:ext cx="8723376" cy="997406"/>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1847670"/>
            <a:ext cx="7772400" cy="1143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078086"/>
            <a:ext cx="6417734" cy="70485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009394"/>
            <a:ext cx="3822192" cy="25854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008585"/>
            <a:ext cx="3822192" cy="47982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3" y="2571751"/>
            <a:ext cx="3820055"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008585"/>
            <a:ext cx="3822192" cy="47982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571751"/>
            <a:ext cx="3822192" cy="2022872"/>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35643"/>
            <a:ext cx="8723376" cy="997406"/>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9/24/2023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10698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2686050"/>
            <a:ext cx="3352800" cy="142875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535643"/>
            <a:ext cx="8723376" cy="998685"/>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714500"/>
            <a:ext cx="3352800" cy="939546"/>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371600"/>
            <a:ext cx="3904076" cy="28575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171450"/>
            <a:ext cx="8695944" cy="4526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015472"/>
            <a:ext cx="8723376" cy="998685"/>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6" y="254000"/>
            <a:ext cx="3812645" cy="1822451"/>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4" y="2089150"/>
            <a:ext cx="3818467" cy="18161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028700"/>
            <a:ext cx="3566160" cy="219456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71450"/>
            <a:ext cx="8695944" cy="185166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259572"/>
            <a:ext cx="8723376" cy="997406"/>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53746"/>
            <a:ext cx="8229600" cy="93954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4687623"/>
            <a:ext cx="3786690" cy="273844"/>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9/24/2023</a:t>
            </a:fld>
            <a:endParaRPr lang="en-US"/>
          </a:p>
        </p:txBody>
      </p:sp>
      <p:sp>
        <p:nvSpPr>
          <p:cNvPr id="5" name="Footer Placeholder 4"/>
          <p:cNvSpPr>
            <a:spLocks noGrp="1"/>
          </p:cNvSpPr>
          <p:nvPr>
            <p:ph type="ftr" sz="quarter" idx="3"/>
          </p:nvPr>
        </p:nvSpPr>
        <p:spPr>
          <a:xfrm>
            <a:off x="193639" y="4687623"/>
            <a:ext cx="3786691" cy="273844"/>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4687623"/>
            <a:ext cx="1161826" cy="273844"/>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8" y="2006600"/>
            <a:ext cx="7408333" cy="25880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7.xml"/><Relationship Id="rId5" Type="http://schemas.openxmlformats.org/officeDocument/2006/relationships/image" Target="../media/image7.tmp"/><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3.tmp"/><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09551"/>
            <a:ext cx="8686800" cy="4816703"/>
          </a:xfrm>
          <a:prstGeom prst="rect">
            <a:avLst/>
          </a:prstGeom>
        </p:spPr>
        <p:txBody>
          <a:bodyPr wrap="square">
            <a:spAutoFit/>
          </a:bodyPr>
          <a:lstStyle/>
          <a:p>
            <a:r>
              <a:rPr lang="en-US" sz="1800" b="1" dirty="0">
                <a:latin typeface="Arial Narrow" pitchFamily="34" charset="0"/>
              </a:rPr>
              <a:t>Chemical </a:t>
            </a:r>
            <a:r>
              <a:rPr lang="en-US" sz="1800" b="1" dirty="0" smtClean="0">
                <a:latin typeface="Arial Narrow" pitchFamily="34" charset="0"/>
              </a:rPr>
              <a:t>Equilibrium</a:t>
            </a:r>
          </a:p>
          <a:p>
            <a:endParaRPr lang="en-US" b="1" dirty="0" smtClean="0"/>
          </a:p>
          <a:p>
            <a:r>
              <a:rPr lang="en-US" sz="1200" b="1" dirty="0" smtClean="0"/>
              <a:t>IRREVERSIBLE </a:t>
            </a:r>
            <a:r>
              <a:rPr lang="en-US" sz="1200" b="1" dirty="0"/>
              <a:t>REACTIONS</a:t>
            </a:r>
            <a:r>
              <a:rPr lang="en-US" sz="1200" dirty="0"/>
              <a:t> </a:t>
            </a:r>
            <a:r>
              <a:rPr lang="en-US" dirty="0"/>
              <a:t>: Reactions which always proceed to completion in one direction only are called irreversible reactions. For example,</a:t>
            </a:r>
          </a:p>
          <a:p>
            <a:r>
              <a:rPr lang="en-US" dirty="0"/>
              <a:t>AgNO</a:t>
            </a:r>
            <a:r>
              <a:rPr lang="en-US" baseline="-25000" dirty="0"/>
              <a:t>3</a:t>
            </a:r>
            <a:r>
              <a:rPr lang="en-US" dirty="0"/>
              <a:t> + </a:t>
            </a:r>
            <a:r>
              <a:rPr lang="en-US" dirty="0" err="1"/>
              <a:t>HCl</a:t>
            </a:r>
            <a:r>
              <a:rPr lang="en-US" dirty="0"/>
              <a:t> → </a:t>
            </a:r>
            <a:r>
              <a:rPr lang="en-US" dirty="0" err="1"/>
              <a:t>AgCl</a:t>
            </a:r>
            <a:r>
              <a:rPr lang="en-US" dirty="0"/>
              <a:t>  + HNO</a:t>
            </a:r>
            <a:r>
              <a:rPr lang="en-US" baseline="-25000" dirty="0"/>
              <a:t>3</a:t>
            </a:r>
            <a:endParaRPr lang="en-US" dirty="0"/>
          </a:p>
          <a:p>
            <a:r>
              <a:rPr lang="en-US" dirty="0"/>
              <a:t> </a:t>
            </a:r>
          </a:p>
          <a:p>
            <a:r>
              <a:rPr lang="en-US" sz="1200" b="1" dirty="0"/>
              <a:t>REVERSIBLE REACTIONS</a:t>
            </a:r>
            <a:r>
              <a:rPr lang="en-US" sz="1200" dirty="0"/>
              <a:t> </a:t>
            </a:r>
            <a:r>
              <a:rPr lang="en-US" dirty="0"/>
              <a:t>: Reactions which do not always proceed to completion and may be made to proceed in the opposite direction under suitable conditions are called reversible reactions. For example,</a:t>
            </a:r>
          </a:p>
          <a:p>
            <a:r>
              <a:rPr lang="en-US" dirty="0"/>
              <a:t>3Fe + 4H</a:t>
            </a:r>
            <a:r>
              <a:rPr lang="en-US" baseline="-25000" dirty="0"/>
              <a:t>2</a:t>
            </a:r>
            <a:r>
              <a:rPr lang="en-US" dirty="0"/>
              <a:t>0 ⇄ Fe</a:t>
            </a:r>
            <a:r>
              <a:rPr lang="en-US" baseline="-25000" dirty="0"/>
              <a:t>3</a:t>
            </a:r>
            <a:r>
              <a:rPr lang="en-US" dirty="0"/>
              <a:t>O</a:t>
            </a:r>
            <a:r>
              <a:rPr lang="en-US" baseline="-25000" dirty="0"/>
              <a:t>4</a:t>
            </a:r>
            <a:r>
              <a:rPr lang="en-US" dirty="0"/>
              <a:t> + </a:t>
            </a:r>
            <a:r>
              <a:rPr lang="en-US" dirty="0" smtClean="0"/>
              <a:t>4H</a:t>
            </a:r>
            <a:r>
              <a:rPr lang="en-US" baseline="-25000" dirty="0" smtClean="0"/>
              <a:t>2</a:t>
            </a:r>
          </a:p>
          <a:p>
            <a:endParaRPr lang="en-US" baseline="-25000" dirty="0"/>
          </a:p>
          <a:p>
            <a:r>
              <a:rPr lang="en-US" sz="1200" b="1" dirty="0"/>
              <a:t>CHEMICAL EQUILIBRIUM</a:t>
            </a:r>
            <a:r>
              <a:rPr lang="en-US" sz="1200" dirty="0"/>
              <a:t> </a:t>
            </a:r>
            <a:r>
              <a:rPr lang="en-US" dirty="0"/>
              <a:t>: When a reversible reaction is carried out in a closed vessel a stage reached when the speed of the forward reaction equals the speed of the backward reaction and chemical equilibrium is said to be established.</a:t>
            </a:r>
          </a:p>
          <a:p>
            <a:r>
              <a:rPr lang="en-US" dirty="0"/>
              <a:t> </a:t>
            </a:r>
          </a:p>
          <a:p>
            <a:r>
              <a:rPr lang="en-US" sz="1200" b="1" dirty="0"/>
              <a:t>CHARACTERISTICS OF CHEMICAL EQUILIBRIUM</a:t>
            </a:r>
            <a:r>
              <a:rPr lang="en-US" sz="1200" dirty="0"/>
              <a:t> : </a:t>
            </a:r>
          </a:p>
          <a:p>
            <a:r>
              <a:rPr lang="en-US" sz="1200" dirty="0"/>
              <a:t>(i) Equilibrium can be attained from either side. </a:t>
            </a:r>
          </a:p>
          <a:p>
            <a:r>
              <a:rPr lang="en-US" sz="1200" dirty="0"/>
              <a:t>(ii) Equilibrium is dynamic in nature i.e. at equilibrium, reaction does not stop at equilibrium.</a:t>
            </a:r>
          </a:p>
          <a:p>
            <a:r>
              <a:rPr lang="en-US" sz="1200" dirty="0"/>
              <a:t>(iii) At equilibrium there is no change in the concentration of various species. </a:t>
            </a:r>
          </a:p>
          <a:p>
            <a:r>
              <a:rPr lang="en-US" sz="1200" dirty="0"/>
              <a:t>(iv) The equilibrium state remains </a:t>
            </a:r>
            <a:r>
              <a:rPr lang="en-US" sz="1200" dirty="0" err="1"/>
              <a:t>uneffected</a:t>
            </a:r>
            <a:r>
              <a:rPr lang="en-US" sz="1200" dirty="0"/>
              <a:t> by the presence of catalyst. Catalyst helps to attain the equilibrium state rapidly.</a:t>
            </a:r>
          </a:p>
          <a:p>
            <a:r>
              <a:rPr lang="en-US" sz="1200" dirty="0"/>
              <a:t>(v) It can be achieved in a closed container. </a:t>
            </a:r>
          </a:p>
          <a:p>
            <a:r>
              <a:rPr lang="en-US" sz="1200" dirty="0"/>
              <a:t>(vi) The observable properties of the process become constant and remain unchanged.</a:t>
            </a:r>
          </a:p>
          <a:p>
            <a:endParaRPr lang="en-US" dirty="0"/>
          </a:p>
        </p:txBody>
      </p:sp>
    </p:spTree>
    <p:extLst>
      <p:ext uri="{BB962C8B-B14F-4D97-AF65-F5344CB8AC3E}">
        <p14:creationId xmlns:p14="http://schemas.microsoft.com/office/powerpoint/2010/main" val="1520312525"/>
      </p:ext>
    </p:extLst>
  </p:cSld>
  <p:clrMapOvr>
    <a:masterClrMapping/>
  </p:clrMapOvr>
  <mc:AlternateContent xmlns:mc="http://schemas.openxmlformats.org/markup-compatibility/2006" xmlns:p14="http://schemas.microsoft.com/office/powerpoint/2010/main">
    <mc:Choice Requires="p14">
      <p:transition spd="slow" p14:dur="2000" advTm="4040"/>
    </mc:Choice>
    <mc:Fallback xmlns="">
      <p:transition spd="slow" advTm="404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228600" y="209551"/>
                <a:ext cx="8686800" cy="4599849"/>
              </a:xfrm>
              <a:prstGeom prst="rect">
                <a:avLst/>
              </a:prstGeom>
            </p:spPr>
            <p:txBody>
              <a:bodyPr wrap="square">
                <a:spAutoFit/>
              </a:bodyPr>
              <a:lstStyle/>
              <a:p>
                <a:endParaRPr lang="en-US" b="1" dirty="0" smtClean="0"/>
              </a:p>
              <a:p>
                <a:endParaRPr lang="en-US" b="1" dirty="0"/>
              </a:p>
              <a:p>
                <a:r>
                  <a:rPr lang="en-US" b="1" dirty="0" smtClean="0"/>
                  <a:t>RELATIONSHIP </a:t>
                </a:r>
                <a:r>
                  <a:rPr lang="en-US" b="1" dirty="0"/>
                  <a:t>BETWEEN EQUILIBRIUM CONSTANT K, REACTION QUOTIENT Q AND GIBBS ENERGY G</a:t>
                </a:r>
                <a:r>
                  <a:rPr lang="en-US" dirty="0"/>
                  <a:t>: </a:t>
                </a:r>
              </a:p>
              <a:p>
                <a:r>
                  <a:rPr lang="en-US" sz="1400" dirty="0"/>
                  <a:t>The value of </a:t>
                </a:r>
                <a:r>
                  <a:rPr lang="en-US" sz="1400" dirty="0" err="1"/>
                  <a:t>K</a:t>
                </a:r>
                <a:r>
                  <a:rPr lang="en-US" sz="1400" baseline="-25000" dirty="0" err="1"/>
                  <a:t>c</a:t>
                </a:r>
                <a:r>
                  <a:rPr lang="en-US" sz="1400" dirty="0"/>
                  <a:t> for a reaction does not depend on the rate of the reaction. However, it is directly related to the thermodynamics of the reaction and in particular, to the change in Gibbs energy, ∆G as</a:t>
                </a:r>
              </a:p>
              <a:p>
                <a:r>
                  <a:rPr lang="en-US" sz="1400" dirty="0"/>
                  <a:t>∆G = ∆G</a:t>
                </a:r>
                <a:r>
                  <a:rPr lang="en-US" sz="1400" baseline="30000" dirty="0"/>
                  <a:t>0</a:t>
                </a:r>
                <a:r>
                  <a:rPr lang="en-US" sz="1400" dirty="0"/>
                  <a:t> + RT </a:t>
                </a:r>
                <a:r>
                  <a:rPr lang="en-US" sz="1400" dirty="0" err="1"/>
                  <a:t>lnQ</a:t>
                </a:r>
                <a:r>
                  <a:rPr lang="en-US" sz="1400" dirty="0"/>
                  <a:t> where, G</a:t>
                </a:r>
                <a:r>
                  <a:rPr lang="en-US" sz="1400" baseline="30000" dirty="0"/>
                  <a:t>0</a:t>
                </a:r>
                <a:r>
                  <a:rPr lang="en-US" sz="1400" dirty="0"/>
                  <a:t> is standard Gibbs energy and Q is reaction </a:t>
                </a:r>
                <a:r>
                  <a:rPr lang="en-US" sz="1400" dirty="0" err="1"/>
                  <a:t>quotent</a:t>
                </a:r>
                <a:r>
                  <a:rPr lang="en-US" sz="1400" dirty="0"/>
                  <a:t>.</a:t>
                </a:r>
              </a:p>
              <a:p>
                <a:r>
                  <a:rPr lang="en-US" sz="1400" dirty="0"/>
                  <a:t>At equilibrium, when ∆G = 0 and Q = </a:t>
                </a:r>
                <a:r>
                  <a:rPr lang="en-US" sz="1400" dirty="0" err="1"/>
                  <a:t>Kc</a:t>
                </a:r>
                <a:r>
                  <a:rPr lang="en-US" sz="1400" dirty="0"/>
                  <a:t> , the equation becomes</a:t>
                </a:r>
                <a:r>
                  <a:rPr lang="en-US" dirty="0"/>
                  <a:t>,</a:t>
                </a:r>
              </a:p>
              <a:p>
                <a:r>
                  <a:rPr lang="en-US" dirty="0"/>
                  <a:t>∆G = ∆G</a:t>
                </a:r>
                <a:r>
                  <a:rPr lang="en-US" baseline="30000" dirty="0"/>
                  <a:t>0</a:t>
                </a:r>
                <a:r>
                  <a:rPr lang="en-US" dirty="0"/>
                  <a:t> + RT </a:t>
                </a:r>
                <a:r>
                  <a:rPr lang="en-US" dirty="0" err="1"/>
                  <a:t>ln</a:t>
                </a:r>
                <a:r>
                  <a:rPr lang="en-US" dirty="0"/>
                  <a:t> </a:t>
                </a:r>
                <a:r>
                  <a:rPr lang="en-US" dirty="0" err="1"/>
                  <a:t>Kc</a:t>
                </a:r>
                <a:r>
                  <a:rPr lang="en-US" dirty="0"/>
                  <a:t> =0</a:t>
                </a:r>
              </a:p>
              <a:p>
                <a:r>
                  <a:rPr lang="en-US" dirty="0"/>
                  <a:t>∆G</a:t>
                </a:r>
                <a:r>
                  <a:rPr lang="en-US" baseline="30000" dirty="0"/>
                  <a:t>0 </a:t>
                </a:r>
                <a:r>
                  <a:rPr lang="en-US" dirty="0"/>
                  <a:t> = – </a:t>
                </a:r>
                <a:r>
                  <a:rPr lang="en-US" dirty="0" err="1"/>
                  <a:t>RTlnK</a:t>
                </a:r>
                <a:endParaRPr lang="en-US" dirty="0"/>
              </a:p>
              <a:p>
                <a:r>
                  <a:rPr lang="en-US" dirty="0"/>
                  <a:t> </a:t>
                </a:r>
                <a:r>
                  <a:rPr lang="en-US" dirty="0" err="1" smtClean="0"/>
                  <a:t>lnK</a:t>
                </a:r>
                <a:r>
                  <a:rPr lang="en-US" dirty="0" smtClean="0"/>
                  <a:t> </a:t>
                </a:r>
                <a:r>
                  <a:rPr lang="en-US" dirty="0"/>
                  <a:t>= – ∆</a:t>
                </a:r>
                <a:r>
                  <a:rPr lang="en-US" dirty="0" smtClean="0"/>
                  <a:t>G</a:t>
                </a:r>
                <a:r>
                  <a:rPr lang="en-US" baseline="30000" dirty="0" smtClean="0"/>
                  <a:t>0</a:t>
                </a:r>
                <a:r>
                  <a:rPr lang="en-US" dirty="0" smtClean="0"/>
                  <a:t>/RT</a:t>
                </a:r>
                <a:endParaRPr lang="en-US" baseline="30000" dirty="0"/>
              </a:p>
              <a:p>
                <a:r>
                  <a:rPr lang="en-US" dirty="0"/>
                  <a:t> </a:t>
                </a:r>
              </a:p>
              <a:p>
                <a:r>
                  <a:rPr lang="en-US" dirty="0"/>
                  <a:t>k= </a:t>
                </a:r>
                <a14:m>
                  <m:oMath xmlns:m="http://schemas.openxmlformats.org/officeDocument/2006/math">
                    <m:sSup>
                      <m:sSupPr>
                        <m:ctrlPr>
                          <a:rPr lang="en-US" i="1"/>
                        </m:ctrlPr>
                      </m:sSupPr>
                      <m:e>
                        <m:r>
                          <a:rPr lang="en-US" i="1"/>
                          <m:t>𝑒</m:t>
                        </m:r>
                      </m:e>
                      <m:sup>
                        <m:r>
                          <a:rPr lang="en-US" i="1"/>
                          <m:t>−</m:t>
                        </m:r>
                        <m:sSup>
                          <m:sSupPr>
                            <m:ctrlPr>
                              <a:rPr lang="en-US" i="1" baseline="30000"/>
                            </m:ctrlPr>
                          </m:sSupPr>
                          <m:e>
                            <m:r>
                              <a:rPr lang="en-US" baseline="30000"/>
                              <m:t>∆</m:t>
                            </m:r>
                            <m:r>
                              <m:rPr>
                                <m:sty m:val="p"/>
                              </m:rPr>
                              <a:rPr lang="en-US" baseline="30000"/>
                              <m:t>G</m:t>
                            </m:r>
                          </m:e>
                          <m:sup>
                            <m:r>
                              <a:rPr lang="en-US" baseline="30000"/>
                              <m:t>0</m:t>
                            </m:r>
                          </m:sup>
                        </m:sSup>
                        <m:r>
                          <a:rPr lang="en-US" baseline="30000"/>
                          <m:t>/</m:t>
                        </m:r>
                        <m:r>
                          <m:rPr>
                            <m:sty m:val="p"/>
                          </m:rPr>
                          <a:rPr lang="en-US" baseline="30000"/>
                          <m:t>RT</m:t>
                        </m:r>
                      </m:sup>
                    </m:sSup>
                  </m:oMath>
                </a14:m>
                <a:endParaRPr lang="en-US" dirty="0"/>
              </a:p>
              <a:p>
                <a:endParaRPr lang="en-US" dirty="0"/>
              </a:p>
              <a:p>
                <a:pPr lvl="0"/>
                <a:r>
                  <a:rPr lang="en-US" sz="1400" dirty="0"/>
                  <a:t>If ∆G</a:t>
                </a:r>
                <a:r>
                  <a:rPr lang="en-US" sz="1400" baseline="30000" dirty="0"/>
                  <a:t>0</a:t>
                </a:r>
                <a:r>
                  <a:rPr lang="en-US" sz="1400" dirty="0"/>
                  <a:t> &lt; 0, then –∆G</a:t>
                </a:r>
                <a:r>
                  <a:rPr lang="en-US" sz="1400" baseline="30000" dirty="0"/>
                  <a:t>0</a:t>
                </a:r>
                <a:r>
                  <a:rPr lang="en-US" sz="1400" dirty="0"/>
                  <a:t> /RT is positive, and </a:t>
                </a:r>
                <a:r>
                  <a:rPr lang="en-US" sz="1400" baseline="30000" dirty="0"/>
                  <a:t> </a:t>
                </a:r>
                <a14:m>
                  <m:oMath xmlns:m="http://schemas.openxmlformats.org/officeDocument/2006/math">
                    <m:sSup>
                      <m:sSupPr>
                        <m:ctrlPr>
                          <a:rPr lang="en-US" sz="1400" i="1" baseline="30000">
                            <a:latin typeface="Cambria Math"/>
                          </a:rPr>
                        </m:ctrlPr>
                      </m:sSupPr>
                      <m:e>
                        <m:r>
                          <a:rPr lang="en-US" sz="1400" i="1" baseline="30000">
                            <a:latin typeface="Cambria Math"/>
                          </a:rPr>
                          <m:t>𝑒</m:t>
                        </m:r>
                      </m:e>
                      <m:sup>
                        <m:r>
                          <a:rPr lang="en-US" sz="1400" i="1" baseline="30000">
                            <a:latin typeface="Cambria Math"/>
                          </a:rPr>
                          <m:t>−</m:t>
                        </m:r>
                        <m:sSup>
                          <m:sSupPr>
                            <m:ctrlPr>
                              <a:rPr lang="en-US" sz="1400" i="1" baseline="30000">
                                <a:latin typeface="Cambria Math"/>
                              </a:rPr>
                            </m:ctrlPr>
                          </m:sSupPr>
                          <m:e>
                            <m:r>
                              <a:rPr lang="en-US" sz="1400" baseline="30000">
                                <a:latin typeface="Cambria Math"/>
                              </a:rPr>
                              <m:t>∆</m:t>
                            </m:r>
                            <m:r>
                              <m:rPr>
                                <m:sty m:val="p"/>
                              </m:rPr>
                              <a:rPr lang="en-US" sz="1400" baseline="30000">
                                <a:latin typeface="Cambria Math"/>
                              </a:rPr>
                              <m:t>G</m:t>
                            </m:r>
                          </m:e>
                          <m:sup>
                            <m:r>
                              <a:rPr lang="en-US" sz="1400" i="1" baseline="30000">
                                <a:latin typeface="Cambria Math"/>
                              </a:rPr>
                              <m:t>0</m:t>
                            </m:r>
                          </m:sup>
                        </m:sSup>
                        <m:r>
                          <a:rPr lang="en-US" sz="1400" baseline="30000">
                            <a:latin typeface="Cambria Math"/>
                          </a:rPr>
                          <m:t>/</m:t>
                        </m:r>
                        <m:r>
                          <m:rPr>
                            <m:sty m:val="p"/>
                          </m:rPr>
                          <a:rPr lang="en-US" sz="1400" baseline="30000">
                            <a:latin typeface="Cambria Math"/>
                          </a:rPr>
                          <m:t>R</m:t>
                        </m:r>
                        <m:r>
                          <a:rPr lang="en-US" sz="1400" baseline="30000">
                            <a:latin typeface="Cambria Math"/>
                          </a:rPr>
                          <m:t> </m:t>
                        </m:r>
                        <m:r>
                          <m:rPr>
                            <m:sty m:val="p"/>
                          </m:rPr>
                          <a:rPr lang="en-US" sz="1400" baseline="30000">
                            <a:latin typeface="Cambria Math"/>
                          </a:rPr>
                          <m:t>T</m:t>
                        </m:r>
                        <m:r>
                          <a:rPr lang="en-US" sz="1400">
                            <a:latin typeface="Cambria Math"/>
                          </a:rPr>
                          <m:t> </m:t>
                        </m:r>
                      </m:sup>
                    </m:sSup>
                  </m:oMath>
                </a14:m>
                <a:r>
                  <a:rPr lang="en-US" sz="1400" dirty="0"/>
                  <a:t>&gt;1, making K &gt;1, which implies a spontaneous reaction or the reaction which proceeds in the forward direction to such an extent that the products are present predominantly</a:t>
                </a:r>
                <a:r>
                  <a:rPr lang="en-US" sz="1400" dirty="0" smtClean="0"/>
                  <a:t>.</a:t>
                </a:r>
              </a:p>
              <a:p>
                <a:pPr lvl="0"/>
                <a:endParaRPr lang="en-US" sz="1400" dirty="0"/>
              </a:p>
              <a:p>
                <a:pPr lvl="0"/>
                <a:r>
                  <a:rPr lang="en-US" sz="1400" dirty="0"/>
                  <a:t>If ∆G</a:t>
                </a:r>
                <a:r>
                  <a:rPr lang="en-US" sz="1400" baseline="30000" dirty="0"/>
                  <a:t>0</a:t>
                </a:r>
                <a:r>
                  <a:rPr lang="en-US" sz="1400" dirty="0"/>
                  <a:t> &gt; 0, then –∆G</a:t>
                </a:r>
                <a:r>
                  <a:rPr lang="en-US" sz="1400" baseline="30000" dirty="0"/>
                  <a:t>0</a:t>
                </a:r>
                <a:r>
                  <a:rPr lang="en-US" sz="1400" dirty="0"/>
                  <a:t> /RT is negative, and </a:t>
                </a:r>
                <a:r>
                  <a:rPr lang="en-US" sz="1400" baseline="30000" dirty="0"/>
                  <a:t> </a:t>
                </a:r>
                <a14:m>
                  <m:oMath xmlns:m="http://schemas.openxmlformats.org/officeDocument/2006/math">
                    <m:sSup>
                      <m:sSupPr>
                        <m:ctrlPr>
                          <a:rPr lang="en-US" sz="1400" i="1" baseline="30000">
                            <a:latin typeface="Cambria Math"/>
                          </a:rPr>
                        </m:ctrlPr>
                      </m:sSupPr>
                      <m:e>
                        <m:r>
                          <a:rPr lang="en-US" sz="1400" i="1" baseline="30000">
                            <a:latin typeface="Cambria Math"/>
                          </a:rPr>
                          <m:t>𝑒</m:t>
                        </m:r>
                      </m:e>
                      <m:sup>
                        <m:r>
                          <a:rPr lang="en-US" sz="1400" i="1" baseline="30000">
                            <a:latin typeface="Cambria Math"/>
                          </a:rPr>
                          <m:t>−</m:t>
                        </m:r>
                        <m:sSup>
                          <m:sSupPr>
                            <m:ctrlPr>
                              <a:rPr lang="en-US" sz="1400" i="1" baseline="30000">
                                <a:latin typeface="Cambria Math"/>
                              </a:rPr>
                            </m:ctrlPr>
                          </m:sSupPr>
                          <m:e>
                            <m:r>
                              <a:rPr lang="en-US" sz="1400" baseline="30000">
                                <a:latin typeface="Cambria Math"/>
                              </a:rPr>
                              <m:t>∆</m:t>
                            </m:r>
                            <m:r>
                              <m:rPr>
                                <m:sty m:val="p"/>
                              </m:rPr>
                              <a:rPr lang="en-US" sz="1400" baseline="30000">
                                <a:latin typeface="Cambria Math"/>
                              </a:rPr>
                              <m:t>G</m:t>
                            </m:r>
                          </m:e>
                          <m:sup>
                            <m:r>
                              <a:rPr lang="en-US" sz="1400" i="1" baseline="30000">
                                <a:latin typeface="Cambria Math"/>
                              </a:rPr>
                              <m:t>0</m:t>
                            </m:r>
                          </m:sup>
                        </m:sSup>
                        <m:r>
                          <a:rPr lang="en-US" sz="1400" baseline="30000">
                            <a:latin typeface="Cambria Math"/>
                          </a:rPr>
                          <m:t>/</m:t>
                        </m:r>
                        <m:r>
                          <m:rPr>
                            <m:sty m:val="p"/>
                          </m:rPr>
                          <a:rPr lang="en-US" sz="1400" baseline="30000">
                            <a:latin typeface="Cambria Math"/>
                          </a:rPr>
                          <m:t>R</m:t>
                        </m:r>
                        <m:r>
                          <a:rPr lang="en-US" sz="1400" baseline="30000">
                            <a:latin typeface="Cambria Math"/>
                          </a:rPr>
                          <m:t> </m:t>
                        </m:r>
                        <m:r>
                          <m:rPr>
                            <m:sty m:val="p"/>
                          </m:rPr>
                          <a:rPr lang="en-US" sz="1400" baseline="30000">
                            <a:latin typeface="Cambria Math"/>
                          </a:rPr>
                          <m:t>T</m:t>
                        </m:r>
                        <m:r>
                          <a:rPr lang="en-US" sz="1400">
                            <a:latin typeface="Cambria Math"/>
                          </a:rPr>
                          <m:t> </m:t>
                        </m:r>
                      </m:sup>
                    </m:sSup>
                  </m:oMath>
                </a14:m>
                <a:r>
                  <a:rPr lang="en-US" sz="1400" dirty="0"/>
                  <a:t>&lt;1, making K&lt;1 which implies a non-spontaneous reaction or a reaction which proceeds in the forward direction to such a small degree that only a very minute quantity of product is formed.</a:t>
                </a:r>
              </a:p>
              <a:p>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228600" y="209551"/>
                <a:ext cx="8686800" cy="4599849"/>
              </a:xfrm>
              <a:prstGeom prst="rect">
                <a:avLst/>
              </a:prstGeom>
              <a:blipFill rotWithShape="1">
                <a:blip r:embed="rId2"/>
                <a:stretch>
                  <a:fillRect l="-281" t="-265" b="-397"/>
                </a:stretch>
              </a:blipFill>
            </p:spPr>
            <p:txBody>
              <a:bodyPr/>
              <a:lstStyle/>
              <a:p>
                <a:r>
                  <a:rPr lang="en-US">
                    <a:noFill/>
                  </a:rPr>
                  <a:t> </a:t>
                </a:r>
              </a:p>
            </p:txBody>
          </p:sp>
        </mc:Fallback>
      </mc:AlternateContent>
    </p:spTree>
    <p:extLst>
      <p:ext uri="{BB962C8B-B14F-4D97-AF65-F5344CB8AC3E}">
        <p14:creationId xmlns:p14="http://schemas.microsoft.com/office/powerpoint/2010/main" val="36664666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90550"/>
            <a:ext cx="8686800" cy="784830"/>
          </a:xfrm>
          <a:prstGeom prst="rect">
            <a:avLst/>
          </a:prstGeom>
        </p:spPr>
        <p:txBody>
          <a:bodyPr wrap="square">
            <a:spAutoFit/>
          </a:bodyPr>
          <a:lstStyle/>
          <a:p>
            <a:r>
              <a:rPr lang="en-US" b="1" dirty="0"/>
              <a:t>Le </a:t>
            </a:r>
            <a:r>
              <a:rPr lang="en-US" b="1" dirty="0" err="1"/>
              <a:t>Chatelier’s</a:t>
            </a:r>
            <a:r>
              <a:rPr lang="en-US" b="1" dirty="0"/>
              <a:t> principle</a:t>
            </a:r>
            <a:r>
              <a:rPr lang="en-US" dirty="0"/>
              <a:t>: It states that a change in any of the factors that determine the equilibrium conditions of a system will cause the system to change in such a manner so as to reduce or to counteract the effect of the change. This is applicable to all physical and chemical </a:t>
            </a:r>
            <a:r>
              <a:rPr lang="en-US" dirty="0" err="1"/>
              <a:t>equilibria</a:t>
            </a:r>
            <a:r>
              <a:rPr lang="en-US" dirty="0"/>
              <a:t>.</a:t>
            </a:r>
          </a:p>
        </p:txBody>
      </p:sp>
      <mc:AlternateContent xmlns:mc="http://schemas.openxmlformats.org/markup-compatibility/2006">
        <mc:Choice xmlns:a14="http://schemas.microsoft.com/office/drawing/2010/main" Requires="a14">
          <p:sp>
            <p:nvSpPr>
              <p:cNvPr id="3" name="Rectangle 2"/>
              <p:cNvSpPr/>
              <p:nvPr/>
            </p:nvSpPr>
            <p:spPr>
              <a:xfrm>
                <a:off x="381000" y="1428750"/>
                <a:ext cx="8534400" cy="3235373"/>
              </a:xfrm>
              <a:prstGeom prst="rect">
                <a:avLst/>
              </a:prstGeom>
            </p:spPr>
            <p:txBody>
              <a:bodyPr wrap="square">
                <a:spAutoFit/>
              </a:bodyPr>
              <a:lstStyle/>
              <a:p>
                <a:r>
                  <a:rPr lang="en-US" sz="1400" dirty="0"/>
                  <a:t>(1) </a:t>
                </a:r>
                <a:r>
                  <a:rPr lang="en-US" sz="1400" b="1" dirty="0"/>
                  <a:t>Effect of change of concentration </a:t>
                </a:r>
                <a:r>
                  <a:rPr lang="en-US" sz="1400" dirty="0"/>
                  <a:t>: If at equilibrium the concentration of one of the reactants is increased, the equilibrium will shift in the forward direction and vice versa. Consider the following equilibrium </a:t>
                </a:r>
              </a:p>
              <a:p>
                <a:r>
                  <a:rPr lang="en-US" sz="1400" dirty="0"/>
                  <a:t>Fe</a:t>
                </a:r>
                <a:r>
                  <a:rPr lang="en-US" sz="1400" baseline="30000" dirty="0"/>
                  <a:t>3+</a:t>
                </a:r>
                <a:r>
                  <a:rPr lang="en-US" sz="1400" dirty="0"/>
                  <a:t>(</a:t>
                </a:r>
                <a:r>
                  <a:rPr lang="en-US" sz="1400" dirty="0" err="1"/>
                  <a:t>aq</a:t>
                </a:r>
                <a:r>
                  <a:rPr lang="en-US" sz="1400" dirty="0"/>
                  <a:t>) + SCN</a:t>
                </a:r>
                <a:r>
                  <a:rPr lang="en-US" sz="1400" baseline="30000" dirty="0"/>
                  <a:t>–</a:t>
                </a:r>
                <a:r>
                  <a:rPr lang="en-US" sz="1400" dirty="0"/>
                  <a:t>(</a:t>
                </a:r>
                <a:r>
                  <a:rPr lang="en-US" sz="1400" dirty="0" err="1"/>
                  <a:t>aq</a:t>
                </a:r>
                <a:r>
                  <a:rPr lang="en-US" sz="1400" dirty="0"/>
                  <a:t>) ⇄ [Fe(SCN)]</a:t>
                </a:r>
                <a:r>
                  <a:rPr lang="en-US" sz="1400" baseline="30000" dirty="0"/>
                  <a:t>2+</a:t>
                </a:r>
                <a:r>
                  <a:rPr lang="en-US" sz="1400" dirty="0"/>
                  <a:t>(</a:t>
                </a:r>
                <a:r>
                  <a:rPr lang="en-US" sz="1400" dirty="0" err="1"/>
                  <a:t>aq</a:t>
                </a:r>
                <a:r>
                  <a:rPr lang="en-US" sz="1400" dirty="0"/>
                  <a:t>) </a:t>
                </a:r>
              </a:p>
              <a:p>
                <a:r>
                  <a:rPr lang="en-US" sz="1400" dirty="0"/>
                  <a:t>Pale yellow </a:t>
                </a:r>
                <a:r>
                  <a:rPr lang="en-US" sz="1400" dirty="0" err="1"/>
                  <a:t>Colourless</a:t>
                </a:r>
                <a:r>
                  <a:rPr lang="en-US" sz="1400" dirty="0"/>
                  <a:t> </a:t>
                </a:r>
                <a:r>
                  <a:rPr lang="en-US" sz="1400" dirty="0" smtClean="0"/>
                  <a:t>dark </a:t>
                </a:r>
                <a:r>
                  <a:rPr lang="en-US" sz="1400" dirty="0"/>
                  <a:t>brown If ferric salt is added the </a:t>
                </a:r>
                <a:r>
                  <a:rPr lang="en-US" sz="1400" dirty="0" err="1"/>
                  <a:t>colour</a:t>
                </a:r>
                <a:r>
                  <a:rPr lang="en-US" sz="1400" dirty="0"/>
                  <a:t> of the solution darkens immediately i.e. Fe</a:t>
                </a:r>
                <a:r>
                  <a:rPr lang="en-US" sz="1400" baseline="30000" dirty="0"/>
                  <a:t>3+</a:t>
                </a:r>
                <a:r>
                  <a:rPr lang="en-US" sz="1400" dirty="0"/>
                  <a:t> ions are consumed and more [Fe(SCN)]</a:t>
                </a:r>
                <a:r>
                  <a:rPr lang="en-US" sz="1400" baseline="30000" dirty="0"/>
                  <a:t>2+</a:t>
                </a:r>
                <a:r>
                  <a:rPr lang="en-US" sz="1400" dirty="0"/>
                  <a:t> are formed. If some </a:t>
                </a:r>
                <a:r>
                  <a:rPr lang="en-US" sz="1400" dirty="0" err="1"/>
                  <a:t>sulphocyanide</a:t>
                </a:r>
                <a:r>
                  <a:rPr lang="en-US" sz="1400" dirty="0"/>
                  <a:t> salt is added the </a:t>
                </a:r>
                <a:r>
                  <a:rPr lang="en-US" sz="1400" dirty="0" err="1"/>
                  <a:t>colour</a:t>
                </a:r>
                <a:r>
                  <a:rPr lang="en-US" sz="1400" dirty="0"/>
                  <a:t> also darkens. If Potassium </a:t>
                </a:r>
                <a:r>
                  <a:rPr lang="en-US" sz="1400" dirty="0" err="1"/>
                  <a:t>ferrisulphocyanide</a:t>
                </a:r>
                <a:r>
                  <a:rPr lang="en-US" sz="1400" dirty="0"/>
                  <a:t> capable of giving complex ion [Fe(SCN)]</a:t>
                </a:r>
                <a:r>
                  <a:rPr lang="en-US" sz="1400" baseline="30000" dirty="0"/>
                  <a:t>2+</a:t>
                </a:r>
                <a:r>
                  <a:rPr lang="en-US" sz="1400" dirty="0"/>
                  <a:t> is added the </a:t>
                </a:r>
                <a:r>
                  <a:rPr lang="en-US" sz="1400" dirty="0" err="1"/>
                  <a:t>colour</a:t>
                </a:r>
                <a:r>
                  <a:rPr lang="en-US" sz="1400" dirty="0"/>
                  <a:t> lightens to pale yellow.</a:t>
                </a:r>
              </a:p>
              <a:p>
                <a:r>
                  <a:rPr lang="en-US" sz="1400" dirty="0"/>
                  <a:t> </a:t>
                </a:r>
                <a:r>
                  <a:rPr lang="en-US" sz="1400" dirty="0" smtClean="0"/>
                  <a:t>The </a:t>
                </a:r>
                <a:r>
                  <a:rPr lang="en-US" sz="1400" dirty="0"/>
                  <a:t>same point can be explained in terms of the reaction quotient, Qc ,</a:t>
                </a:r>
              </a:p>
              <a:p>
                <a:r>
                  <a:rPr lang="en-US" sz="1400" dirty="0"/>
                  <a:t> </a:t>
                </a:r>
              </a:p>
              <a:p>
                <a:r>
                  <a:rPr lang="en-US" sz="1400" dirty="0"/>
                  <a:t>Qc =</a:t>
                </a:r>
                <a14:m>
                  <m:oMath xmlns:m="http://schemas.openxmlformats.org/officeDocument/2006/math">
                    <m:f>
                      <m:fPr>
                        <m:ctrlPr>
                          <a:rPr lang="en-US" sz="1400" i="1"/>
                        </m:ctrlPr>
                      </m:fPr>
                      <m:num>
                        <m:r>
                          <a:rPr lang="en-US" sz="1400" i="1"/>
                          <m:t>𝐶𝑜𝑛𝑐𝑒𝑛𝑡𝑟𝑎𝑡𝑖𝑜𝑛</m:t>
                        </m:r>
                        <m:r>
                          <a:rPr lang="en-US" sz="1400" i="1"/>
                          <m:t> </m:t>
                        </m:r>
                        <m:r>
                          <a:rPr lang="en-US" sz="1400" i="1"/>
                          <m:t>𝑜𝑓</m:t>
                        </m:r>
                        <m:r>
                          <a:rPr lang="en-US" sz="1400" i="1"/>
                          <m:t> </m:t>
                        </m:r>
                        <m:r>
                          <a:rPr lang="en-US" sz="1400" i="1"/>
                          <m:t>𝑝𝑟𝑜𝑑𝑢𝑐𝑡𝑠</m:t>
                        </m:r>
                      </m:num>
                      <m:den>
                        <m:r>
                          <a:rPr lang="en-US" sz="1400" i="1"/>
                          <m:t>𝐶𝑜𝑛𝑐𝑒𝑛𝑡𝑟𝑎𝑡𝑖𝑜𝑛</m:t>
                        </m:r>
                        <m:r>
                          <a:rPr lang="en-US" sz="1400" i="1"/>
                          <m:t> </m:t>
                        </m:r>
                        <m:r>
                          <a:rPr lang="en-US" sz="1400" i="1"/>
                          <m:t>𝑜𝑓</m:t>
                        </m:r>
                        <m:r>
                          <a:rPr lang="en-US" sz="1400" i="1"/>
                          <m:t> </m:t>
                        </m:r>
                        <m:r>
                          <a:rPr lang="en-US" sz="1400" i="1"/>
                          <m:t>𝑅𝑒𝑎𝑐𝑡𝑎𝑛𝑡𝑎𝑛𝑡𝑠</m:t>
                        </m:r>
                      </m:den>
                    </m:f>
                  </m:oMath>
                </a14:m>
                <a:endParaRPr lang="en-US" sz="1400" dirty="0"/>
              </a:p>
              <a:p>
                <a:r>
                  <a:rPr lang="en-US" sz="1400" dirty="0"/>
                  <a:t> </a:t>
                </a:r>
              </a:p>
              <a:p>
                <a:r>
                  <a:rPr lang="en-US" sz="1400" dirty="0" err="1"/>
                  <a:t>Now,if</a:t>
                </a:r>
                <a:r>
                  <a:rPr lang="en-US" sz="1400" dirty="0"/>
                  <a:t> any of the reactants is added then Qc becomes less than </a:t>
                </a:r>
                <a:r>
                  <a:rPr lang="en-US" sz="1400" dirty="0" err="1"/>
                  <a:t>Kc</a:t>
                </a:r>
                <a:r>
                  <a:rPr lang="en-US" sz="1400" dirty="0"/>
                  <a:t> .In order to attain equilibrium again reaction moves in the forward direction. If any of the products is added then Qc becomes greater than </a:t>
                </a:r>
                <a:r>
                  <a:rPr lang="en-US" sz="1400" dirty="0" err="1"/>
                  <a:t>Kc</a:t>
                </a:r>
                <a:r>
                  <a:rPr lang="en-US" sz="1400" dirty="0"/>
                  <a:t> .In order to attain equilibrium again reaction moves in the backward direction.</a:t>
                </a:r>
              </a:p>
            </p:txBody>
          </p:sp>
        </mc:Choice>
        <mc:Fallback>
          <p:sp>
            <p:nvSpPr>
              <p:cNvPr id="3" name="Rectangle 2"/>
              <p:cNvSpPr>
                <a:spLocks noRot="1" noChangeAspect="1" noMove="1" noResize="1" noEditPoints="1" noAdjustHandles="1" noChangeArrowheads="1" noChangeShapeType="1" noTextEdit="1"/>
              </p:cNvSpPr>
              <p:nvPr/>
            </p:nvSpPr>
            <p:spPr>
              <a:xfrm>
                <a:off x="381000" y="1428750"/>
                <a:ext cx="8534400" cy="3235373"/>
              </a:xfrm>
              <a:prstGeom prst="rect">
                <a:avLst/>
              </a:prstGeom>
              <a:blipFill rotWithShape="1">
                <a:blip r:embed="rId2"/>
                <a:stretch>
                  <a:fillRect l="-214" t="-188" r="-214" b="-942"/>
                </a:stretch>
              </a:blipFill>
            </p:spPr>
            <p:txBody>
              <a:bodyPr/>
              <a:lstStyle/>
              <a:p>
                <a:r>
                  <a:rPr lang="en-US">
                    <a:noFill/>
                  </a:rPr>
                  <a:t> </a:t>
                </a:r>
              </a:p>
            </p:txBody>
          </p:sp>
        </mc:Fallback>
      </mc:AlternateContent>
    </p:spTree>
    <p:extLst>
      <p:ext uri="{BB962C8B-B14F-4D97-AF65-F5344CB8AC3E}">
        <p14:creationId xmlns:p14="http://schemas.microsoft.com/office/powerpoint/2010/main" val="379001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90550"/>
            <a:ext cx="8686800" cy="4016484"/>
          </a:xfrm>
          <a:prstGeom prst="rect">
            <a:avLst/>
          </a:prstGeom>
        </p:spPr>
        <p:txBody>
          <a:bodyPr wrap="square">
            <a:spAutoFit/>
          </a:bodyPr>
          <a:lstStyle/>
          <a:p>
            <a:r>
              <a:rPr lang="en-US" dirty="0"/>
              <a:t>(2) </a:t>
            </a:r>
            <a:r>
              <a:rPr lang="en-US" b="1" dirty="0"/>
              <a:t>Effect of Pressure Change</a:t>
            </a:r>
            <a:r>
              <a:rPr lang="en-US" dirty="0"/>
              <a:t>: A pressure change obtained by changing the volume can affect the yield of products in case of a gaseous reaction where the total number of moles of gaseous reactants and total number of moles of gaseous products are different. In applying Le </a:t>
            </a:r>
            <a:r>
              <a:rPr lang="en-US" dirty="0" err="1"/>
              <a:t>Chatelier’s</a:t>
            </a:r>
            <a:r>
              <a:rPr lang="en-US" dirty="0"/>
              <a:t> principle to a heterogeneous equilibrium the effect of pressure changes on solids and liquids can be ignored because the volume (and concentration) of a solution/liquid is nearly independent of pressure. The effect of pressure can be summarized as follows:</a:t>
            </a:r>
          </a:p>
          <a:p>
            <a:r>
              <a:rPr lang="en-US" dirty="0"/>
              <a:t> </a:t>
            </a:r>
          </a:p>
          <a:p>
            <a:r>
              <a:rPr lang="en-US" dirty="0"/>
              <a:t>(a) No effect of pressure on </a:t>
            </a:r>
            <a:r>
              <a:rPr lang="en-US" dirty="0" err="1"/>
              <a:t>equilibria</a:t>
            </a:r>
            <a:r>
              <a:rPr lang="en-US" dirty="0"/>
              <a:t> having same moles of reactants and products e.g.</a:t>
            </a:r>
          </a:p>
          <a:p>
            <a:r>
              <a:rPr lang="en-US" dirty="0"/>
              <a:t>(I) N</a:t>
            </a:r>
            <a:r>
              <a:rPr lang="en-US" baseline="-25000" dirty="0"/>
              <a:t>2</a:t>
            </a:r>
            <a:r>
              <a:rPr lang="en-US" dirty="0"/>
              <a:t> + O</a:t>
            </a:r>
            <a:r>
              <a:rPr lang="en-US" baseline="-25000" dirty="0"/>
              <a:t>2</a:t>
            </a:r>
            <a:r>
              <a:rPr lang="en-US" dirty="0"/>
              <a:t> ⇄ 2NO </a:t>
            </a:r>
          </a:p>
          <a:p>
            <a:r>
              <a:rPr lang="en-US" dirty="0"/>
              <a:t>(II) H</a:t>
            </a:r>
            <a:r>
              <a:rPr lang="en-US" baseline="-25000" dirty="0"/>
              <a:t>2</a:t>
            </a:r>
            <a:r>
              <a:rPr lang="en-US" dirty="0"/>
              <a:t> + I</a:t>
            </a:r>
            <a:r>
              <a:rPr lang="en-US" baseline="-25000" dirty="0"/>
              <a:t>2</a:t>
            </a:r>
            <a:r>
              <a:rPr lang="en-US" dirty="0"/>
              <a:t> ⇄ 2HI </a:t>
            </a:r>
          </a:p>
          <a:p>
            <a:r>
              <a:rPr lang="en-US" dirty="0"/>
              <a:t> </a:t>
            </a:r>
          </a:p>
          <a:p>
            <a:r>
              <a:rPr lang="en-US" dirty="0"/>
              <a:t>(b) When there is change in the number of moles the equilibrium will shift in the direction having smaller number of moles when the pressure is increased and vice versa e.g.</a:t>
            </a:r>
          </a:p>
          <a:p>
            <a:r>
              <a:rPr lang="en-US" dirty="0"/>
              <a:t> N</a:t>
            </a:r>
            <a:r>
              <a:rPr lang="en-US" baseline="-25000" dirty="0"/>
              <a:t>2</a:t>
            </a:r>
            <a:r>
              <a:rPr lang="en-US" dirty="0"/>
              <a:t> + 3H</a:t>
            </a:r>
            <a:r>
              <a:rPr lang="en-US" baseline="-25000" dirty="0"/>
              <a:t>2</a:t>
            </a:r>
            <a:r>
              <a:rPr lang="en-US" dirty="0"/>
              <a:t> ⇄ 2NH</a:t>
            </a:r>
            <a:r>
              <a:rPr lang="en-US" baseline="-25000" dirty="0"/>
              <a:t>3</a:t>
            </a:r>
            <a:r>
              <a:rPr lang="en-US" dirty="0"/>
              <a:t> </a:t>
            </a:r>
          </a:p>
          <a:p>
            <a:r>
              <a:rPr lang="en-US" dirty="0"/>
              <a:t>More pressure more ammonia</a:t>
            </a:r>
          </a:p>
          <a:p>
            <a:r>
              <a:rPr lang="en-US" dirty="0"/>
              <a:t> </a:t>
            </a:r>
            <a:r>
              <a:rPr lang="en-US" dirty="0" smtClean="0"/>
              <a:t>PCl</a:t>
            </a:r>
            <a:r>
              <a:rPr lang="en-US" baseline="-25000" dirty="0" smtClean="0"/>
              <a:t>5</a:t>
            </a:r>
            <a:r>
              <a:rPr lang="en-US" dirty="0" smtClean="0"/>
              <a:t> </a:t>
            </a:r>
            <a:r>
              <a:rPr lang="en-US" dirty="0"/>
              <a:t>⇄ PCl</a:t>
            </a:r>
            <a:r>
              <a:rPr lang="en-US" baseline="-25000" dirty="0"/>
              <a:t>3</a:t>
            </a:r>
            <a:r>
              <a:rPr lang="en-US" dirty="0"/>
              <a:t> + Cl</a:t>
            </a:r>
            <a:r>
              <a:rPr lang="en-US" baseline="-25000" dirty="0"/>
              <a:t>2</a:t>
            </a:r>
            <a:r>
              <a:rPr lang="en-US" dirty="0"/>
              <a:t> </a:t>
            </a:r>
          </a:p>
          <a:p>
            <a:r>
              <a:rPr lang="en-US" dirty="0"/>
              <a:t>The more the pressure, the lesser the dissociation of PCl</a:t>
            </a:r>
            <a:r>
              <a:rPr lang="en-US" baseline="-25000" dirty="0"/>
              <a:t>5</a:t>
            </a:r>
            <a:r>
              <a:rPr lang="en-US" dirty="0"/>
              <a:t> .</a:t>
            </a:r>
          </a:p>
        </p:txBody>
      </p:sp>
    </p:spTree>
    <p:extLst>
      <p:ext uri="{BB962C8B-B14F-4D97-AF65-F5344CB8AC3E}">
        <p14:creationId xmlns:p14="http://schemas.microsoft.com/office/powerpoint/2010/main" val="2565431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90550"/>
            <a:ext cx="8686800" cy="4016484"/>
          </a:xfrm>
          <a:prstGeom prst="rect">
            <a:avLst/>
          </a:prstGeom>
        </p:spPr>
        <p:txBody>
          <a:bodyPr wrap="square">
            <a:spAutoFit/>
          </a:bodyPr>
          <a:lstStyle/>
          <a:p>
            <a:r>
              <a:rPr lang="en-US" dirty="0"/>
              <a:t>(3) </a:t>
            </a:r>
            <a:r>
              <a:rPr lang="en-US" b="1" dirty="0"/>
              <a:t>Effect of temperature</a:t>
            </a:r>
            <a:r>
              <a:rPr lang="en-US" dirty="0"/>
              <a:t> : When temperature increases then equilibrium shifts in that direction in which excess heat is absorbed. So, we can say that</a:t>
            </a:r>
          </a:p>
          <a:p>
            <a:r>
              <a:rPr lang="en-US" dirty="0"/>
              <a:t>(I) When process is </a:t>
            </a:r>
            <a:r>
              <a:rPr lang="en-US" b="1" dirty="0"/>
              <a:t>exothermic</a:t>
            </a:r>
            <a:r>
              <a:rPr lang="en-US" dirty="0"/>
              <a:t> - Low temperature </a:t>
            </a:r>
            <a:r>
              <a:rPr lang="en-US" dirty="0" err="1"/>
              <a:t>favours</a:t>
            </a:r>
            <a:r>
              <a:rPr lang="en-US" dirty="0"/>
              <a:t> the formation of products, because in such reactions heat is absorbed in backward direction. </a:t>
            </a:r>
          </a:p>
          <a:p>
            <a:r>
              <a:rPr lang="en-US" dirty="0"/>
              <a:t>(II) When process is </a:t>
            </a:r>
            <a:r>
              <a:rPr lang="en-US" b="1" dirty="0"/>
              <a:t>endothermic</a:t>
            </a:r>
            <a:r>
              <a:rPr lang="en-US" dirty="0"/>
              <a:t> - High temperature </a:t>
            </a:r>
            <a:r>
              <a:rPr lang="en-US" dirty="0" err="1"/>
              <a:t>favours</a:t>
            </a:r>
            <a:r>
              <a:rPr lang="en-US" dirty="0"/>
              <a:t> the formation of products, because in such reactions heat is absorbed in forward direction e.g. </a:t>
            </a:r>
          </a:p>
          <a:p>
            <a:r>
              <a:rPr lang="en-US" dirty="0"/>
              <a:t>N</a:t>
            </a:r>
            <a:r>
              <a:rPr lang="en-US" baseline="-25000" dirty="0"/>
              <a:t>2</a:t>
            </a:r>
            <a:r>
              <a:rPr lang="en-US" dirty="0"/>
              <a:t> + 3H</a:t>
            </a:r>
            <a:r>
              <a:rPr lang="en-US" baseline="-25000" dirty="0"/>
              <a:t>2</a:t>
            </a:r>
            <a:r>
              <a:rPr lang="en-US" dirty="0"/>
              <a:t> ⇄ 2NH</a:t>
            </a:r>
            <a:r>
              <a:rPr lang="en-US" baseline="-25000" dirty="0"/>
              <a:t>3</a:t>
            </a:r>
            <a:r>
              <a:rPr lang="en-US" dirty="0"/>
              <a:t> + 24.0 kcal. Since the production of NH</a:t>
            </a:r>
            <a:r>
              <a:rPr lang="en-US" baseline="-25000" dirty="0"/>
              <a:t>3</a:t>
            </a:r>
            <a:r>
              <a:rPr lang="en-US" dirty="0"/>
              <a:t> is exothermic low temperature </a:t>
            </a:r>
            <a:r>
              <a:rPr lang="en-US" dirty="0" err="1"/>
              <a:t>favours</a:t>
            </a:r>
            <a:r>
              <a:rPr lang="en-US" dirty="0"/>
              <a:t> its formation</a:t>
            </a:r>
            <a:r>
              <a:rPr lang="en-US" dirty="0" smtClean="0"/>
              <a:t>.</a:t>
            </a:r>
          </a:p>
          <a:p>
            <a:endParaRPr lang="en-US" dirty="0"/>
          </a:p>
          <a:p>
            <a:r>
              <a:rPr lang="en-US" dirty="0" smtClean="0"/>
              <a:t>(4) </a:t>
            </a:r>
            <a:r>
              <a:rPr lang="en-US" b="1" dirty="0" smtClean="0"/>
              <a:t>Effect </a:t>
            </a:r>
            <a:r>
              <a:rPr lang="en-US" b="1" dirty="0"/>
              <a:t>of addition of inert gas </a:t>
            </a:r>
            <a:r>
              <a:rPr lang="en-US" dirty="0" smtClean="0"/>
              <a:t>:</a:t>
            </a:r>
          </a:p>
          <a:p>
            <a:pPr marL="400050" indent="-400050">
              <a:buAutoNum type="romanUcParenBoth"/>
            </a:pPr>
            <a:r>
              <a:rPr lang="en-US" dirty="0" smtClean="0"/>
              <a:t>Addition </a:t>
            </a:r>
            <a:r>
              <a:rPr lang="en-US" dirty="0"/>
              <a:t>of Inert gas at </a:t>
            </a:r>
            <a:r>
              <a:rPr lang="en-US" b="1" dirty="0"/>
              <a:t>constant volume </a:t>
            </a:r>
            <a:r>
              <a:rPr lang="en-US" dirty="0"/>
              <a:t>: The total pressure of the system is increased, but the partial pressure of each reactant and product remains the same. Hence no effect on the state of equilibrium. </a:t>
            </a:r>
            <a:endParaRPr lang="en-US" dirty="0" smtClean="0"/>
          </a:p>
          <a:p>
            <a:pPr marL="400050" indent="-400050">
              <a:buAutoNum type="romanUcParenBoth"/>
            </a:pPr>
            <a:r>
              <a:rPr lang="en-US" dirty="0" smtClean="0"/>
              <a:t>Addition </a:t>
            </a:r>
            <a:r>
              <a:rPr lang="en-US" dirty="0"/>
              <a:t>of Inert gas at </a:t>
            </a:r>
            <a:r>
              <a:rPr lang="en-US" b="1" dirty="0"/>
              <a:t>constant pressure </a:t>
            </a:r>
            <a:r>
              <a:rPr lang="en-US" dirty="0"/>
              <a:t>: The total volume is increased, the number of moles per unit volume of each reactant and product is decreased. Hence equilibrium will shift to the side where number of moles are increased e.g. PCl</a:t>
            </a:r>
            <a:r>
              <a:rPr lang="en-US" baseline="-25000" dirty="0"/>
              <a:t>5</a:t>
            </a:r>
            <a:r>
              <a:rPr lang="en-US" dirty="0"/>
              <a:t> (g) ⇄ </a:t>
            </a:r>
            <a:r>
              <a:rPr lang="en-US" dirty="0" smtClean="0"/>
              <a:t> PCl</a:t>
            </a:r>
            <a:r>
              <a:rPr lang="en-US" baseline="-25000" dirty="0" smtClean="0"/>
              <a:t>3</a:t>
            </a:r>
            <a:r>
              <a:rPr lang="en-US" dirty="0" smtClean="0"/>
              <a:t> </a:t>
            </a:r>
            <a:r>
              <a:rPr lang="en-US" dirty="0"/>
              <a:t>(g) + Cl</a:t>
            </a:r>
            <a:r>
              <a:rPr lang="en-US" baseline="-25000" dirty="0"/>
              <a:t>2</a:t>
            </a:r>
            <a:r>
              <a:rPr lang="en-US" dirty="0"/>
              <a:t> (g) Introduction of inert gas at constant pressure will shift the equilibrium to right hand side.</a:t>
            </a:r>
            <a:endParaRPr lang="en-US" dirty="0"/>
          </a:p>
        </p:txBody>
      </p:sp>
    </p:spTree>
    <p:extLst>
      <p:ext uri="{BB962C8B-B14F-4D97-AF65-F5344CB8AC3E}">
        <p14:creationId xmlns:p14="http://schemas.microsoft.com/office/powerpoint/2010/main" val="2478707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42950"/>
            <a:ext cx="8686800" cy="1400383"/>
          </a:xfrm>
          <a:prstGeom prst="rect">
            <a:avLst/>
          </a:prstGeom>
        </p:spPr>
        <p:txBody>
          <a:bodyPr wrap="square">
            <a:spAutoFit/>
          </a:bodyPr>
          <a:lstStyle/>
          <a:p>
            <a:r>
              <a:rPr lang="en-US" dirty="0"/>
              <a:t>(5)</a:t>
            </a:r>
            <a:r>
              <a:rPr lang="en-US" sz="1200" dirty="0"/>
              <a:t> </a:t>
            </a:r>
            <a:r>
              <a:rPr lang="en-US" sz="1400" b="1" dirty="0"/>
              <a:t>Effect of a Catalyst</a:t>
            </a:r>
            <a:r>
              <a:rPr lang="en-US" dirty="0"/>
              <a:t>: </a:t>
            </a:r>
            <a:r>
              <a:rPr lang="en-US" sz="1400" dirty="0"/>
              <a:t>A catalyst increases the rate of the chemical reaction by making available a new low energy pathway for the conversion of reactants to products. It increases the rate of forward and reverse reactions that pass through the same transition state and does not affect equilibrium. Catalyst lowers the activation energy for the forward and reverse reactions by exactly the same amount. Catalyst does not affect the equilibrium composition of a reaction mixture. It does not appear in the balanced chemical equation or in the equilibrium constant expression. However, a catalyst helps to attain the state of equilibrium quickly.</a:t>
            </a:r>
          </a:p>
        </p:txBody>
      </p:sp>
      <p:sp>
        <p:nvSpPr>
          <p:cNvPr id="3" name="Rectangle 2"/>
          <p:cNvSpPr/>
          <p:nvPr/>
        </p:nvSpPr>
        <p:spPr>
          <a:xfrm>
            <a:off x="304800" y="2419350"/>
            <a:ext cx="8610600" cy="1985159"/>
          </a:xfrm>
          <a:prstGeom prst="rect">
            <a:avLst/>
          </a:prstGeom>
        </p:spPr>
        <p:txBody>
          <a:bodyPr wrap="square">
            <a:spAutoFit/>
          </a:bodyPr>
          <a:lstStyle/>
          <a:p>
            <a:pPr marL="171450" indent="-171450">
              <a:buFont typeface="Arial" pitchFamily="34" charset="0"/>
              <a:buChar char="•"/>
            </a:pPr>
            <a:r>
              <a:rPr lang="en-US" sz="1400" b="1" dirty="0" err="1" smtClean="0"/>
              <a:t>Apllication</a:t>
            </a:r>
            <a:r>
              <a:rPr lang="en-US" sz="1400" b="1" dirty="0" smtClean="0"/>
              <a:t> of Le </a:t>
            </a:r>
            <a:r>
              <a:rPr lang="en-US" sz="1400" b="1" dirty="0" err="1" smtClean="0"/>
              <a:t>Chatteliers</a:t>
            </a:r>
            <a:r>
              <a:rPr lang="en-US" sz="1400" b="1" dirty="0" smtClean="0"/>
              <a:t> principle to Physical </a:t>
            </a:r>
            <a:r>
              <a:rPr lang="en-US" sz="1400" b="1" dirty="0" err="1" smtClean="0"/>
              <a:t>Equlibria</a:t>
            </a:r>
            <a:r>
              <a:rPr lang="en-US" sz="1400" b="1" dirty="0" smtClean="0"/>
              <a:t> </a:t>
            </a:r>
            <a:r>
              <a:rPr lang="en-US" sz="1400" dirty="0" smtClean="0"/>
              <a:t>:</a:t>
            </a:r>
            <a:endParaRPr lang="en-US" sz="1400" dirty="0"/>
          </a:p>
          <a:p>
            <a:r>
              <a:rPr lang="en-US" sz="1200" dirty="0"/>
              <a:t> (i) </a:t>
            </a:r>
            <a:r>
              <a:rPr lang="en-US" sz="1200" b="1" dirty="0"/>
              <a:t>Effect of pressure on solubility</a:t>
            </a:r>
            <a:r>
              <a:rPr lang="en-US" sz="1200" dirty="0"/>
              <a:t> : The increased pressure, will increase the solubility of a gas and vice versa. </a:t>
            </a:r>
            <a:endParaRPr lang="en-US" sz="1200" dirty="0" smtClean="0"/>
          </a:p>
          <a:p>
            <a:endParaRPr lang="en-US" sz="1200" dirty="0"/>
          </a:p>
          <a:p>
            <a:r>
              <a:rPr lang="en-US" sz="1200" dirty="0"/>
              <a:t>(ii) </a:t>
            </a:r>
            <a:r>
              <a:rPr lang="en-US" sz="1200" b="1" dirty="0"/>
              <a:t>Effect of temperature on solubility</a:t>
            </a:r>
            <a:r>
              <a:rPr lang="en-US" sz="1200" dirty="0"/>
              <a:t> : The substances which dissolve with the absorption of heat, their solubility will increase with increase of temperature and vice versa e.g. dissolution of NH</a:t>
            </a:r>
            <a:r>
              <a:rPr lang="en-US" sz="1200" baseline="-25000" dirty="0"/>
              <a:t>4</a:t>
            </a:r>
            <a:r>
              <a:rPr lang="en-US" sz="1200" dirty="0"/>
              <a:t>Cl, </a:t>
            </a:r>
            <a:r>
              <a:rPr lang="en-US" sz="1200" dirty="0" err="1"/>
              <a:t>KCl</a:t>
            </a:r>
            <a:r>
              <a:rPr lang="en-US" sz="1200" dirty="0"/>
              <a:t>, KNO</a:t>
            </a:r>
            <a:r>
              <a:rPr lang="en-US" sz="1200" baseline="-25000" dirty="0"/>
              <a:t>3</a:t>
            </a:r>
            <a:r>
              <a:rPr lang="en-US" sz="1200" dirty="0"/>
              <a:t> is endothermic which increases with increase of temperature. The dissolution of calcium acetate and Calcium hydroxide is exothermic, their solubility is lowered at higher temperature</a:t>
            </a:r>
            <a:r>
              <a:rPr lang="en-US" sz="1200" dirty="0" smtClean="0"/>
              <a:t>.</a:t>
            </a:r>
          </a:p>
          <a:p>
            <a:endParaRPr lang="en-US" sz="1200" dirty="0"/>
          </a:p>
          <a:p>
            <a:r>
              <a:rPr lang="en-US" sz="1200" dirty="0"/>
              <a:t>(iii) </a:t>
            </a:r>
            <a:r>
              <a:rPr lang="en-US" sz="1200" b="1" dirty="0"/>
              <a:t>Effect of pressure on the melting point of ice</a:t>
            </a:r>
            <a:r>
              <a:rPr lang="en-US" sz="1200" dirty="0"/>
              <a:t> : Ice liquid water The ice occupy the more volume than liquid water, so increased pressure will result in melting of ice according to Le </a:t>
            </a:r>
            <a:r>
              <a:rPr lang="en-US" sz="1200" dirty="0" err="1"/>
              <a:t>Chatelier's</a:t>
            </a:r>
            <a:r>
              <a:rPr lang="en-US" sz="1200" dirty="0"/>
              <a:t> principle.</a:t>
            </a:r>
          </a:p>
        </p:txBody>
      </p:sp>
    </p:spTree>
    <p:extLst>
      <p:ext uri="{BB962C8B-B14F-4D97-AF65-F5344CB8AC3E}">
        <p14:creationId xmlns:p14="http://schemas.microsoft.com/office/powerpoint/2010/main" val="3852326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85750"/>
            <a:ext cx="8686800" cy="4847481"/>
          </a:xfrm>
          <a:prstGeom prst="rect">
            <a:avLst/>
          </a:prstGeom>
        </p:spPr>
        <p:txBody>
          <a:bodyPr wrap="square">
            <a:spAutoFit/>
          </a:bodyPr>
          <a:lstStyle/>
          <a:p>
            <a:r>
              <a:rPr lang="en-US" b="1" dirty="0"/>
              <a:t>FAVOURABLE CONDITIONS FOR SOME IMPORTANT REACTIONS</a:t>
            </a:r>
            <a:r>
              <a:rPr lang="en-US" dirty="0"/>
              <a:t> :</a:t>
            </a:r>
          </a:p>
          <a:p>
            <a:r>
              <a:rPr lang="en-US" sz="1400" dirty="0"/>
              <a:t>(1) </a:t>
            </a:r>
            <a:r>
              <a:rPr lang="en-US" sz="1400" b="1" dirty="0"/>
              <a:t>Synthesis of ammonia (Haber's process)</a:t>
            </a:r>
            <a:r>
              <a:rPr lang="en-US" sz="1400" dirty="0"/>
              <a:t> : </a:t>
            </a:r>
          </a:p>
          <a:p>
            <a:r>
              <a:rPr lang="en-US" sz="1400" dirty="0"/>
              <a:t>N</a:t>
            </a:r>
            <a:r>
              <a:rPr lang="en-US" sz="1400" baseline="-25000" dirty="0"/>
              <a:t>2</a:t>
            </a:r>
            <a:r>
              <a:rPr lang="en-US" sz="1400" dirty="0"/>
              <a:t>(g) + 3H</a:t>
            </a:r>
            <a:r>
              <a:rPr lang="en-US" sz="1400" baseline="-25000" dirty="0"/>
              <a:t>2</a:t>
            </a:r>
            <a:r>
              <a:rPr lang="en-US" sz="1400" dirty="0"/>
              <a:t>(g) ⇄ 2NH</a:t>
            </a:r>
            <a:r>
              <a:rPr lang="en-US" sz="1400" baseline="-25000" dirty="0"/>
              <a:t>3</a:t>
            </a:r>
            <a:r>
              <a:rPr lang="en-US" sz="1400" dirty="0"/>
              <a:t>(g) + 22.4 kcal.</a:t>
            </a:r>
          </a:p>
          <a:p>
            <a:r>
              <a:rPr lang="en-US" sz="1400" dirty="0" smtClean="0"/>
              <a:t>	(</a:t>
            </a:r>
            <a:r>
              <a:rPr lang="en-US" sz="1400" dirty="0"/>
              <a:t>I) Low temperature (500°C</a:t>
            </a:r>
            <a:r>
              <a:rPr lang="en-US" sz="1400" dirty="0" smtClean="0"/>
              <a:t>), (</a:t>
            </a:r>
            <a:r>
              <a:rPr lang="en-US" sz="1400" dirty="0"/>
              <a:t>II) High pressure (200 – 1000 atm</a:t>
            </a:r>
            <a:r>
              <a:rPr lang="en-US" sz="1400" dirty="0" smtClean="0"/>
              <a:t>.),(</a:t>
            </a:r>
            <a:r>
              <a:rPr lang="en-US" sz="1400" dirty="0"/>
              <a:t>III) Excess of N</a:t>
            </a:r>
            <a:r>
              <a:rPr lang="en-US" sz="1400" baseline="-25000" dirty="0"/>
              <a:t>2</a:t>
            </a:r>
            <a:r>
              <a:rPr lang="en-US" sz="1400" dirty="0"/>
              <a:t> and H</a:t>
            </a:r>
            <a:r>
              <a:rPr lang="en-US" sz="1400" baseline="-25000" dirty="0"/>
              <a:t>2</a:t>
            </a:r>
            <a:endParaRPr lang="en-US" sz="1400" dirty="0"/>
          </a:p>
          <a:p>
            <a:r>
              <a:rPr lang="en-US" sz="1400" dirty="0"/>
              <a:t>(2) </a:t>
            </a:r>
            <a:r>
              <a:rPr lang="en-US" sz="1400" b="1" dirty="0"/>
              <a:t>Synthesis of NO (nitric acid </a:t>
            </a:r>
            <a:r>
              <a:rPr lang="en-US" sz="1400" b="1" dirty="0" err="1"/>
              <a:t>birkland</a:t>
            </a:r>
            <a:r>
              <a:rPr lang="en-US" sz="1400" b="1" dirty="0"/>
              <a:t> </a:t>
            </a:r>
            <a:r>
              <a:rPr lang="en-US" sz="1400" b="1" dirty="0" err="1"/>
              <a:t>eyde</a:t>
            </a:r>
            <a:r>
              <a:rPr lang="en-US" sz="1400" b="1" dirty="0"/>
              <a:t> process)</a:t>
            </a:r>
            <a:r>
              <a:rPr lang="en-US" sz="1400" dirty="0"/>
              <a:t> </a:t>
            </a:r>
          </a:p>
          <a:p>
            <a:r>
              <a:rPr lang="en-US" sz="1400" dirty="0"/>
              <a:t>N</a:t>
            </a:r>
            <a:r>
              <a:rPr lang="en-US" sz="1400" baseline="-25000" dirty="0"/>
              <a:t>2</a:t>
            </a:r>
            <a:r>
              <a:rPr lang="en-US" sz="1400" dirty="0"/>
              <a:t> (g) + O</a:t>
            </a:r>
            <a:r>
              <a:rPr lang="en-US" sz="1400" baseline="-25000" dirty="0"/>
              <a:t>2</a:t>
            </a:r>
            <a:r>
              <a:rPr lang="en-US" sz="1400" dirty="0"/>
              <a:t> (g) ⇄ 2NO(g)– 43.2 kcal </a:t>
            </a:r>
          </a:p>
          <a:p>
            <a:r>
              <a:rPr lang="en-US" sz="1400" dirty="0" smtClean="0"/>
              <a:t>	(</a:t>
            </a:r>
            <a:r>
              <a:rPr lang="en-US" sz="1400" dirty="0"/>
              <a:t>I) High temperature </a:t>
            </a:r>
            <a:r>
              <a:rPr lang="en-US" sz="1400" dirty="0" smtClean="0"/>
              <a:t>,(</a:t>
            </a:r>
            <a:r>
              <a:rPr lang="en-US" sz="1400" dirty="0"/>
              <a:t>II) Excess of N</a:t>
            </a:r>
            <a:r>
              <a:rPr lang="en-US" sz="1400" baseline="-25000" dirty="0"/>
              <a:t>2</a:t>
            </a:r>
            <a:r>
              <a:rPr lang="en-US" sz="1400" dirty="0"/>
              <a:t> and </a:t>
            </a:r>
            <a:r>
              <a:rPr lang="en-US" sz="1400" dirty="0" smtClean="0"/>
              <a:t>O</a:t>
            </a:r>
            <a:r>
              <a:rPr lang="en-US" sz="1400" baseline="-25000" dirty="0" smtClean="0"/>
              <a:t>2,</a:t>
            </a:r>
            <a:r>
              <a:rPr lang="en-US" sz="1400" dirty="0" smtClean="0"/>
              <a:t>(</a:t>
            </a:r>
            <a:r>
              <a:rPr lang="en-US" sz="1400" dirty="0"/>
              <a:t>III) No effect of pressure </a:t>
            </a:r>
          </a:p>
          <a:p>
            <a:r>
              <a:rPr lang="en-US" sz="1400" dirty="0"/>
              <a:t>(3) </a:t>
            </a:r>
            <a:r>
              <a:rPr lang="en-US" sz="1400" b="1" dirty="0"/>
              <a:t>Formation of SO3 (</a:t>
            </a:r>
            <a:r>
              <a:rPr lang="en-US" sz="1400" b="1" dirty="0" err="1"/>
              <a:t>sulphuric</a:t>
            </a:r>
            <a:r>
              <a:rPr lang="en-US" sz="1400" b="1" dirty="0"/>
              <a:t> acid contact process</a:t>
            </a:r>
            <a:r>
              <a:rPr lang="en-US" sz="1400" dirty="0"/>
              <a:t>) </a:t>
            </a:r>
          </a:p>
          <a:p>
            <a:r>
              <a:rPr lang="en-US" sz="1400" dirty="0"/>
              <a:t>2SO</a:t>
            </a:r>
            <a:r>
              <a:rPr lang="en-US" sz="1400" baseline="-25000" dirty="0"/>
              <a:t>2</a:t>
            </a:r>
            <a:r>
              <a:rPr lang="en-US" sz="1400" dirty="0"/>
              <a:t> (g) + O</a:t>
            </a:r>
            <a:r>
              <a:rPr lang="en-US" sz="1400" baseline="-25000" dirty="0"/>
              <a:t>2</a:t>
            </a:r>
            <a:r>
              <a:rPr lang="en-US" sz="1400" dirty="0"/>
              <a:t> (g) ⇄ 2SO</a:t>
            </a:r>
            <a:r>
              <a:rPr lang="en-US" sz="1400" baseline="-25000" dirty="0"/>
              <a:t>3</a:t>
            </a:r>
            <a:r>
              <a:rPr lang="en-US" sz="1400" dirty="0"/>
              <a:t> + 42.0 kcal </a:t>
            </a:r>
          </a:p>
          <a:p>
            <a:r>
              <a:rPr lang="en-US" sz="1400" dirty="0" smtClean="0"/>
              <a:t>	(</a:t>
            </a:r>
            <a:r>
              <a:rPr lang="en-US" sz="1400" dirty="0"/>
              <a:t>I) Low temperature </a:t>
            </a:r>
            <a:r>
              <a:rPr lang="en-US" sz="1400" dirty="0" smtClean="0"/>
              <a:t>,(</a:t>
            </a:r>
            <a:r>
              <a:rPr lang="en-US" sz="1400" dirty="0"/>
              <a:t>II) High pressure </a:t>
            </a:r>
            <a:r>
              <a:rPr lang="en-US" sz="1400" dirty="0" smtClean="0"/>
              <a:t>,(</a:t>
            </a:r>
            <a:r>
              <a:rPr lang="en-US" sz="1400" dirty="0"/>
              <a:t>III) Excess of SO</a:t>
            </a:r>
            <a:r>
              <a:rPr lang="en-US" sz="1400" baseline="-25000" dirty="0"/>
              <a:t>2</a:t>
            </a:r>
            <a:r>
              <a:rPr lang="en-US" sz="1400" dirty="0"/>
              <a:t> and O</a:t>
            </a:r>
            <a:r>
              <a:rPr lang="en-US" sz="1400" baseline="-25000" dirty="0"/>
              <a:t>2 </a:t>
            </a:r>
            <a:endParaRPr lang="en-US" sz="1400" dirty="0"/>
          </a:p>
          <a:p>
            <a:r>
              <a:rPr lang="en-US" sz="1400" dirty="0"/>
              <a:t>(4) </a:t>
            </a:r>
            <a:r>
              <a:rPr lang="en-US" sz="1400" b="1" dirty="0"/>
              <a:t>Formation of nitrogen dioxide</a:t>
            </a:r>
            <a:r>
              <a:rPr lang="en-US" sz="1400" dirty="0"/>
              <a:t> </a:t>
            </a:r>
          </a:p>
          <a:p>
            <a:r>
              <a:rPr lang="en-US" sz="1400" dirty="0"/>
              <a:t>2NO + O</a:t>
            </a:r>
            <a:r>
              <a:rPr lang="en-US" sz="1400" baseline="-25000" dirty="0"/>
              <a:t>2</a:t>
            </a:r>
            <a:r>
              <a:rPr lang="en-US" sz="1400" dirty="0"/>
              <a:t> ⇄ 2NO</a:t>
            </a:r>
            <a:r>
              <a:rPr lang="en-US" sz="1400" baseline="-25000" dirty="0"/>
              <a:t>2</a:t>
            </a:r>
            <a:r>
              <a:rPr lang="en-US" sz="1400" dirty="0"/>
              <a:t> + 27.8 kcal </a:t>
            </a:r>
          </a:p>
          <a:p>
            <a:r>
              <a:rPr lang="en-US" sz="1400" dirty="0" smtClean="0"/>
              <a:t>	(</a:t>
            </a:r>
            <a:r>
              <a:rPr lang="en-US" sz="1400" dirty="0"/>
              <a:t>I) Low temperature </a:t>
            </a:r>
            <a:r>
              <a:rPr lang="en-US" sz="1400" dirty="0" smtClean="0"/>
              <a:t>,(</a:t>
            </a:r>
            <a:r>
              <a:rPr lang="en-US" sz="1400" dirty="0"/>
              <a:t>II) High pressure </a:t>
            </a:r>
            <a:r>
              <a:rPr lang="en-US" sz="1400" dirty="0" smtClean="0"/>
              <a:t>,(</a:t>
            </a:r>
            <a:r>
              <a:rPr lang="en-US" sz="1400" dirty="0"/>
              <a:t>III) Excess of NO and O</a:t>
            </a:r>
            <a:r>
              <a:rPr lang="en-US" sz="1400" baseline="-25000" dirty="0"/>
              <a:t>2</a:t>
            </a:r>
            <a:endParaRPr lang="en-US" sz="1400" dirty="0"/>
          </a:p>
          <a:p>
            <a:r>
              <a:rPr lang="en-US" sz="1400" dirty="0"/>
              <a:t>(5) </a:t>
            </a:r>
            <a:r>
              <a:rPr lang="en-US" sz="1400" b="1" dirty="0"/>
              <a:t>Dissociation of nitrogen </a:t>
            </a:r>
            <a:r>
              <a:rPr lang="en-US" sz="1400" b="1" dirty="0" err="1"/>
              <a:t>tetraoxide</a:t>
            </a:r>
            <a:r>
              <a:rPr lang="en-US" sz="1400" dirty="0"/>
              <a:t> </a:t>
            </a:r>
          </a:p>
          <a:p>
            <a:r>
              <a:rPr lang="en-US" sz="1400" dirty="0"/>
              <a:t>N</a:t>
            </a:r>
            <a:r>
              <a:rPr lang="en-US" sz="1400" baseline="-25000" dirty="0"/>
              <a:t>2</a:t>
            </a:r>
            <a:r>
              <a:rPr lang="en-US" sz="1400" dirty="0"/>
              <a:t>O</a:t>
            </a:r>
            <a:r>
              <a:rPr lang="en-US" sz="1400" baseline="-25000" dirty="0"/>
              <a:t>4</a:t>
            </a:r>
            <a:r>
              <a:rPr lang="en-US" sz="1400" dirty="0"/>
              <a:t> ⇄ 2NO</a:t>
            </a:r>
            <a:r>
              <a:rPr lang="en-US" sz="1400" baseline="-25000" dirty="0"/>
              <a:t>2</a:t>
            </a:r>
            <a:r>
              <a:rPr lang="en-US" sz="1400" dirty="0"/>
              <a:t> – 14 kcal </a:t>
            </a:r>
          </a:p>
          <a:p>
            <a:r>
              <a:rPr lang="en-US" sz="1400" dirty="0" smtClean="0"/>
              <a:t>	(</a:t>
            </a:r>
            <a:r>
              <a:rPr lang="en-US" sz="1400" dirty="0"/>
              <a:t>I) High temperature </a:t>
            </a:r>
            <a:r>
              <a:rPr lang="en-US" sz="1400" dirty="0" smtClean="0"/>
              <a:t>,(</a:t>
            </a:r>
            <a:r>
              <a:rPr lang="en-US" sz="1400" dirty="0"/>
              <a:t>II) Low pressure </a:t>
            </a:r>
            <a:r>
              <a:rPr lang="en-US" sz="1400" dirty="0" smtClean="0"/>
              <a:t>,(</a:t>
            </a:r>
            <a:r>
              <a:rPr lang="en-US" sz="1400" dirty="0"/>
              <a:t>III) Excess of N</a:t>
            </a:r>
            <a:r>
              <a:rPr lang="en-US" sz="1400" baseline="-25000" dirty="0"/>
              <a:t>2</a:t>
            </a:r>
            <a:r>
              <a:rPr lang="en-US" sz="1400" dirty="0"/>
              <a:t>O</a:t>
            </a:r>
            <a:r>
              <a:rPr lang="en-US" sz="1400" baseline="-25000" dirty="0"/>
              <a:t>4</a:t>
            </a:r>
            <a:r>
              <a:rPr lang="en-US" sz="1400" dirty="0"/>
              <a:t> </a:t>
            </a:r>
          </a:p>
          <a:p>
            <a:r>
              <a:rPr lang="en-US" sz="1400" dirty="0"/>
              <a:t>(6) </a:t>
            </a:r>
            <a:r>
              <a:rPr lang="en-US" sz="1400" b="1" dirty="0"/>
              <a:t>Oxidation of CO by steam (Bosch process)</a:t>
            </a:r>
            <a:r>
              <a:rPr lang="en-US" sz="1400" dirty="0"/>
              <a:t> </a:t>
            </a:r>
          </a:p>
          <a:p>
            <a:r>
              <a:rPr lang="en-US" sz="1400" dirty="0"/>
              <a:t>CO + H</a:t>
            </a:r>
            <a:r>
              <a:rPr lang="en-US" sz="1400" baseline="-25000" dirty="0"/>
              <a:t>2</a:t>
            </a:r>
            <a:r>
              <a:rPr lang="en-US" sz="1400" dirty="0"/>
              <a:t>O ⇄ CO</a:t>
            </a:r>
            <a:r>
              <a:rPr lang="en-US" sz="1400" baseline="-25000" dirty="0"/>
              <a:t>2</a:t>
            </a:r>
            <a:r>
              <a:rPr lang="en-US" sz="1400" dirty="0"/>
              <a:t> + H2 + x kcal </a:t>
            </a:r>
          </a:p>
          <a:p>
            <a:r>
              <a:rPr lang="en-US" sz="1400" dirty="0" smtClean="0"/>
              <a:t>	(</a:t>
            </a:r>
            <a:r>
              <a:rPr lang="en-US" sz="1400" dirty="0"/>
              <a:t>I) Low temperature </a:t>
            </a:r>
            <a:r>
              <a:rPr lang="en-US" sz="1400" dirty="0" smtClean="0"/>
              <a:t>,(</a:t>
            </a:r>
            <a:r>
              <a:rPr lang="en-US" sz="1400" dirty="0"/>
              <a:t>II) Excess of steam and CO </a:t>
            </a:r>
            <a:r>
              <a:rPr lang="en-US" sz="1400" dirty="0" smtClean="0"/>
              <a:t>,(</a:t>
            </a:r>
            <a:r>
              <a:rPr lang="en-US" sz="1400" dirty="0"/>
              <a:t>III) No effect of pressure </a:t>
            </a:r>
          </a:p>
          <a:p>
            <a:r>
              <a:rPr lang="en-US" sz="1400" dirty="0"/>
              <a:t>(7) </a:t>
            </a:r>
            <a:r>
              <a:rPr lang="en-US" sz="1400" b="1" dirty="0"/>
              <a:t>Dissociation of PCl5 </a:t>
            </a:r>
            <a:endParaRPr lang="en-US" sz="1400" dirty="0"/>
          </a:p>
          <a:p>
            <a:r>
              <a:rPr lang="en-US" sz="1400" dirty="0"/>
              <a:t>PCl</a:t>
            </a:r>
            <a:r>
              <a:rPr lang="en-US" sz="1400" baseline="-25000" dirty="0"/>
              <a:t>5</a:t>
            </a:r>
            <a:r>
              <a:rPr lang="en-US" sz="1400" dirty="0"/>
              <a:t> ⇄ PCl</a:t>
            </a:r>
            <a:r>
              <a:rPr lang="en-US" sz="1400" baseline="-25000" dirty="0"/>
              <a:t>3</a:t>
            </a:r>
            <a:r>
              <a:rPr lang="en-US" sz="1400" dirty="0"/>
              <a:t> + Cl</a:t>
            </a:r>
            <a:r>
              <a:rPr lang="en-US" sz="1400" baseline="-25000" dirty="0"/>
              <a:t>2</a:t>
            </a:r>
            <a:r>
              <a:rPr lang="en-US" sz="1400" dirty="0"/>
              <a:t> – 15 kcal </a:t>
            </a:r>
          </a:p>
          <a:p>
            <a:r>
              <a:rPr lang="en-US" sz="1400" dirty="0" smtClean="0"/>
              <a:t>	(</a:t>
            </a:r>
            <a:r>
              <a:rPr lang="en-US" sz="1400" dirty="0"/>
              <a:t>I) High temperature </a:t>
            </a:r>
            <a:r>
              <a:rPr lang="en-US" sz="1400" dirty="0" smtClean="0"/>
              <a:t>,(</a:t>
            </a:r>
            <a:r>
              <a:rPr lang="en-US" sz="1400" dirty="0"/>
              <a:t>II) Low pressure </a:t>
            </a:r>
            <a:r>
              <a:rPr lang="en-US" sz="1400" dirty="0" smtClean="0"/>
              <a:t>,(</a:t>
            </a:r>
            <a:r>
              <a:rPr lang="en-US" sz="1400" dirty="0"/>
              <a:t>III) Excess of PCl5</a:t>
            </a:r>
          </a:p>
        </p:txBody>
      </p:sp>
    </p:spTree>
    <p:extLst>
      <p:ext uri="{BB962C8B-B14F-4D97-AF65-F5344CB8AC3E}">
        <p14:creationId xmlns:p14="http://schemas.microsoft.com/office/powerpoint/2010/main" val="2802669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3351"/>
            <a:ext cx="8763000" cy="1477328"/>
          </a:xfrm>
          <a:prstGeom prst="rect">
            <a:avLst/>
          </a:prstGeom>
        </p:spPr>
        <p:txBody>
          <a:bodyPr wrap="square">
            <a:spAutoFit/>
          </a:bodyPr>
          <a:lstStyle/>
          <a:p>
            <a:r>
              <a:rPr lang="en-US" b="1" dirty="0"/>
              <a:t>LAW OF MASS </a:t>
            </a:r>
            <a:r>
              <a:rPr lang="en-US" b="1" dirty="0" smtClean="0"/>
              <a:t>ACTION</a:t>
            </a:r>
          </a:p>
          <a:p>
            <a:endParaRPr lang="en-US" b="1" dirty="0" smtClean="0"/>
          </a:p>
          <a:p>
            <a:endParaRPr lang="en-US" dirty="0"/>
          </a:p>
          <a:p>
            <a:r>
              <a:rPr lang="en-US" dirty="0"/>
              <a:t>The law states that the rate at which a substance reacts is directly proportional to its active mass and the rate of a chemical reaction is directly proportional to the product of the active masses of the reacting substances. For a general reaction.</a:t>
            </a:r>
          </a:p>
        </p:txBody>
      </p:sp>
      <p:pic>
        <p:nvPicPr>
          <p:cNvPr id="3" name="Picture 2"/>
          <p:cNvPicPr/>
          <p:nvPr/>
        </p:nvPicPr>
        <p:blipFill>
          <a:blip r:embed="rId2">
            <a:grayscl/>
            <a:extLst>
              <a:ext uri="{28A0092B-C50C-407E-A947-70E740481C1C}">
                <a14:useLocalDpi xmlns:a14="http://schemas.microsoft.com/office/drawing/2010/main" val="0"/>
              </a:ext>
            </a:extLst>
          </a:blip>
          <a:stretch>
            <a:fillRect/>
          </a:stretch>
        </p:blipFill>
        <p:spPr>
          <a:xfrm>
            <a:off x="609600" y="1885950"/>
            <a:ext cx="5638800" cy="2819400"/>
          </a:xfrm>
          <a:prstGeom prst="rect">
            <a:avLst/>
          </a:prstGeom>
        </p:spPr>
      </p:pic>
    </p:spTree>
    <p:extLst>
      <p:ext uri="{BB962C8B-B14F-4D97-AF65-F5344CB8AC3E}">
        <p14:creationId xmlns:p14="http://schemas.microsoft.com/office/powerpoint/2010/main" val="140669776"/>
      </p:ext>
    </p:extLst>
  </p:cSld>
  <p:clrMapOvr>
    <a:masterClrMapping/>
  </p:clrMapOvr>
  <mc:AlternateContent xmlns:mc="http://schemas.openxmlformats.org/markup-compatibility/2006" xmlns:p14="http://schemas.microsoft.com/office/powerpoint/2010/main">
    <mc:Choice Requires="p14">
      <p:transition spd="slow" p14:dur="2000" advTm="1525"/>
    </mc:Choice>
    <mc:Fallback xmlns="">
      <p:transition spd="slow" advTm="152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90550"/>
            <a:ext cx="8686800" cy="1938992"/>
          </a:xfrm>
          <a:prstGeom prst="rect">
            <a:avLst/>
          </a:prstGeom>
        </p:spPr>
        <p:txBody>
          <a:bodyPr wrap="square">
            <a:spAutoFit/>
          </a:bodyPr>
          <a:lstStyle/>
          <a:p>
            <a:r>
              <a:rPr lang="en-US" b="1" dirty="0"/>
              <a:t>FACTORS INFLUENCING EQUILIBRIUM CONSTANT</a:t>
            </a:r>
            <a:r>
              <a:rPr lang="en-US" dirty="0"/>
              <a:t>: </a:t>
            </a:r>
            <a:endParaRPr lang="en-US" dirty="0" smtClean="0"/>
          </a:p>
          <a:p>
            <a:endParaRPr lang="en-US" dirty="0"/>
          </a:p>
          <a:p>
            <a:r>
              <a:rPr lang="en-US" dirty="0"/>
              <a:t>(i) The equilibrium constant is </a:t>
            </a:r>
            <a:r>
              <a:rPr lang="en-US" b="1" dirty="0"/>
              <a:t>not influenced</a:t>
            </a:r>
            <a:r>
              <a:rPr lang="en-US" dirty="0"/>
              <a:t> by : </a:t>
            </a:r>
          </a:p>
          <a:p>
            <a:pPr marL="342900" lvl="0" indent="-342900">
              <a:buFont typeface="+mj-lt"/>
              <a:buAutoNum type="alphaLcPeriod"/>
            </a:pPr>
            <a:r>
              <a:rPr lang="en-US" dirty="0"/>
              <a:t>Concentration of reactants and products. </a:t>
            </a:r>
          </a:p>
          <a:p>
            <a:pPr marL="342900" lvl="0" indent="-342900">
              <a:buFont typeface="+mj-lt"/>
              <a:buAutoNum type="alphaLcPeriod"/>
            </a:pPr>
            <a:r>
              <a:rPr lang="en-US" dirty="0"/>
              <a:t>Presence of a catalyst. </a:t>
            </a:r>
          </a:p>
          <a:p>
            <a:pPr marL="342900" lvl="0" indent="-342900">
              <a:buFont typeface="+mj-lt"/>
              <a:buAutoNum type="alphaLcPeriod"/>
            </a:pPr>
            <a:r>
              <a:rPr lang="en-US" dirty="0"/>
              <a:t>Pressure. </a:t>
            </a:r>
          </a:p>
          <a:p>
            <a:pPr marL="342900" lvl="0" indent="-342900">
              <a:buFont typeface="+mj-lt"/>
              <a:buAutoNum type="alphaLcPeriod"/>
            </a:pPr>
            <a:r>
              <a:rPr lang="en-US" dirty="0"/>
              <a:t>Presence of inert materials. </a:t>
            </a:r>
          </a:p>
          <a:p>
            <a:pPr marL="342900" indent="-342900">
              <a:buFont typeface="+mj-lt"/>
              <a:buAutoNum type="alphaLcPeriod"/>
            </a:pPr>
            <a:r>
              <a:rPr lang="en-US" dirty="0"/>
              <a:t>The direction from which the equilibrium state is reached.</a:t>
            </a:r>
          </a:p>
        </p:txBody>
      </p:sp>
      <p:sp>
        <p:nvSpPr>
          <p:cNvPr id="5" name="Rectangle 4"/>
          <p:cNvSpPr/>
          <p:nvPr/>
        </p:nvSpPr>
        <p:spPr>
          <a:xfrm>
            <a:off x="228600" y="2647950"/>
            <a:ext cx="8686800" cy="784830"/>
          </a:xfrm>
          <a:prstGeom prst="rect">
            <a:avLst/>
          </a:prstGeom>
        </p:spPr>
        <p:txBody>
          <a:bodyPr wrap="square">
            <a:spAutoFit/>
          </a:bodyPr>
          <a:lstStyle/>
          <a:p>
            <a:r>
              <a:rPr lang="en-US" dirty="0"/>
              <a:t>(ii) The equilibrium constant is </a:t>
            </a:r>
            <a:r>
              <a:rPr lang="en-US" b="1" dirty="0"/>
              <a:t>influenced</a:t>
            </a:r>
            <a:r>
              <a:rPr lang="en-US" dirty="0"/>
              <a:t> by :</a:t>
            </a:r>
          </a:p>
          <a:p>
            <a:pPr marL="342900" indent="-342900">
              <a:buAutoNum type="alphaUcParenBoth"/>
            </a:pPr>
            <a:r>
              <a:rPr lang="en-US" b="1" dirty="0" smtClean="0"/>
              <a:t>Temperature</a:t>
            </a:r>
            <a:r>
              <a:rPr lang="en-US" dirty="0" smtClean="0"/>
              <a:t> </a:t>
            </a:r>
            <a:r>
              <a:rPr lang="en-US" dirty="0"/>
              <a:t>: The variation of equilibrium constant is given by </a:t>
            </a:r>
            <a:r>
              <a:rPr lang="en-US" dirty="0" err="1"/>
              <a:t>Van't</a:t>
            </a:r>
            <a:r>
              <a:rPr lang="en-US" dirty="0"/>
              <a:t> Hoff equation</a:t>
            </a:r>
            <a:r>
              <a:rPr lang="en-US" dirty="0" smtClean="0"/>
              <a:t>:</a:t>
            </a:r>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527304" y="3333750"/>
            <a:ext cx="2819400" cy="580802"/>
          </a:xfrm>
          <a:prstGeom prst="rect">
            <a:avLst/>
          </a:prstGeom>
        </p:spPr>
      </p:pic>
      <p:sp>
        <p:nvSpPr>
          <p:cNvPr id="6" name="Rectangle 5"/>
          <p:cNvSpPr/>
          <p:nvPr/>
        </p:nvSpPr>
        <p:spPr>
          <a:xfrm>
            <a:off x="228600" y="3914552"/>
            <a:ext cx="8686800" cy="1015663"/>
          </a:xfrm>
          <a:prstGeom prst="rect">
            <a:avLst/>
          </a:prstGeom>
        </p:spPr>
        <p:txBody>
          <a:bodyPr wrap="square">
            <a:spAutoFit/>
          </a:bodyPr>
          <a:lstStyle/>
          <a:p>
            <a:r>
              <a:rPr lang="en-US" dirty="0"/>
              <a:t>where ΔH = Enthalpy change , (</a:t>
            </a:r>
            <a:r>
              <a:rPr lang="en-US" dirty="0" err="1"/>
              <a:t>Kp</a:t>
            </a:r>
            <a:r>
              <a:rPr lang="en-US" dirty="0"/>
              <a:t>)</a:t>
            </a:r>
            <a:r>
              <a:rPr lang="en-US" baseline="-25000" dirty="0"/>
              <a:t>1</a:t>
            </a:r>
            <a:r>
              <a:rPr lang="en-US" dirty="0"/>
              <a:t> and (</a:t>
            </a:r>
            <a:r>
              <a:rPr lang="en-US" dirty="0" err="1"/>
              <a:t>Kp</a:t>
            </a:r>
            <a:r>
              <a:rPr lang="en-US" dirty="0"/>
              <a:t>)</a:t>
            </a:r>
            <a:r>
              <a:rPr lang="en-US" baseline="-25000" dirty="0"/>
              <a:t>2</a:t>
            </a:r>
            <a:r>
              <a:rPr lang="en-US" dirty="0"/>
              <a:t> = Equilibrium Constant at temperature T</a:t>
            </a:r>
            <a:r>
              <a:rPr lang="en-US" baseline="-25000" dirty="0"/>
              <a:t>1</a:t>
            </a:r>
            <a:r>
              <a:rPr lang="en-US" dirty="0"/>
              <a:t> &amp; T</a:t>
            </a:r>
            <a:r>
              <a:rPr lang="en-US" baseline="-25000" dirty="0"/>
              <a:t>2</a:t>
            </a:r>
            <a:r>
              <a:rPr lang="en-US" dirty="0"/>
              <a:t> .</a:t>
            </a:r>
          </a:p>
          <a:p>
            <a:r>
              <a:rPr lang="en-US" dirty="0"/>
              <a:t>R = Universal gas Constant.</a:t>
            </a:r>
          </a:p>
          <a:p>
            <a:r>
              <a:rPr lang="en-US" dirty="0"/>
              <a:t>For </a:t>
            </a:r>
            <a:r>
              <a:rPr lang="en-US" b="1" dirty="0"/>
              <a:t>exothermic</a:t>
            </a:r>
            <a:r>
              <a:rPr lang="en-US" dirty="0"/>
              <a:t> reaction , ΔH= -</a:t>
            </a:r>
            <a:r>
              <a:rPr lang="en-US" dirty="0" err="1"/>
              <a:t>ve</a:t>
            </a:r>
            <a:r>
              <a:rPr lang="en-US" dirty="0"/>
              <a:t>. If T</a:t>
            </a:r>
            <a:r>
              <a:rPr lang="en-US" baseline="-25000" dirty="0"/>
              <a:t>2</a:t>
            </a:r>
            <a:r>
              <a:rPr lang="en-US" dirty="0"/>
              <a:t>&gt;T</a:t>
            </a:r>
            <a:r>
              <a:rPr lang="en-US" baseline="-25000" dirty="0"/>
              <a:t>1</a:t>
            </a:r>
            <a:r>
              <a:rPr lang="en-US" dirty="0"/>
              <a:t>, then (</a:t>
            </a:r>
            <a:r>
              <a:rPr lang="en-US" dirty="0" err="1"/>
              <a:t>Kp</a:t>
            </a:r>
            <a:r>
              <a:rPr lang="en-US" dirty="0"/>
              <a:t>)</a:t>
            </a:r>
            <a:r>
              <a:rPr lang="en-US" baseline="-25000" dirty="0"/>
              <a:t>2</a:t>
            </a:r>
            <a:r>
              <a:rPr lang="en-US" dirty="0"/>
              <a:t> &lt; (</a:t>
            </a:r>
            <a:r>
              <a:rPr lang="en-US" dirty="0" err="1"/>
              <a:t>Kp</a:t>
            </a:r>
            <a:r>
              <a:rPr lang="en-US" dirty="0"/>
              <a:t>)</a:t>
            </a:r>
            <a:r>
              <a:rPr lang="en-US" baseline="-25000" dirty="0"/>
              <a:t>1</a:t>
            </a:r>
            <a:r>
              <a:rPr lang="en-US" dirty="0"/>
              <a:t>. Thus, </a:t>
            </a:r>
            <a:r>
              <a:rPr lang="en-US" dirty="0" err="1"/>
              <a:t>Kp</a:t>
            </a:r>
            <a:r>
              <a:rPr lang="en-US" dirty="0"/>
              <a:t> decreases with increase of </a:t>
            </a:r>
            <a:r>
              <a:rPr lang="en-US" dirty="0" err="1"/>
              <a:t>temperature.Similarly</a:t>
            </a:r>
            <a:r>
              <a:rPr lang="en-US" dirty="0"/>
              <a:t> for </a:t>
            </a:r>
            <a:r>
              <a:rPr lang="en-US" b="1" dirty="0"/>
              <a:t>endothermic</a:t>
            </a:r>
            <a:r>
              <a:rPr lang="en-US" dirty="0"/>
              <a:t> reaction, </a:t>
            </a:r>
            <a:r>
              <a:rPr lang="en-US" dirty="0" err="1"/>
              <a:t>Kp</a:t>
            </a:r>
            <a:r>
              <a:rPr lang="en-US" dirty="0"/>
              <a:t> increases with increase of temperature.</a:t>
            </a:r>
          </a:p>
        </p:txBody>
      </p:sp>
    </p:spTree>
    <p:extLst>
      <p:ext uri="{BB962C8B-B14F-4D97-AF65-F5344CB8AC3E}">
        <p14:creationId xmlns:p14="http://schemas.microsoft.com/office/powerpoint/2010/main" val="572157743"/>
      </p:ext>
    </p:extLst>
  </p:cSld>
  <p:clrMapOvr>
    <a:masterClrMapping/>
  </p:clrMapOvr>
  <mc:AlternateContent xmlns:mc="http://schemas.openxmlformats.org/markup-compatibility/2006" xmlns:p14="http://schemas.microsoft.com/office/powerpoint/2010/main">
    <mc:Choice Requires="p14">
      <p:transition spd="slow" p14:dur="2000" advTm="2228"/>
    </mc:Choice>
    <mc:Fallback xmlns="">
      <p:transition spd="slow" advTm="2228"/>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651125" y="2615565"/>
            <a:ext cx="1280160" cy="41338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endParaRPr lang="en-US" sz="1100">
              <a:effectLst/>
              <a:latin typeface="Calibri"/>
              <a:ea typeface="Calibri"/>
              <a:cs typeface="Times New Roman"/>
            </a:endParaRPr>
          </a:p>
        </p:txBody>
      </p:sp>
      <p:sp>
        <p:nvSpPr>
          <p:cNvPr id="2" name="Rectangle 3"/>
          <p:cNvSpPr>
            <a:spLocks noChangeArrowheads="1"/>
          </p:cNvSpPr>
          <p:nvPr/>
        </p:nvSpPr>
        <p:spPr bwMode="auto">
          <a:xfrm>
            <a:off x="152400" y="209550"/>
            <a:ext cx="8839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100" dirty="0" smtClean="0"/>
              <a:t>(</a:t>
            </a:r>
            <a:r>
              <a:rPr lang="en-US" sz="1100" dirty="0"/>
              <a:t>B) </a:t>
            </a:r>
            <a:r>
              <a:rPr lang="en-US" sz="1200" dirty="0"/>
              <a:t>The mode of representing </a:t>
            </a:r>
            <a:endParaRPr lang="en-US" sz="1200" dirty="0" smtClean="0"/>
          </a:p>
          <a:p>
            <a:endParaRPr lang="en-US" sz="1100" dirty="0" smtClean="0"/>
          </a:p>
          <a:p>
            <a:r>
              <a:rPr lang="en-US" sz="1100" dirty="0" smtClean="0"/>
              <a:t>For </a:t>
            </a:r>
            <a:r>
              <a:rPr lang="en-US" sz="1100" dirty="0"/>
              <a:t>the reaction : A + B ⇄C + D , </a:t>
            </a:r>
          </a:p>
          <a:p>
            <a:endParaRPr lang="en-US" sz="1100" dirty="0" smtClean="0"/>
          </a:p>
          <a:p>
            <a:r>
              <a:rPr lang="en-US" sz="1100" dirty="0"/>
              <a:t>However, for the reverse equilibrium, C + D ⇄ A + B</a:t>
            </a:r>
            <a:r>
              <a:rPr lang="en-US" sz="1100" dirty="0" smtClean="0"/>
              <a:t>, </a:t>
            </a:r>
            <a:endParaRPr lang="en-US" sz="1100" dirty="0"/>
          </a:p>
          <a:p>
            <a:pPr defTabSz="914400" eaLnBrk="0" fontAlgn="base" hangingPunct="0">
              <a:spcBef>
                <a:spcPct val="0"/>
              </a:spcBef>
              <a:spcAft>
                <a:spcPct val="0"/>
              </a:spcAft>
            </a:pPr>
            <a:endParaRPr lang="en-US" sz="1200" dirty="0" smtClean="0"/>
          </a:p>
          <a:p>
            <a:pPr defTabSz="914400" eaLnBrk="0" fontAlgn="base" hangingPunct="0">
              <a:spcBef>
                <a:spcPct val="0"/>
              </a:spcBef>
              <a:spcAft>
                <a:spcPct val="0"/>
              </a:spcAft>
            </a:pPr>
            <a:r>
              <a:rPr lang="en-US" sz="1200" b="1" dirty="0" smtClean="0"/>
              <a:t>(</a:t>
            </a:r>
            <a:r>
              <a:rPr lang="en-US" sz="1200" b="1" dirty="0"/>
              <a:t>C) Stoichiometric representation of equation </a:t>
            </a:r>
            <a:r>
              <a:rPr lang="en-US" sz="1200" dirty="0" smtClean="0"/>
              <a:t>:</a:t>
            </a:r>
          </a:p>
          <a:p>
            <a:pPr defTabSz="914400" eaLnBrk="0" fontAlgn="base" hangingPunct="0">
              <a:spcBef>
                <a:spcPct val="0"/>
              </a:spcBef>
              <a:spcAft>
                <a:spcPct val="0"/>
              </a:spcAft>
            </a:pPr>
            <a:endParaRPr 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202815" y="559117"/>
            <a:ext cx="1088390" cy="360045"/>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313303" y="860297"/>
            <a:ext cx="2101215" cy="389255"/>
          </a:xfrm>
          <a:prstGeom prst="rect">
            <a:avLst/>
          </a:prstGeom>
        </p:spPr>
      </p:pic>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428371" y="1581150"/>
            <a:ext cx="1476629" cy="1600200"/>
          </a:xfrm>
          <a:prstGeom prst="rect">
            <a:avLst/>
          </a:prstGeom>
        </p:spPr>
      </p:pic>
      <p:sp>
        <p:nvSpPr>
          <p:cNvPr id="5" name="Rectangle 4"/>
          <p:cNvSpPr/>
          <p:nvPr/>
        </p:nvSpPr>
        <p:spPr>
          <a:xfrm>
            <a:off x="173736" y="3182181"/>
            <a:ext cx="8817864" cy="630942"/>
          </a:xfrm>
          <a:prstGeom prst="rect">
            <a:avLst/>
          </a:prstGeom>
        </p:spPr>
        <p:txBody>
          <a:bodyPr wrap="square">
            <a:spAutoFit/>
          </a:bodyPr>
          <a:lstStyle/>
          <a:p>
            <a:endParaRPr lang="en-US" sz="1200" b="1" dirty="0" smtClean="0"/>
          </a:p>
          <a:p>
            <a:r>
              <a:rPr lang="en-US" sz="1100" b="1" dirty="0" smtClean="0"/>
              <a:t>USE </a:t>
            </a:r>
            <a:r>
              <a:rPr lang="en-US" sz="1100" b="1" dirty="0"/>
              <a:t>OF PARTIAL PRESSURE INSTEAD OF CONCENTRATIONS</a:t>
            </a:r>
            <a:r>
              <a:rPr lang="en-US" sz="1100" dirty="0"/>
              <a:t> </a:t>
            </a:r>
            <a:r>
              <a:rPr lang="en-US" sz="1200" dirty="0"/>
              <a:t>: </a:t>
            </a:r>
            <a:r>
              <a:rPr lang="en-US" sz="1100" dirty="0"/>
              <a:t>For gaseous reacting substances partial pressures are conveniently used since at any fixed temperature partial pressure is directly proportional to concentration. For a general reaction</a:t>
            </a:r>
          </a:p>
        </p:txBody>
      </p:sp>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428371" y="3867150"/>
            <a:ext cx="1400429" cy="838200"/>
          </a:xfrm>
          <a:prstGeom prst="rect">
            <a:avLst/>
          </a:prstGeom>
        </p:spPr>
      </p:pic>
    </p:spTree>
    <p:extLst>
      <p:ext uri="{BB962C8B-B14F-4D97-AF65-F5344CB8AC3E}">
        <p14:creationId xmlns:p14="http://schemas.microsoft.com/office/powerpoint/2010/main" val="279181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85750"/>
            <a:ext cx="8610600" cy="276999"/>
          </a:xfrm>
          <a:prstGeom prst="rect">
            <a:avLst/>
          </a:prstGeom>
        </p:spPr>
        <p:txBody>
          <a:bodyPr wrap="square">
            <a:spAutoFit/>
          </a:bodyPr>
          <a:lstStyle/>
          <a:p>
            <a:r>
              <a:rPr lang="en-US" sz="1200" b="1" dirty="0"/>
              <a:t>RELATION BETWEEN </a:t>
            </a:r>
            <a:r>
              <a:rPr lang="en-US" sz="1200" b="1" dirty="0" err="1"/>
              <a:t>Kc</a:t>
            </a:r>
            <a:r>
              <a:rPr lang="en-US" sz="1200" b="1" dirty="0"/>
              <a:t> AND </a:t>
            </a:r>
            <a:r>
              <a:rPr lang="en-US" sz="1200" b="1" dirty="0" err="1"/>
              <a:t>Kp</a:t>
            </a:r>
            <a:r>
              <a:rPr lang="en-US" sz="1200" dirty="0"/>
              <a:t> :</a:t>
            </a:r>
          </a:p>
        </p:txBody>
      </p:sp>
      <p:pic>
        <p:nvPicPr>
          <p:cNvPr id="3" name="Picture 2"/>
          <p:cNvPicPr/>
          <p:nvPr/>
        </p:nvPicPr>
        <p:blipFill>
          <a:blip r:embed="rId2">
            <a:grayscl/>
            <a:extLst>
              <a:ext uri="{28A0092B-C50C-407E-A947-70E740481C1C}">
                <a14:useLocalDpi xmlns:a14="http://schemas.microsoft.com/office/drawing/2010/main" val="0"/>
              </a:ext>
            </a:extLst>
          </a:blip>
          <a:stretch>
            <a:fillRect/>
          </a:stretch>
        </p:blipFill>
        <p:spPr>
          <a:xfrm>
            <a:off x="228600" y="1047750"/>
            <a:ext cx="4724400" cy="3962400"/>
          </a:xfrm>
          <a:prstGeom prst="rect">
            <a:avLst/>
          </a:prstGeom>
        </p:spPr>
      </p:pic>
    </p:spTree>
    <p:extLst>
      <p:ext uri="{BB962C8B-B14F-4D97-AF65-F5344CB8AC3E}">
        <p14:creationId xmlns:p14="http://schemas.microsoft.com/office/powerpoint/2010/main" val="1543493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grayscl/>
            <a:extLst>
              <a:ext uri="{28A0092B-C50C-407E-A947-70E740481C1C}">
                <a14:useLocalDpi xmlns:a14="http://schemas.microsoft.com/office/drawing/2010/main" val="0"/>
              </a:ext>
            </a:extLst>
          </a:blip>
          <a:stretch>
            <a:fillRect/>
          </a:stretch>
        </p:blipFill>
        <p:spPr>
          <a:xfrm>
            <a:off x="228600" y="1047750"/>
            <a:ext cx="5638800" cy="3352800"/>
          </a:xfrm>
          <a:prstGeom prst="rect">
            <a:avLst/>
          </a:prstGeom>
        </p:spPr>
      </p:pic>
    </p:spTree>
    <p:extLst>
      <p:ext uri="{BB962C8B-B14F-4D97-AF65-F5344CB8AC3E}">
        <p14:creationId xmlns:p14="http://schemas.microsoft.com/office/powerpoint/2010/main" val="3559567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66700" y="742950"/>
            <a:ext cx="4191000" cy="1981200"/>
          </a:xfrm>
          <a:prstGeom prst="rect">
            <a:avLst/>
          </a:prstGeom>
        </p:spPr>
      </p:pic>
      <p:sp>
        <p:nvSpPr>
          <p:cNvPr id="3" name="Rectangle 2"/>
          <p:cNvSpPr/>
          <p:nvPr/>
        </p:nvSpPr>
        <p:spPr>
          <a:xfrm>
            <a:off x="266700" y="2876550"/>
            <a:ext cx="8610600" cy="1985159"/>
          </a:xfrm>
          <a:prstGeom prst="rect">
            <a:avLst/>
          </a:prstGeom>
        </p:spPr>
        <p:txBody>
          <a:bodyPr wrap="square">
            <a:spAutoFit/>
          </a:bodyPr>
          <a:lstStyle/>
          <a:p>
            <a:r>
              <a:rPr lang="en-US" sz="1200" b="1" dirty="0"/>
              <a:t>CHARACTERISTICS OF EQUILIBRIUM CONSTANT</a:t>
            </a:r>
            <a:r>
              <a:rPr lang="en-US" sz="1200" dirty="0"/>
              <a:t> :</a:t>
            </a:r>
          </a:p>
          <a:p>
            <a:r>
              <a:rPr lang="en-US" dirty="0"/>
              <a:t> </a:t>
            </a:r>
            <a:r>
              <a:rPr lang="en-US" sz="1400" dirty="0"/>
              <a:t>1</a:t>
            </a:r>
            <a:r>
              <a:rPr lang="en-US" sz="1200" dirty="0"/>
              <a:t>. It has definite value for every chemical reaction at a particular temperature</a:t>
            </a:r>
          </a:p>
          <a:p>
            <a:r>
              <a:rPr lang="en-US" sz="1200" dirty="0"/>
              <a:t> 2. The more is the value of </a:t>
            </a:r>
            <a:r>
              <a:rPr lang="en-US" sz="1200" dirty="0" err="1"/>
              <a:t>K</a:t>
            </a:r>
            <a:r>
              <a:rPr lang="en-US" sz="1200" baseline="-25000" dirty="0" err="1"/>
              <a:t>c</a:t>
            </a:r>
            <a:r>
              <a:rPr lang="en-US" sz="1200" dirty="0"/>
              <a:t> or </a:t>
            </a:r>
            <a:r>
              <a:rPr lang="en-US" sz="1200" dirty="0" err="1"/>
              <a:t>K</a:t>
            </a:r>
            <a:r>
              <a:rPr lang="en-US" sz="1200" baseline="-25000" dirty="0" err="1"/>
              <a:t>p</a:t>
            </a:r>
            <a:r>
              <a:rPr lang="en-US" sz="1200" dirty="0"/>
              <a:t> , the more is the completion of reaction or the more is the concentration of products.</a:t>
            </a:r>
          </a:p>
          <a:p>
            <a:r>
              <a:rPr lang="en-US" sz="1200" dirty="0"/>
              <a:t> 3. When the reaction can be expressed as sum of two other reactions, the </a:t>
            </a:r>
            <a:r>
              <a:rPr lang="en-US" sz="1200" dirty="0" err="1"/>
              <a:t>Kc</a:t>
            </a:r>
            <a:r>
              <a:rPr lang="en-US" sz="1200" dirty="0"/>
              <a:t> of overall reaction is equal to the product of equilibrium constants of individual reactions</a:t>
            </a:r>
            <a:r>
              <a:rPr lang="en-US" sz="1200" dirty="0" smtClean="0"/>
              <a:t>.</a:t>
            </a:r>
          </a:p>
          <a:p>
            <a:r>
              <a:rPr lang="en-US" sz="1200" dirty="0" smtClean="0"/>
              <a:t> 4. </a:t>
            </a:r>
            <a:r>
              <a:rPr lang="en-US" sz="1200" dirty="0"/>
              <a:t>Independent of presence of catalyst.</a:t>
            </a:r>
          </a:p>
          <a:p>
            <a:r>
              <a:rPr lang="en-US" sz="1200" dirty="0"/>
              <a:t> </a:t>
            </a:r>
            <a:r>
              <a:rPr lang="en-US" sz="1200" dirty="0" smtClean="0"/>
              <a:t>5. </a:t>
            </a:r>
            <a:r>
              <a:rPr lang="en-US" sz="1200" dirty="0" err="1"/>
              <a:t>Kc</a:t>
            </a:r>
            <a:r>
              <a:rPr lang="en-US" sz="1200" dirty="0"/>
              <a:t> for backward reaction is inverse of </a:t>
            </a:r>
            <a:r>
              <a:rPr lang="en-US" sz="1200" dirty="0" err="1"/>
              <a:t>Kc</a:t>
            </a:r>
            <a:r>
              <a:rPr lang="en-US" sz="1200" dirty="0"/>
              <a:t> for forward reaction</a:t>
            </a:r>
          </a:p>
          <a:p>
            <a:r>
              <a:rPr lang="en-US" sz="1200" dirty="0"/>
              <a:t> </a:t>
            </a:r>
            <a:r>
              <a:rPr lang="en-US" sz="1200" dirty="0" smtClean="0"/>
              <a:t>6. </a:t>
            </a:r>
            <a:r>
              <a:rPr lang="en-US" sz="1200" dirty="0"/>
              <a:t>The more is the value of </a:t>
            </a:r>
            <a:r>
              <a:rPr lang="en-US" sz="1200" dirty="0" err="1"/>
              <a:t>K</a:t>
            </a:r>
            <a:r>
              <a:rPr lang="en-US" sz="1200" baseline="-25000" dirty="0" err="1"/>
              <a:t>c</a:t>
            </a:r>
            <a:r>
              <a:rPr lang="en-US" sz="1200" dirty="0"/>
              <a:t> or </a:t>
            </a:r>
            <a:r>
              <a:rPr lang="en-US" sz="1200" dirty="0" err="1"/>
              <a:t>K</a:t>
            </a:r>
            <a:r>
              <a:rPr lang="en-US" sz="1200" baseline="-25000" dirty="0" err="1"/>
              <a:t>p</a:t>
            </a:r>
            <a:r>
              <a:rPr lang="en-US" sz="1200" dirty="0"/>
              <a:t> , the more is the completion of reaction or the more is the concentration of products.</a:t>
            </a:r>
          </a:p>
          <a:p>
            <a:endParaRPr lang="en-US" sz="1200" dirty="0" smtClean="0"/>
          </a:p>
          <a:p>
            <a:endParaRPr lang="en-US" sz="1200" dirty="0"/>
          </a:p>
        </p:txBody>
      </p:sp>
    </p:spTree>
    <p:extLst>
      <p:ext uri="{BB962C8B-B14F-4D97-AF65-F5344CB8AC3E}">
        <p14:creationId xmlns:p14="http://schemas.microsoft.com/office/powerpoint/2010/main" val="3635500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42950"/>
            <a:ext cx="8686800" cy="784830"/>
          </a:xfrm>
          <a:prstGeom prst="rect">
            <a:avLst/>
          </a:prstGeom>
        </p:spPr>
        <p:txBody>
          <a:bodyPr wrap="square">
            <a:spAutoFit/>
          </a:bodyPr>
          <a:lstStyle/>
          <a:p>
            <a:endParaRPr lang="en-US" dirty="0" smtClean="0"/>
          </a:p>
          <a:p>
            <a:r>
              <a:rPr lang="en-US" dirty="0" smtClean="0"/>
              <a:t>6</a:t>
            </a:r>
            <a:r>
              <a:rPr lang="en-US" dirty="0"/>
              <a:t>. When the reaction can be expressed as sum of two other reactions, the </a:t>
            </a:r>
            <a:r>
              <a:rPr lang="en-US" dirty="0" err="1"/>
              <a:t>Kc</a:t>
            </a:r>
            <a:r>
              <a:rPr lang="en-US" dirty="0"/>
              <a:t> of overall reaction is equal to the product of equilibrium constants of individual reactions.</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4800" y="1703832"/>
            <a:ext cx="5486400" cy="2925318"/>
          </a:xfrm>
          <a:prstGeom prst="rect">
            <a:avLst/>
          </a:prstGeom>
        </p:spPr>
      </p:pic>
    </p:spTree>
    <p:extLst>
      <p:ext uri="{BB962C8B-B14F-4D97-AF65-F5344CB8AC3E}">
        <p14:creationId xmlns:p14="http://schemas.microsoft.com/office/powerpoint/2010/main" val="942939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01168" y="438150"/>
                <a:ext cx="8686800" cy="1600438"/>
              </a:xfrm>
              <a:prstGeom prst="rect">
                <a:avLst/>
              </a:prstGeom>
            </p:spPr>
            <p:txBody>
              <a:bodyPr wrap="square">
                <a:spAutoFit/>
              </a:bodyPr>
              <a:lstStyle/>
              <a:p>
                <a:r>
                  <a:rPr lang="en-US" sz="1400" b="1" dirty="0"/>
                  <a:t>HOMOGENEOUS EQUILIBRIUM</a:t>
                </a:r>
                <a:r>
                  <a:rPr lang="en-US" sz="1400" dirty="0"/>
                  <a:t> : In homogeneous equilibrium the reactants and products are present in the same phase (gaseous or liquid).</a:t>
                </a:r>
              </a:p>
              <a:p>
                <a:r>
                  <a:rPr lang="en-US" sz="1400" dirty="0"/>
                  <a:t>2SO</a:t>
                </a:r>
                <a:r>
                  <a:rPr lang="en-US" sz="1400" baseline="-25000" dirty="0"/>
                  <a:t>2</a:t>
                </a:r>
                <a:r>
                  <a:rPr lang="en-US" sz="1400" dirty="0"/>
                  <a:t>(g) + O</a:t>
                </a:r>
                <a:r>
                  <a:rPr lang="en-US" sz="1400" baseline="-25000" dirty="0"/>
                  <a:t>2</a:t>
                </a:r>
                <a:r>
                  <a:rPr lang="en-US" sz="1400" dirty="0"/>
                  <a:t>(g)  </a:t>
                </a:r>
                <a14:m>
                  <m:oMath xmlns:m="http://schemas.openxmlformats.org/officeDocument/2006/math">
                    <m:r>
                      <a:rPr lang="en-US" sz="1400" i="1">
                        <a:latin typeface="Cambria Math"/>
                      </a:rPr>
                      <m:t>⇄</m:t>
                    </m:r>
                  </m:oMath>
                </a14:m>
                <a:r>
                  <a:rPr lang="en-US" sz="1400" dirty="0"/>
                  <a:t>  2SO</a:t>
                </a:r>
                <a:r>
                  <a:rPr lang="en-US" sz="1400" baseline="-25000" dirty="0"/>
                  <a:t>3</a:t>
                </a:r>
                <a:r>
                  <a:rPr lang="en-US" sz="1400" dirty="0"/>
                  <a:t>(g)</a:t>
                </a:r>
              </a:p>
              <a:p>
                <a:r>
                  <a:rPr lang="en-US" sz="1400" dirty="0"/>
                  <a:t> </a:t>
                </a:r>
              </a:p>
              <a:p>
                <a:r>
                  <a:rPr lang="en-US" sz="1400" b="1" dirty="0"/>
                  <a:t>HETEROGENEOUS EQUILIBRIUM</a:t>
                </a:r>
                <a:r>
                  <a:rPr lang="en-US" sz="1400" dirty="0"/>
                  <a:t> : In heterogeneous equilibrium the reactants and products are present in two or more phases. </a:t>
                </a:r>
              </a:p>
              <a:p>
                <a:r>
                  <a:rPr lang="en-US" sz="1400" dirty="0"/>
                  <a:t>3Fe(s) + 4H</a:t>
                </a:r>
                <a:r>
                  <a:rPr lang="en-US" sz="1400" baseline="-25000" dirty="0"/>
                  <a:t>2</a:t>
                </a:r>
                <a:r>
                  <a:rPr lang="en-US" sz="1400" dirty="0"/>
                  <a:t>O(g)  </a:t>
                </a:r>
                <a14:m>
                  <m:oMath xmlns:m="http://schemas.openxmlformats.org/officeDocument/2006/math">
                    <m:r>
                      <a:rPr lang="en-US" sz="1400" i="1">
                        <a:latin typeface="Cambria Math"/>
                      </a:rPr>
                      <m:t>⇄ </m:t>
                    </m:r>
                  </m:oMath>
                </a14:m>
                <a:r>
                  <a:rPr lang="en-US" sz="1400" dirty="0"/>
                  <a:t>Fe</a:t>
                </a:r>
                <a:r>
                  <a:rPr lang="en-US" sz="1400" baseline="-25000" dirty="0"/>
                  <a:t>3</a:t>
                </a:r>
                <a:r>
                  <a:rPr lang="en-US" sz="1400" dirty="0"/>
                  <a:t>O</a:t>
                </a:r>
                <a:r>
                  <a:rPr lang="en-US" sz="1400" baseline="-25000" dirty="0"/>
                  <a:t>4</a:t>
                </a:r>
                <a:r>
                  <a:rPr lang="en-US" sz="1400" dirty="0"/>
                  <a:t> (s) + 4H</a:t>
                </a:r>
                <a:r>
                  <a:rPr lang="en-US" sz="1400" baseline="-25000" dirty="0"/>
                  <a:t>2</a:t>
                </a:r>
                <a:r>
                  <a:rPr lang="en-US" sz="1400" dirty="0"/>
                  <a:t> (g)</a:t>
                </a:r>
              </a:p>
            </p:txBody>
          </p:sp>
        </mc:Choice>
        <mc:Fallback xmlns="">
          <p:sp>
            <p:nvSpPr>
              <p:cNvPr id="2" name="Rectangle 1"/>
              <p:cNvSpPr>
                <a:spLocks noRot="1" noChangeAspect="1" noMove="1" noResize="1" noEditPoints="1" noAdjustHandles="1" noChangeArrowheads="1" noChangeShapeType="1" noTextEdit="1"/>
              </p:cNvSpPr>
              <p:nvPr/>
            </p:nvSpPr>
            <p:spPr>
              <a:xfrm>
                <a:off x="201168" y="438150"/>
                <a:ext cx="8686800" cy="1600438"/>
              </a:xfrm>
              <a:prstGeom prst="rect">
                <a:avLst/>
              </a:prstGeom>
              <a:blipFill rotWithShape="1">
                <a:blip r:embed="rId2"/>
                <a:stretch>
                  <a:fillRect l="-140" t="-382" r="-561" b="-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04800" y="2266950"/>
                <a:ext cx="8458200" cy="1323439"/>
              </a:xfrm>
              <a:prstGeom prst="rect">
                <a:avLst/>
              </a:prstGeom>
            </p:spPr>
            <p:txBody>
              <a:bodyPr wrap="square">
                <a:spAutoFit/>
              </a:bodyPr>
              <a:lstStyle/>
              <a:p>
                <a:r>
                  <a:rPr lang="en-US" sz="1400" dirty="0"/>
                  <a:t>Heterogeneous </a:t>
                </a:r>
                <a:r>
                  <a:rPr lang="en-US" sz="1400" dirty="0" err="1"/>
                  <a:t>equilibria</a:t>
                </a:r>
                <a:r>
                  <a:rPr lang="en-US" sz="1400" dirty="0"/>
                  <a:t> often involve pure solids or liquids. We can simplify equilibrium expressions for the heterogeneous </a:t>
                </a:r>
                <a:r>
                  <a:rPr lang="en-US" sz="1400" dirty="0" err="1"/>
                  <a:t>equilibria</a:t>
                </a:r>
                <a:r>
                  <a:rPr lang="en-US" sz="1400" dirty="0"/>
                  <a:t> involving a pure liquid or a pure solid. Molar concentration of a pure solid or liquid is constant (i.e., independent of the amount present). Let us take thermal dissociation of calcium carbonate which is an interesting and important example of heterogeneous chemical </a:t>
                </a:r>
                <a:r>
                  <a:rPr lang="en-US" sz="1400" dirty="0" smtClean="0"/>
                  <a:t>equilibrium: </a:t>
                </a:r>
              </a:p>
              <a:p>
                <a:endParaRPr lang="en-US" sz="1200" dirty="0" smtClean="0"/>
              </a:p>
              <a:p>
                <a:r>
                  <a:rPr lang="en-US" sz="1200" dirty="0" smtClean="0"/>
                  <a:t>CaCO</a:t>
                </a:r>
                <a:r>
                  <a:rPr lang="en-US" sz="1200" baseline="-25000" dirty="0" smtClean="0"/>
                  <a:t>3</a:t>
                </a:r>
                <a:r>
                  <a:rPr lang="en-US" sz="1200" dirty="0" smtClean="0"/>
                  <a:t>(s</a:t>
                </a:r>
                <a:r>
                  <a:rPr lang="en-US" sz="1200" dirty="0"/>
                  <a:t>)  </a:t>
                </a:r>
                <a14:m>
                  <m:oMath xmlns:m="http://schemas.openxmlformats.org/officeDocument/2006/math">
                    <m:r>
                      <a:rPr lang="en-US" sz="1200" i="1">
                        <a:latin typeface="Cambria Math"/>
                      </a:rPr>
                      <m:t>⇄</m:t>
                    </m:r>
                  </m:oMath>
                </a14:m>
                <a:r>
                  <a:rPr lang="en-US" sz="1200" dirty="0"/>
                  <a:t>  </a:t>
                </a:r>
                <a:r>
                  <a:rPr lang="en-US" sz="1200" dirty="0" err="1"/>
                  <a:t>CaO</a:t>
                </a:r>
                <a:r>
                  <a:rPr lang="en-US" sz="1200" dirty="0"/>
                  <a:t>(s) + CO</a:t>
                </a:r>
                <a:r>
                  <a:rPr lang="en-US" sz="1200" baseline="-25000" dirty="0"/>
                  <a:t>2</a:t>
                </a:r>
                <a:r>
                  <a:rPr lang="en-US" sz="1200" dirty="0"/>
                  <a:t>(g)</a:t>
                </a:r>
              </a:p>
            </p:txBody>
          </p:sp>
        </mc:Choice>
        <mc:Fallback xmlns="">
          <p:sp>
            <p:nvSpPr>
              <p:cNvPr id="3" name="Rectangle 2"/>
              <p:cNvSpPr>
                <a:spLocks noRot="1" noChangeAspect="1" noMove="1" noResize="1" noEditPoints="1" noAdjustHandles="1" noChangeArrowheads="1" noChangeShapeType="1" noTextEdit="1"/>
              </p:cNvSpPr>
              <p:nvPr/>
            </p:nvSpPr>
            <p:spPr>
              <a:xfrm>
                <a:off x="304800" y="2266950"/>
                <a:ext cx="8458200" cy="1323439"/>
              </a:xfrm>
              <a:prstGeom prst="rect">
                <a:avLst/>
              </a:prstGeom>
              <a:blipFill rotWithShape="1">
                <a:blip r:embed="rId3"/>
                <a:stretch>
                  <a:fillRect l="-144" t="-461" b="-2765"/>
                </a:stretch>
              </a:blipFill>
            </p:spPr>
            <p:txBody>
              <a:bodyPr/>
              <a:lstStyle/>
              <a:p>
                <a:r>
                  <a:rPr lang="en-US">
                    <a:noFill/>
                  </a:rPr>
                  <a:t> </a:t>
                </a:r>
              </a:p>
            </p:txBody>
          </p:sp>
        </mc:Fallback>
      </mc:AlternateContent>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286000" y="3194737"/>
            <a:ext cx="1502410" cy="452120"/>
          </a:xfrm>
          <a:prstGeom prst="rect">
            <a:avLst/>
          </a:prstGeom>
        </p:spPr>
      </p:pic>
      <p:sp>
        <p:nvSpPr>
          <p:cNvPr id="5" name="Rectangle 4"/>
          <p:cNvSpPr/>
          <p:nvPr/>
        </p:nvSpPr>
        <p:spPr>
          <a:xfrm>
            <a:off x="342900" y="3638550"/>
            <a:ext cx="8382000" cy="523220"/>
          </a:xfrm>
          <a:prstGeom prst="rect">
            <a:avLst/>
          </a:prstGeom>
        </p:spPr>
        <p:txBody>
          <a:bodyPr wrap="square">
            <a:spAutoFit/>
          </a:bodyPr>
          <a:lstStyle/>
          <a:p>
            <a:r>
              <a:rPr lang="en-US" sz="1400" dirty="0"/>
              <a:t>Since [CaCO</a:t>
            </a:r>
            <a:r>
              <a:rPr lang="en-US" sz="1400" baseline="-25000" dirty="0"/>
              <a:t>3</a:t>
            </a:r>
            <a:r>
              <a:rPr lang="en-US" sz="1400" dirty="0"/>
              <a:t>(s)] and [</a:t>
            </a:r>
            <a:r>
              <a:rPr lang="en-US" sz="1400" dirty="0" err="1"/>
              <a:t>CaO</a:t>
            </a:r>
            <a:r>
              <a:rPr lang="en-US" sz="1400" dirty="0"/>
              <a:t>(s)] are both constant, therefore modified equilibrium constant for the thermal decomposition of calcium carbonate will be</a:t>
            </a:r>
          </a:p>
        </p:txBody>
      </p:sp>
      <p:pic>
        <p:nvPicPr>
          <p:cNvPr id="6" name="Picture 5"/>
          <p:cNvPicPr/>
          <p:nvPr/>
        </p:nvPicPr>
        <p:blipFill>
          <a:blip r:embed="rId5">
            <a:extLst>
              <a:ext uri="{28A0092B-C50C-407E-A947-70E740481C1C}">
                <a14:useLocalDpi xmlns:a14="http://schemas.microsoft.com/office/drawing/2010/main" val="0"/>
              </a:ext>
            </a:extLst>
          </a:blip>
          <a:stretch>
            <a:fillRect/>
          </a:stretch>
        </p:blipFill>
        <p:spPr>
          <a:xfrm>
            <a:off x="457200" y="4142359"/>
            <a:ext cx="1828800" cy="557530"/>
          </a:xfrm>
          <a:prstGeom prst="rect">
            <a:avLst/>
          </a:prstGeom>
        </p:spPr>
      </p:pic>
    </p:spTree>
    <p:extLst>
      <p:ext uri="{BB962C8B-B14F-4D97-AF65-F5344CB8AC3E}">
        <p14:creationId xmlns:p14="http://schemas.microsoft.com/office/powerpoint/2010/main" val="1591943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211</TotalTime>
  <Words>1485</Words>
  <Application>Microsoft Office PowerPoint</Application>
  <PresentationFormat>On-screen Show (16:9)</PresentationFormat>
  <Paragraphs>135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29</cp:revision>
  <dcterms:created xsi:type="dcterms:W3CDTF">2006-08-16T00:00:00Z</dcterms:created>
  <dcterms:modified xsi:type="dcterms:W3CDTF">2023-09-24T07:40:42Z</dcterms:modified>
</cp:coreProperties>
</file>