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90" r:id="rId4"/>
    <p:sldId id="292" r:id="rId5"/>
    <p:sldId id="291" r:id="rId6"/>
    <p:sldId id="294" r:id="rId7"/>
    <p:sldId id="295" r:id="rId8"/>
    <p:sldId id="298" r:id="rId9"/>
    <p:sldId id="293" r:id="rId10"/>
    <p:sldId id="296" r:id="rId11"/>
    <p:sldId id="297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p900WksEcellDaUvASiuM68bd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8A07F3-DABE-4F5D-BE8D-B2A2E82B3F4D}">
  <a:tblStyle styleId="{F38A07F3-DABE-4F5D-BE8D-B2A2E82B3F4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8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2778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431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758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448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97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78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723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26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707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66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854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67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://localhost/5TFC_2024.1/html/BSLOGIN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" y="285909"/>
            <a:ext cx="9144001" cy="6233537"/>
          </a:xfrm>
          <a:prstGeom prst="rect">
            <a:avLst/>
          </a:prstGeom>
          <a:gradFill>
            <a:gsLst>
              <a:gs pos="0">
                <a:srgbClr val="BFBFBF"/>
              </a:gs>
              <a:gs pos="50000">
                <a:srgbClr val="F2F2F2"/>
              </a:gs>
              <a:gs pos="100000">
                <a:schemeClr val="lt1"/>
              </a:gs>
            </a:gsLst>
            <a:lin ang="2700000" scaled="0"/>
          </a:gra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0" y="1"/>
            <a:ext cx="9252520" cy="1953812"/>
            <a:chOff x="0" y="1"/>
            <a:chExt cx="9252520" cy="1953812"/>
          </a:xfrm>
        </p:grpSpPr>
        <p:sp>
          <p:nvSpPr>
            <p:cNvPr id="90" name="Google Shape;90;p1"/>
            <p:cNvSpPr/>
            <p:nvPr/>
          </p:nvSpPr>
          <p:spPr>
            <a:xfrm rot="10800000" flipH="1">
              <a:off x="0" y="441644"/>
              <a:ext cx="5120952" cy="1512169"/>
            </a:xfrm>
            <a:prstGeom prst="rtTriangle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1"/>
              <a:ext cx="9144000" cy="548680"/>
            </a:xfrm>
            <a:prstGeom prst="rect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5436096" y="116632"/>
              <a:ext cx="381642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Rio de Janeiro - RJ</a:t>
              </a:r>
              <a:endParaRPr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0" y="6452630"/>
            <a:ext cx="9144000" cy="432754"/>
            <a:chOff x="0" y="6452630"/>
            <a:chExt cx="9144000" cy="432754"/>
          </a:xfrm>
          <a:solidFill>
            <a:srgbClr val="434C83"/>
          </a:solidFill>
        </p:grpSpPr>
        <p:sp>
          <p:nvSpPr>
            <p:cNvPr id="95" name="Google Shape;95;p1"/>
            <p:cNvSpPr/>
            <p:nvPr/>
          </p:nvSpPr>
          <p:spPr>
            <a:xfrm>
              <a:off x="0" y="6452630"/>
              <a:ext cx="9144000" cy="432754"/>
            </a:xfrm>
            <a:prstGeom prst="rect">
              <a:avLst/>
            </a:prstGeom>
            <a:grpFill/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411760" y="6519446"/>
              <a:ext cx="4698639" cy="338554"/>
            </a:xfrm>
            <a:prstGeom prst="rect">
              <a:avLst/>
            </a:prstGeom>
            <a:grpFill/>
            <a:ln>
              <a:solidFill>
                <a:srgbClr val="434C83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Análise e Desenvolvimento de Sistemas 2024.1</a:t>
              </a:r>
              <a:endParaRPr dirty="0"/>
            </a:p>
          </p:txBody>
        </p:sp>
      </p:grpSp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590872" y="20841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IMPLEMENTAÇÃO DE UM SISTEMA DE GERENCIAMENTO PARA UMA BIBLIOTECA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body" idx="1"/>
          </p:nvPr>
        </p:nvSpPr>
        <p:spPr>
          <a:xfrm>
            <a:off x="590872" y="3370067"/>
            <a:ext cx="8229600" cy="32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dirty="0"/>
              <a:t>SAMIR PATRICK VALLE COSTA </a:t>
            </a: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dirty="0"/>
              <a:t>WESLEY NATHAN XAVIER SILVA</a:t>
            </a:r>
            <a:endParaRPr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dirty="0"/>
              <a:t>ORIENTADOR: ALEXANDRE LOUZADA</a:t>
            </a:r>
            <a:endParaRPr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FCF09ED-D01D-692B-C577-EA3E5299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0" y="257595"/>
            <a:ext cx="2723890" cy="73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1"/>
            <a:ext cx="9252520" cy="1953812"/>
            <a:chOff x="0" y="1"/>
            <a:chExt cx="9252520" cy="1953812"/>
          </a:xfrm>
        </p:grpSpPr>
        <p:sp>
          <p:nvSpPr>
            <p:cNvPr id="90" name="Google Shape;90;p1"/>
            <p:cNvSpPr/>
            <p:nvPr/>
          </p:nvSpPr>
          <p:spPr>
            <a:xfrm rot="10800000" flipH="1">
              <a:off x="0" y="441644"/>
              <a:ext cx="5120952" cy="1512169"/>
            </a:xfrm>
            <a:prstGeom prst="rtTriangle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1"/>
              <a:ext cx="9144000" cy="548680"/>
            </a:xfrm>
            <a:prstGeom prst="rect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5436096" y="116632"/>
              <a:ext cx="381642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Rio de Janeiro - RJ</a:t>
              </a:r>
              <a:endParaRPr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0" y="6452630"/>
            <a:ext cx="9144000" cy="432754"/>
            <a:chOff x="0" y="6452630"/>
            <a:chExt cx="9144000" cy="432754"/>
          </a:xfrm>
          <a:solidFill>
            <a:srgbClr val="434C83"/>
          </a:solidFill>
        </p:grpSpPr>
        <p:sp>
          <p:nvSpPr>
            <p:cNvPr id="95" name="Google Shape;95;p1"/>
            <p:cNvSpPr/>
            <p:nvPr/>
          </p:nvSpPr>
          <p:spPr>
            <a:xfrm>
              <a:off x="0" y="6452630"/>
              <a:ext cx="9144000" cy="432754"/>
            </a:xfrm>
            <a:prstGeom prst="rect">
              <a:avLst/>
            </a:prstGeom>
            <a:grpFill/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411760" y="6519446"/>
              <a:ext cx="4698639" cy="338554"/>
            </a:xfrm>
            <a:prstGeom prst="rect">
              <a:avLst/>
            </a:prstGeom>
            <a:grpFill/>
            <a:ln>
              <a:solidFill>
                <a:srgbClr val="434C83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Análise e Desenvolvimento de Sistemas 2024.1</a:t>
              </a:r>
              <a:endParaRPr dirty="0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4FCF09ED-D01D-692B-C577-EA3E5299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0" y="257595"/>
            <a:ext cx="2723890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6;p3">
            <a:extLst>
              <a:ext uri="{FF2B5EF4-FFF2-40B4-BE49-F238E27FC236}">
                <a16:creationId xmlns:a16="http://schemas.microsoft.com/office/drawing/2014/main" id="{DCE09F99-C177-546F-AB42-1B39609CC293}"/>
              </a:ext>
            </a:extLst>
          </p:cNvPr>
          <p:cNvSpPr txBox="1"/>
          <p:nvPr/>
        </p:nvSpPr>
        <p:spPr>
          <a:xfrm>
            <a:off x="4572000" y="771950"/>
            <a:ext cx="423058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C83"/>
                </a:solidFill>
                <a:latin typeface="Calibri"/>
                <a:ea typeface="Calibri"/>
                <a:cs typeface="Calibri"/>
                <a:sym typeface="Calibri"/>
              </a:rPr>
              <a:t>Apresentação do sistema</a:t>
            </a:r>
            <a:endParaRPr dirty="0">
              <a:solidFill>
                <a:srgbClr val="434C83"/>
              </a:solidFill>
            </a:endParaRPr>
          </a:p>
        </p:txBody>
      </p:sp>
      <p:pic>
        <p:nvPicPr>
          <p:cNvPr id="8" name="Imagem 7">
            <a:hlinkClick r:id="rId4"/>
            <a:extLst>
              <a:ext uri="{FF2B5EF4-FFF2-40B4-BE49-F238E27FC236}">
                <a16:creationId xmlns:a16="http://schemas.microsoft.com/office/drawing/2014/main" id="{D4EE5B62-07F6-AAE5-170F-BC3461CFF1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70" t="4086" r="5575" b="5532"/>
          <a:stretch/>
        </p:blipFill>
        <p:spPr>
          <a:xfrm>
            <a:off x="1206708" y="1783830"/>
            <a:ext cx="6730584" cy="43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9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1"/>
            <a:ext cx="9252520" cy="1953812"/>
            <a:chOff x="0" y="1"/>
            <a:chExt cx="9252520" cy="1953812"/>
          </a:xfrm>
        </p:grpSpPr>
        <p:sp>
          <p:nvSpPr>
            <p:cNvPr id="90" name="Google Shape;90;p1"/>
            <p:cNvSpPr/>
            <p:nvPr/>
          </p:nvSpPr>
          <p:spPr>
            <a:xfrm rot="10800000" flipH="1">
              <a:off x="0" y="441644"/>
              <a:ext cx="5120952" cy="1512169"/>
            </a:xfrm>
            <a:prstGeom prst="rtTriangle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1"/>
              <a:ext cx="9144000" cy="548680"/>
            </a:xfrm>
            <a:prstGeom prst="rect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5436096" y="116632"/>
              <a:ext cx="381642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Rio de Janeiro - RJ</a:t>
              </a:r>
              <a:endParaRPr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0" y="6452630"/>
            <a:ext cx="9144000" cy="432754"/>
            <a:chOff x="0" y="6452630"/>
            <a:chExt cx="9144000" cy="432754"/>
          </a:xfrm>
          <a:solidFill>
            <a:srgbClr val="434C83"/>
          </a:solidFill>
        </p:grpSpPr>
        <p:sp>
          <p:nvSpPr>
            <p:cNvPr id="95" name="Google Shape;95;p1"/>
            <p:cNvSpPr/>
            <p:nvPr/>
          </p:nvSpPr>
          <p:spPr>
            <a:xfrm>
              <a:off x="0" y="6452630"/>
              <a:ext cx="9144000" cy="432754"/>
            </a:xfrm>
            <a:prstGeom prst="rect">
              <a:avLst/>
            </a:prstGeom>
            <a:grpFill/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411760" y="6519446"/>
              <a:ext cx="4698639" cy="338554"/>
            </a:xfrm>
            <a:prstGeom prst="rect">
              <a:avLst/>
            </a:prstGeom>
            <a:grpFill/>
            <a:ln>
              <a:solidFill>
                <a:srgbClr val="434C83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Análise e Desenvolvimento de Sistemas 2024.1</a:t>
              </a:r>
              <a:endParaRPr dirty="0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4FCF09ED-D01D-692B-C577-EA3E5299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0" y="257595"/>
            <a:ext cx="2723890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6;p3">
            <a:extLst>
              <a:ext uri="{FF2B5EF4-FFF2-40B4-BE49-F238E27FC236}">
                <a16:creationId xmlns:a16="http://schemas.microsoft.com/office/drawing/2014/main" id="{DCE09F99-C177-546F-AB42-1B39609CC293}"/>
              </a:ext>
            </a:extLst>
          </p:cNvPr>
          <p:cNvSpPr txBox="1"/>
          <p:nvPr/>
        </p:nvSpPr>
        <p:spPr>
          <a:xfrm>
            <a:off x="2879813" y="2733227"/>
            <a:ext cx="423058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434C83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6000" dirty="0">
              <a:solidFill>
                <a:srgbClr val="434C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6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3;p2">
            <a:extLst>
              <a:ext uri="{FF2B5EF4-FFF2-40B4-BE49-F238E27FC236}">
                <a16:creationId xmlns:a16="http://schemas.microsoft.com/office/drawing/2014/main" id="{A1C11A58-CFA2-F804-E672-794AA0F886D4}"/>
              </a:ext>
            </a:extLst>
          </p:cNvPr>
          <p:cNvSpPr txBox="1"/>
          <p:nvPr/>
        </p:nvSpPr>
        <p:spPr>
          <a:xfrm>
            <a:off x="0" y="1997859"/>
            <a:ext cx="882047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450214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Antes da implantação do sistema de gerenciamento, a biblioteca enfrentava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desafios significativos em relação à eficiência e precisão de seus serviços. A necessidade de registrar transações manualmente em fichas de papel resultava em processos demorados e propensos a erros, dificultando o acesso rápido à informação e comprometendo a qualidade do serviço prestado aos alunos.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0" y="1"/>
            <a:ext cx="9252520" cy="1953812"/>
            <a:chOff x="0" y="1"/>
            <a:chExt cx="9252520" cy="1953812"/>
          </a:xfrm>
        </p:grpSpPr>
        <p:sp>
          <p:nvSpPr>
            <p:cNvPr id="90" name="Google Shape;90;p1"/>
            <p:cNvSpPr/>
            <p:nvPr/>
          </p:nvSpPr>
          <p:spPr>
            <a:xfrm rot="10800000" flipH="1">
              <a:off x="0" y="441644"/>
              <a:ext cx="5120952" cy="1512169"/>
            </a:xfrm>
            <a:prstGeom prst="rtTriangle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1"/>
              <a:ext cx="9144000" cy="548680"/>
            </a:xfrm>
            <a:prstGeom prst="rect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5436096" y="116632"/>
              <a:ext cx="381642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Rio de Janeiro - RJ</a:t>
              </a:r>
              <a:endParaRPr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0" y="6452630"/>
            <a:ext cx="9144000" cy="432754"/>
            <a:chOff x="0" y="6452630"/>
            <a:chExt cx="9144000" cy="432754"/>
          </a:xfrm>
          <a:solidFill>
            <a:srgbClr val="434C83"/>
          </a:solidFill>
        </p:grpSpPr>
        <p:sp>
          <p:nvSpPr>
            <p:cNvPr id="95" name="Google Shape;95;p1"/>
            <p:cNvSpPr/>
            <p:nvPr/>
          </p:nvSpPr>
          <p:spPr>
            <a:xfrm>
              <a:off x="0" y="6452630"/>
              <a:ext cx="9144000" cy="432754"/>
            </a:xfrm>
            <a:prstGeom prst="rect">
              <a:avLst/>
            </a:prstGeom>
            <a:grpFill/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411760" y="6519446"/>
              <a:ext cx="4698639" cy="338554"/>
            </a:xfrm>
            <a:prstGeom prst="rect">
              <a:avLst/>
            </a:prstGeom>
            <a:grpFill/>
            <a:ln>
              <a:solidFill>
                <a:srgbClr val="434C83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Análise e Desenvolvimento de Sistemas 2024.1</a:t>
              </a:r>
              <a:endParaRPr dirty="0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4FCF09ED-D01D-692B-C577-EA3E5299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0" y="257595"/>
            <a:ext cx="2723890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0;p2">
            <a:extLst>
              <a:ext uri="{FF2B5EF4-FFF2-40B4-BE49-F238E27FC236}">
                <a16:creationId xmlns:a16="http://schemas.microsoft.com/office/drawing/2014/main" id="{01F6F636-B2A2-B231-F534-15B6F4C8C2D1}"/>
              </a:ext>
            </a:extLst>
          </p:cNvPr>
          <p:cNvSpPr txBox="1"/>
          <p:nvPr/>
        </p:nvSpPr>
        <p:spPr>
          <a:xfrm>
            <a:off x="4150406" y="823352"/>
            <a:ext cx="443428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C83"/>
                </a:solidFill>
                <a:latin typeface="Calibri"/>
                <a:ea typeface="Calibri"/>
                <a:cs typeface="Calibri"/>
                <a:sym typeface="Calibri"/>
              </a:rPr>
              <a:t>Motivação e j</a:t>
            </a:r>
            <a:r>
              <a:rPr lang="pt-BR" sz="2800" b="0" i="0" u="none" strike="noStrike" cap="none" dirty="0">
                <a:solidFill>
                  <a:srgbClr val="434C83"/>
                </a:solidFill>
                <a:latin typeface="Calibri"/>
                <a:ea typeface="Calibri"/>
                <a:cs typeface="Calibri"/>
                <a:sym typeface="Calibri"/>
              </a:rPr>
              <a:t>ustificativa</a:t>
            </a:r>
            <a:endParaRPr dirty="0">
              <a:solidFill>
                <a:srgbClr val="434C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1"/>
            <a:ext cx="9252520" cy="1953812"/>
            <a:chOff x="0" y="1"/>
            <a:chExt cx="9252520" cy="1953812"/>
          </a:xfrm>
        </p:grpSpPr>
        <p:sp>
          <p:nvSpPr>
            <p:cNvPr id="90" name="Google Shape;90;p1"/>
            <p:cNvSpPr/>
            <p:nvPr/>
          </p:nvSpPr>
          <p:spPr>
            <a:xfrm rot="10800000" flipH="1">
              <a:off x="0" y="441644"/>
              <a:ext cx="5120952" cy="1512169"/>
            </a:xfrm>
            <a:prstGeom prst="rtTriangle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1"/>
              <a:ext cx="9144000" cy="548680"/>
            </a:xfrm>
            <a:prstGeom prst="rect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5436096" y="116632"/>
              <a:ext cx="381642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Rio de Janeiro - RJ</a:t>
              </a:r>
              <a:endParaRPr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0" y="6452630"/>
            <a:ext cx="9144000" cy="432754"/>
            <a:chOff x="0" y="6452630"/>
            <a:chExt cx="9144000" cy="432754"/>
          </a:xfrm>
          <a:solidFill>
            <a:srgbClr val="434C83"/>
          </a:solidFill>
        </p:grpSpPr>
        <p:sp>
          <p:nvSpPr>
            <p:cNvPr id="95" name="Google Shape;95;p1"/>
            <p:cNvSpPr/>
            <p:nvPr/>
          </p:nvSpPr>
          <p:spPr>
            <a:xfrm>
              <a:off x="0" y="6452630"/>
              <a:ext cx="9144000" cy="432754"/>
            </a:xfrm>
            <a:prstGeom prst="rect">
              <a:avLst/>
            </a:prstGeom>
            <a:grpFill/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411760" y="6519446"/>
              <a:ext cx="4698639" cy="338554"/>
            </a:xfrm>
            <a:prstGeom prst="rect">
              <a:avLst/>
            </a:prstGeom>
            <a:grpFill/>
            <a:ln>
              <a:solidFill>
                <a:srgbClr val="434C83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Análise e Desenvolvimento de Sistemas 2024.1</a:t>
              </a:r>
              <a:endParaRPr dirty="0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4FCF09ED-D01D-692B-C577-EA3E5299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0" y="257595"/>
            <a:ext cx="2723890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6;p3">
            <a:extLst>
              <a:ext uri="{FF2B5EF4-FFF2-40B4-BE49-F238E27FC236}">
                <a16:creationId xmlns:a16="http://schemas.microsoft.com/office/drawing/2014/main" id="{720BB7A1-8074-CB58-6515-8663C4106FC1}"/>
              </a:ext>
            </a:extLst>
          </p:cNvPr>
          <p:cNvSpPr txBox="1"/>
          <p:nvPr/>
        </p:nvSpPr>
        <p:spPr>
          <a:xfrm>
            <a:off x="4583630" y="764704"/>
            <a:ext cx="29523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C83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dirty="0">
              <a:solidFill>
                <a:srgbClr val="434C83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6B2FE3-4A7B-FF20-167F-388933C4665A}"/>
              </a:ext>
            </a:extLst>
          </p:cNvPr>
          <p:cNvSpPr txBox="1"/>
          <p:nvPr/>
        </p:nvSpPr>
        <p:spPr>
          <a:xfrm>
            <a:off x="0" y="1997859"/>
            <a:ext cx="869581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450214" algn="just">
              <a:lnSpc>
                <a:spcPct val="150000"/>
              </a:lnSpc>
              <a:buNone/>
              <a:defRPr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Considerando este contexto, o objetivo deste trabalho é fornecer uma solução de software que demonstre como a tecnologia pode contribuir para um eficaz gerenciamento das bibliotecas, promovendo melhorias em diferentes aspectos, desde o operacional até o estratégico. A metodologia adotada envolveu pesquisa bibliográfica sobre o tema, abrangendo livros, periódicos técnicos, artigos e recursos online.  </a:t>
            </a:r>
          </a:p>
        </p:txBody>
      </p:sp>
    </p:spTree>
    <p:extLst>
      <p:ext uri="{BB962C8B-B14F-4D97-AF65-F5344CB8AC3E}">
        <p14:creationId xmlns:p14="http://schemas.microsoft.com/office/powerpoint/2010/main" val="411619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1"/>
            <a:ext cx="9252520" cy="1953812"/>
            <a:chOff x="0" y="1"/>
            <a:chExt cx="9252520" cy="1953812"/>
          </a:xfrm>
        </p:grpSpPr>
        <p:sp>
          <p:nvSpPr>
            <p:cNvPr id="90" name="Google Shape;90;p1"/>
            <p:cNvSpPr/>
            <p:nvPr/>
          </p:nvSpPr>
          <p:spPr>
            <a:xfrm rot="10800000" flipH="1">
              <a:off x="0" y="441644"/>
              <a:ext cx="5120952" cy="1512169"/>
            </a:xfrm>
            <a:prstGeom prst="rtTriangle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1"/>
              <a:ext cx="9144000" cy="548680"/>
            </a:xfrm>
            <a:prstGeom prst="rect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5436096" y="116632"/>
              <a:ext cx="381642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Rio de Janeiro - RJ</a:t>
              </a:r>
              <a:endParaRPr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0" y="6452630"/>
            <a:ext cx="9144000" cy="432754"/>
            <a:chOff x="0" y="6452630"/>
            <a:chExt cx="9144000" cy="432754"/>
          </a:xfrm>
          <a:solidFill>
            <a:srgbClr val="434C83"/>
          </a:solidFill>
        </p:grpSpPr>
        <p:sp>
          <p:nvSpPr>
            <p:cNvPr id="95" name="Google Shape;95;p1"/>
            <p:cNvSpPr/>
            <p:nvPr/>
          </p:nvSpPr>
          <p:spPr>
            <a:xfrm>
              <a:off x="0" y="6452630"/>
              <a:ext cx="9144000" cy="432754"/>
            </a:xfrm>
            <a:prstGeom prst="rect">
              <a:avLst/>
            </a:prstGeom>
            <a:grpFill/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411760" y="6519446"/>
              <a:ext cx="4698639" cy="338554"/>
            </a:xfrm>
            <a:prstGeom prst="rect">
              <a:avLst/>
            </a:prstGeom>
            <a:grpFill/>
            <a:ln>
              <a:solidFill>
                <a:srgbClr val="434C83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Análise e Desenvolvimento de Sistemas 2024.1</a:t>
              </a:r>
              <a:endParaRPr dirty="0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4FCF09ED-D01D-692B-C577-EA3E5299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0" y="257595"/>
            <a:ext cx="2723890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6;p3">
            <a:extLst>
              <a:ext uri="{FF2B5EF4-FFF2-40B4-BE49-F238E27FC236}">
                <a16:creationId xmlns:a16="http://schemas.microsoft.com/office/drawing/2014/main" id="{DCE09F99-C177-546F-AB42-1B39609CC293}"/>
              </a:ext>
            </a:extLst>
          </p:cNvPr>
          <p:cNvSpPr txBox="1"/>
          <p:nvPr/>
        </p:nvSpPr>
        <p:spPr>
          <a:xfrm>
            <a:off x="3161910" y="1014954"/>
            <a:ext cx="598209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C83"/>
                </a:solidFill>
                <a:latin typeface="Calibri"/>
                <a:ea typeface="Calibri"/>
                <a:cs typeface="Calibri"/>
                <a:sym typeface="Calibri"/>
              </a:rPr>
              <a:t>Fases de execução do desenvolvimento</a:t>
            </a:r>
            <a:endParaRPr dirty="0">
              <a:solidFill>
                <a:srgbClr val="434C83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3A17F-8312-F4AC-E803-A1A8D5CAF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33132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Elicitação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requisitos, através da técnica de entrevista, na instituição;</a:t>
            </a:r>
          </a:p>
          <a:p>
            <a:pPr marL="114300" indent="0" algn="just">
              <a:lnSpc>
                <a:spcPct val="80000"/>
              </a:lnSpc>
              <a:buNone/>
            </a:pP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Desenvolvimento de diagramas referentes à modelagem do sistema proposto;</a:t>
            </a:r>
          </a:p>
          <a:p>
            <a:pPr marL="114300" indent="0" algn="just">
              <a:lnSpc>
                <a:spcPct val="80000"/>
              </a:lnSpc>
              <a:buNone/>
            </a:pP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Criação da base de dados do sistema;</a:t>
            </a:r>
          </a:p>
          <a:p>
            <a:pPr marL="114300" indent="0" algn="just">
              <a:lnSpc>
                <a:spcPct val="80000"/>
              </a:lnSpc>
              <a:buNone/>
            </a:pP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Implementação do front-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do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-end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23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1"/>
            <a:ext cx="9252520" cy="1953812"/>
            <a:chOff x="0" y="1"/>
            <a:chExt cx="9252520" cy="1953812"/>
          </a:xfrm>
        </p:grpSpPr>
        <p:sp>
          <p:nvSpPr>
            <p:cNvPr id="90" name="Google Shape;90;p1"/>
            <p:cNvSpPr/>
            <p:nvPr/>
          </p:nvSpPr>
          <p:spPr>
            <a:xfrm rot="10800000" flipH="1">
              <a:off x="0" y="441644"/>
              <a:ext cx="5120952" cy="1512169"/>
            </a:xfrm>
            <a:prstGeom prst="rtTriangle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1"/>
              <a:ext cx="9144000" cy="548680"/>
            </a:xfrm>
            <a:prstGeom prst="rect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5436096" y="116632"/>
              <a:ext cx="381642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Rio de Janeiro - RJ</a:t>
              </a:r>
              <a:endParaRPr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0" y="6452630"/>
            <a:ext cx="9144000" cy="432754"/>
            <a:chOff x="0" y="6452630"/>
            <a:chExt cx="9144000" cy="432754"/>
          </a:xfrm>
          <a:solidFill>
            <a:srgbClr val="434C83"/>
          </a:solidFill>
        </p:grpSpPr>
        <p:sp>
          <p:nvSpPr>
            <p:cNvPr id="95" name="Google Shape;95;p1"/>
            <p:cNvSpPr/>
            <p:nvPr/>
          </p:nvSpPr>
          <p:spPr>
            <a:xfrm>
              <a:off x="0" y="6452630"/>
              <a:ext cx="9144000" cy="432754"/>
            </a:xfrm>
            <a:prstGeom prst="rect">
              <a:avLst/>
            </a:prstGeom>
            <a:grpFill/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411760" y="6519446"/>
              <a:ext cx="4698639" cy="338554"/>
            </a:xfrm>
            <a:prstGeom prst="rect">
              <a:avLst/>
            </a:prstGeom>
            <a:grpFill/>
            <a:ln>
              <a:solidFill>
                <a:srgbClr val="434C83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Análise e Desenvolvimento de Sistemas 2024.1</a:t>
              </a:r>
              <a:endParaRPr dirty="0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4FCF09ED-D01D-692B-C577-EA3E5299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0" y="257595"/>
            <a:ext cx="2723890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6;p3">
            <a:extLst>
              <a:ext uri="{FF2B5EF4-FFF2-40B4-BE49-F238E27FC236}">
                <a16:creationId xmlns:a16="http://schemas.microsoft.com/office/drawing/2014/main" id="{DCE09F99-C177-546F-AB42-1B39609CC293}"/>
              </a:ext>
            </a:extLst>
          </p:cNvPr>
          <p:cNvSpPr txBox="1"/>
          <p:nvPr/>
        </p:nvSpPr>
        <p:spPr>
          <a:xfrm>
            <a:off x="4572000" y="771950"/>
            <a:ext cx="423058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C83"/>
                </a:solidFill>
                <a:latin typeface="Calibri"/>
                <a:ea typeface="Calibri"/>
                <a:cs typeface="Calibri"/>
                <a:sym typeface="Calibri"/>
              </a:rPr>
              <a:t>Ferramentas utilizadas</a:t>
            </a:r>
            <a:endParaRPr dirty="0">
              <a:solidFill>
                <a:srgbClr val="434C83"/>
              </a:solidFill>
            </a:endParaRPr>
          </a:p>
        </p:txBody>
      </p:sp>
      <p:pic>
        <p:nvPicPr>
          <p:cNvPr id="1026" name="Picture 2" descr="Astah (@astah_en) / X">
            <a:extLst>
              <a:ext uri="{FF2B5EF4-FFF2-40B4-BE49-F238E27FC236}">
                <a16:creationId xmlns:a16="http://schemas.microsoft.com/office/drawing/2014/main" id="{38CB38D0-53F5-BFE6-383E-1EC0414C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9" y="1891893"/>
            <a:ext cx="1202727" cy="12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- App Masters - Desenvolvimento Web e Mobile - Juiz de Fora/MG">
            <a:extLst>
              <a:ext uri="{FF2B5EF4-FFF2-40B4-BE49-F238E27FC236}">
                <a16:creationId xmlns:a16="http://schemas.microsoft.com/office/drawing/2014/main" id="{14F8B7FC-C84F-2974-D889-13AA8048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224" y="1837801"/>
            <a:ext cx="1202728" cy="120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– Wikipédia, a enciclopédia livre">
            <a:extLst>
              <a:ext uri="{FF2B5EF4-FFF2-40B4-BE49-F238E27FC236}">
                <a16:creationId xmlns:a16="http://schemas.microsoft.com/office/drawing/2014/main" id="{84574CAB-F258-5DAE-1AD4-699FC0F5C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700" y="1837801"/>
            <a:ext cx="1202728" cy="120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>
            <a:extLst>
              <a:ext uri="{FF2B5EF4-FFF2-40B4-BE49-F238E27FC236}">
                <a16:creationId xmlns:a16="http://schemas.microsoft.com/office/drawing/2014/main" id="{A8A2E544-5A9D-4FC0-6DF7-B93FD4D98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4" y="3785638"/>
            <a:ext cx="1070413" cy="151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otstrap (front-end framework) - Wikipedia">
            <a:extLst>
              <a:ext uri="{FF2B5EF4-FFF2-40B4-BE49-F238E27FC236}">
                <a16:creationId xmlns:a16="http://schemas.microsoft.com/office/drawing/2014/main" id="{487AEA99-8B65-5D7D-B565-DF2953D3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314" y="3955703"/>
            <a:ext cx="1691052" cy="134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Evolution of JavaScript: A Journey from ES1 to the Latest Version (Part  1)">
            <a:extLst>
              <a:ext uri="{FF2B5EF4-FFF2-40B4-BE49-F238E27FC236}">
                <a16:creationId xmlns:a16="http://schemas.microsoft.com/office/drawing/2014/main" id="{29BFD1D8-FA2E-EAD1-C9CA-6F4DCBDFF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0" r="17415"/>
          <a:stretch/>
        </p:blipFill>
        <p:spPr bwMode="auto">
          <a:xfrm>
            <a:off x="3714673" y="3785638"/>
            <a:ext cx="181380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P – Wikipédia, a enciclopédia livre">
            <a:extLst>
              <a:ext uri="{FF2B5EF4-FFF2-40B4-BE49-F238E27FC236}">
                <a16:creationId xmlns:a16="http://schemas.microsoft.com/office/drawing/2014/main" id="{C58E5FC8-2300-CA7C-4C2D-45048F2EC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08" y="3906691"/>
            <a:ext cx="2605236" cy="14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9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1"/>
            <a:ext cx="9252520" cy="1953812"/>
            <a:chOff x="0" y="1"/>
            <a:chExt cx="9252520" cy="1953812"/>
          </a:xfrm>
        </p:grpSpPr>
        <p:sp>
          <p:nvSpPr>
            <p:cNvPr id="90" name="Google Shape;90;p1"/>
            <p:cNvSpPr/>
            <p:nvPr/>
          </p:nvSpPr>
          <p:spPr>
            <a:xfrm rot="10800000" flipH="1">
              <a:off x="0" y="441644"/>
              <a:ext cx="5120952" cy="1512169"/>
            </a:xfrm>
            <a:prstGeom prst="rtTriangle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1"/>
              <a:ext cx="9144000" cy="548680"/>
            </a:xfrm>
            <a:prstGeom prst="rect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5436096" y="116632"/>
              <a:ext cx="381642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Rio de Janeiro - RJ</a:t>
              </a:r>
              <a:endParaRPr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0" y="6452630"/>
            <a:ext cx="9144000" cy="432754"/>
            <a:chOff x="0" y="6452630"/>
            <a:chExt cx="9144000" cy="432754"/>
          </a:xfrm>
          <a:solidFill>
            <a:srgbClr val="434C83"/>
          </a:solidFill>
        </p:grpSpPr>
        <p:sp>
          <p:nvSpPr>
            <p:cNvPr id="95" name="Google Shape;95;p1"/>
            <p:cNvSpPr/>
            <p:nvPr/>
          </p:nvSpPr>
          <p:spPr>
            <a:xfrm>
              <a:off x="0" y="6452630"/>
              <a:ext cx="9144000" cy="432754"/>
            </a:xfrm>
            <a:prstGeom prst="rect">
              <a:avLst/>
            </a:prstGeom>
            <a:grpFill/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411760" y="6519446"/>
              <a:ext cx="4698639" cy="338554"/>
            </a:xfrm>
            <a:prstGeom prst="rect">
              <a:avLst/>
            </a:prstGeom>
            <a:grpFill/>
            <a:ln>
              <a:solidFill>
                <a:srgbClr val="434C83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Análise e Desenvolvimento de Sistemas 2024.1</a:t>
              </a:r>
              <a:endParaRPr dirty="0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4FCF09ED-D01D-692B-C577-EA3E5299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0" y="257595"/>
            <a:ext cx="2723890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6;p3">
            <a:extLst>
              <a:ext uri="{FF2B5EF4-FFF2-40B4-BE49-F238E27FC236}">
                <a16:creationId xmlns:a16="http://schemas.microsoft.com/office/drawing/2014/main" id="{DCE09F99-C177-546F-AB42-1B39609CC293}"/>
              </a:ext>
            </a:extLst>
          </p:cNvPr>
          <p:cNvSpPr txBox="1"/>
          <p:nvPr/>
        </p:nvSpPr>
        <p:spPr>
          <a:xfrm>
            <a:off x="4572000" y="771950"/>
            <a:ext cx="423058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C83"/>
                </a:solidFill>
                <a:latin typeface="Calibri"/>
                <a:ea typeface="Calibri"/>
                <a:cs typeface="Calibri"/>
                <a:sym typeface="Calibri"/>
              </a:rPr>
              <a:t>Requisitos funcionais</a:t>
            </a:r>
            <a:endParaRPr dirty="0">
              <a:solidFill>
                <a:srgbClr val="434C83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EB9D141-63C0-E9C8-CEE6-67E03CECF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33132"/>
            <a:ext cx="8229600" cy="4525963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Gerenciar o acervo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Gerenciar alunos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Registrar movimentação de livros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Gerar multa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Emitir comprovantes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Gerar relatório de acervo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Gerar relatório de movimentação dos alunos</a:t>
            </a:r>
          </a:p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7305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1"/>
            <a:ext cx="9252520" cy="1953812"/>
            <a:chOff x="0" y="1"/>
            <a:chExt cx="9252520" cy="1953812"/>
          </a:xfrm>
        </p:grpSpPr>
        <p:sp>
          <p:nvSpPr>
            <p:cNvPr id="90" name="Google Shape;90;p1"/>
            <p:cNvSpPr/>
            <p:nvPr/>
          </p:nvSpPr>
          <p:spPr>
            <a:xfrm rot="10800000" flipH="1">
              <a:off x="0" y="441644"/>
              <a:ext cx="5120952" cy="1512169"/>
            </a:xfrm>
            <a:prstGeom prst="rtTriangle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1"/>
              <a:ext cx="9144000" cy="548680"/>
            </a:xfrm>
            <a:prstGeom prst="rect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5436096" y="116632"/>
              <a:ext cx="381642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Rio de Janeiro - RJ</a:t>
              </a:r>
              <a:endParaRPr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0" y="6452630"/>
            <a:ext cx="9144000" cy="432754"/>
            <a:chOff x="0" y="6452630"/>
            <a:chExt cx="9144000" cy="432754"/>
          </a:xfrm>
          <a:solidFill>
            <a:srgbClr val="434C83"/>
          </a:solidFill>
        </p:grpSpPr>
        <p:sp>
          <p:nvSpPr>
            <p:cNvPr id="95" name="Google Shape;95;p1"/>
            <p:cNvSpPr/>
            <p:nvPr/>
          </p:nvSpPr>
          <p:spPr>
            <a:xfrm>
              <a:off x="0" y="6452630"/>
              <a:ext cx="9144000" cy="432754"/>
            </a:xfrm>
            <a:prstGeom prst="rect">
              <a:avLst/>
            </a:prstGeom>
            <a:grpFill/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411760" y="6519446"/>
              <a:ext cx="4698639" cy="338554"/>
            </a:xfrm>
            <a:prstGeom prst="rect">
              <a:avLst/>
            </a:prstGeom>
            <a:grpFill/>
            <a:ln>
              <a:solidFill>
                <a:srgbClr val="434C83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Análise e Desenvolvimento de Sistemas 2024.1</a:t>
              </a:r>
              <a:endParaRPr dirty="0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4FCF09ED-D01D-692B-C577-EA3E5299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0" y="257595"/>
            <a:ext cx="2723890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6;p3">
            <a:extLst>
              <a:ext uri="{FF2B5EF4-FFF2-40B4-BE49-F238E27FC236}">
                <a16:creationId xmlns:a16="http://schemas.microsoft.com/office/drawing/2014/main" id="{DCE09F99-C177-546F-AB42-1B39609CC293}"/>
              </a:ext>
            </a:extLst>
          </p:cNvPr>
          <p:cNvSpPr txBox="1"/>
          <p:nvPr/>
        </p:nvSpPr>
        <p:spPr>
          <a:xfrm>
            <a:off x="4572000" y="771950"/>
            <a:ext cx="423058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C83"/>
                </a:solidFill>
                <a:latin typeface="Calibri"/>
                <a:ea typeface="Calibri"/>
                <a:cs typeface="Calibri"/>
                <a:sym typeface="Calibri"/>
              </a:rPr>
              <a:t>Diagrama de casos de uso</a:t>
            </a:r>
            <a:endParaRPr dirty="0">
              <a:solidFill>
                <a:srgbClr val="434C83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728826-13A7-7D26-BFE9-D920E02B5A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3500"/>
          <a:stretch/>
        </p:blipFill>
        <p:spPr bwMode="auto">
          <a:xfrm>
            <a:off x="1283100" y="1633928"/>
            <a:ext cx="6955958" cy="4725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562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1"/>
            <a:ext cx="9252520" cy="1953812"/>
            <a:chOff x="0" y="1"/>
            <a:chExt cx="9252520" cy="1953812"/>
          </a:xfrm>
        </p:grpSpPr>
        <p:sp>
          <p:nvSpPr>
            <p:cNvPr id="90" name="Google Shape;90;p1"/>
            <p:cNvSpPr/>
            <p:nvPr/>
          </p:nvSpPr>
          <p:spPr>
            <a:xfrm rot="10800000" flipH="1">
              <a:off x="0" y="441644"/>
              <a:ext cx="5120952" cy="1512169"/>
            </a:xfrm>
            <a:prstGeom prst="rtTriangle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1"/>
              <a:ext cx="9144000" cy="548680"/>
            </a:xfrm>
            <a:prstGeom prst="rect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5436096" y="116632"/>
              <a:ext cx="381642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Rio de Janeiro - RJ</a:t>
              </a:r>
              <a:endParaRPr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0" y="6452630"/>
            <a:ext cx="9144000" cy="432754"/>
            <a:chOff x="0" y="6452630"/>
            <a:chExt cx="9144000" cy="432754"/>
          </a:xfrm>
          <a:solidFill>
            <a:srgbClr val="434C83"/>
          </a:solidFill>
        </p:grpSpPr>
        <p:sp>
          <p:nvSpPr>
            <p:cNvPr id="95" name="Google Shape;95;p1"/>
            <p:cNvSpPr/>
            <p:nvPr/>
          </p:nvSpPr>
          <p:spPr>
            <a:xfrm>
              <a:off x="0" y="6452630"/>
              <a:ext cx="9144000" cy="432754"/>
            </a:xfrm>
            <a:prstGeom prst="rect">
              <a:avLst/>
            </a:prstGeom>
            <a:grpFill/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411760" y="6519446"/>
              <a:ext cx="4698639" cy="338554"/>
            </a:xfrm>
            <a:prstGeom prst="rect">
              <a:avLst/>
            </a:prstGeom>
            <a:grpFill/>
            <a:ln>
              <a:solidFill>
                <a:srgbClr val="434C83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Análise e Desenvolvimento de Sistemas 2024.1</a:t>
              </a:r>
              <a:endParaRPr dirty="0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4FCF09ED-D01D-692B-C577-EA3E5299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0" y="257595"/>
            <a:ext cx="2723890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6;p3">
            <a:extLst>
              <a:ext uri="{FF2B5EF4-FFF2-40B4-BE49-F238E27FC236}">
                <a16:creationId xmlns:a16="http://schemas.microsoft.com/office/drawing/2014/main" id="{DCE09F99-C177-546F-AB42-1B39609CC293}"/>
              </a:ext>
            </a:extLst>
          </p:cNvPr>
          <p:cNvSpPr txBox="1"/>
          <p:nvPr/>
        </p:nvSpPr>
        <p:spPr>
          <a:xfrm>
            <a:off x="4572000" y="771950"/>
            <a:ext cx="423058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C83"/>
                </a:solidFill>
                <a:latin typeface="Calibri"/>
                <a:ea typeface="Calibri"/>
                <a:cs typeface="Calibri"/>
                <a:sym typeface="Calibri"/>
              </a:rPr>
              <a:t>Diagrama de classes</a:t>
            </a:r>
            <a:endParaRPr dirty="0">
              <a:solidFill>
                <a:srgbClr val="434C83"/>
              </a:solidFill>
            </a:endParaRP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EFE90EA6-ED70-A4C0-8E64-377379FA9102}"/>
              </a:ext>
            </a:extLst>
          </p:cNvPr>
          <p:cNvPicPr/>
          <p:nvPr/>
        </p:nvPicPr>
        <p:blipFill>
          <a:blip r:embed="rId4"/>
          <a:srcRect l="7241" r="8782"/>
          <a:stretch>
            <a:fillRect/>
          </a:stretch>
        </p:blipFill>
        <p:spPr>
          <a:xfrm>
            <a:off x="2644016" y="1264089"/>
            <a:ext cx="4106036" cy="509500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3423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0" y="1"/>
            <a:ext cx="9252520" cy="1953812"/>
            <a:chOff x="0" y="1"/>
            <a:chExt cx="9252520" cy="1953812"/>
          </a:xfrm>
        </p:grpSpPr>
        <p:sp>
          <p:nvSpPr>
            <p:cNvPr id="90" name="Google Shape;90;p1"/>
            <p:cNvSpPr/>
            <p:nvPr/>
          </p:nvSpPr>
          <p:spPr>
            <a:xfrm rot="10800000" flipH="1">
              <a:off x="0" y="441644"/>
              <a:ext cx="5120952" cy="1512169"/>
            </a:xfrm>
            <a:prstGeom prst="rtTriangle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1"/>
              <a:ext cx="9144000" cy="548680"/>
            </a:xfrm>
            <a:prstGeom prst="rect">
              <a:avLst/>
            </a:prstGeom>
            <a:solidFill>
              <a:srgbClr val="434C83"/>
            </a:solidFill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5436096" y="116632"/>
              <a:ext cx="381642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Rio de Janeiro - RJ</a:t>
              </a:r>
              <a:endParaRPr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0" y="6452630"/>
            <a:ext cx="9144000" cy="432754"/>
            <a:chOff x="0" y="6452630"/>
            <a:chExt cx="9144000" cy="432754"/>
          </a:xfrm>
          <a:solidFill>
            <a:srgbClr val="434C83"/>
          </a:solidFill>
        </p:grpSpPr>
        <p:sp>
          <p:nvSpPr>
            <p:cNvPr id="95" name="Google Shape;95;p1"/>
            <p:cNvSpPr/>
            <p:nvPr/>
          </p:nvSpPr>
          <p:spPr>
            <a:xfrm>
              <a:off x="0" y="6452630"/>
              <a:ext cx="9144000" cy="432754"/>
            </a:xfrm>
            <a:prstGeom prst="rect">
              <a:avLst/>
            </a:prstGeom>
            <a:grpFill/>
            <a:ln w="25400" cap="flat" cmpd="sng">
              <a:solidFill>
                <a:srgbClr val="434C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411760" y="6519446"/>
              <a:ext cx="4698639" cy="338554"/>
            </a:xfrm>
            <a:prstGeom prst="rect">
              <a:avLst/>
            </a:prstGeom>
            <a:grpFill/>
            <a:ln>
              <a:solidFill>
                <a:srgbClr val="434C83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Análise e Desenvolvimento de Sistemas 2024.1</a:t>
              </a:r>
              <a:endParaRPr dirty="0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4FCF09ED-D01D-692B-C577-EA3E5299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0" y="257595"/>
            <a:ext cx="2723890" cy="7340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6;p3">
            <a:extLst>
              <a:ext uri="{FF2B5EF4-FFF2-40B4-BE49-F238E27FC236}">
                <a16:creationId xmlns:a16="http://schemas.microsoft.com/office/drawing/2014/main" id="{DCE09F99-C177-546F-AB42-1B39609CC293}"/>
              </a:ext>
            </a:extLst>
          </p:cNvPr>
          <p:cNvSpPr txBox="1"/>
          <p:nvPr/>
        </p:nvSpPr>
        <p:spPr>
          <a:xfrm>
            <a:off x="4572000" y="771950"/>
            <a:ext cx="423058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434C83"/>
                </a:solidFill>
                <a:latin typeface="Calibri"/>
                <a:ea typeface="Calibri"/>
                <a:cs typeface="Calibri"/>
                <a:sym typeface="Calibri"/>
              </a:rPr>
              <a:t>Principais funcionalidades</a:t>
            </a:r>
            <a:endParaRPr dirty="0">
              <a:solidFill>
                <a:srgbClr val="434C8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2314E-D7C0-FE05-2E64-9EFCDF9B0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2381" y="1492811"/>
            <a:ext cx="6599238" cy="456406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Deverá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 realizado o cadastro de usuário a fim de ser liberado o acesso por login;</a:t>
            </a:r>
          </a:p>
          <a:p>
            <a:pPr marL="0" indent="0" algn="just">
              <a:lnSpc>
                <a:spcPct val="80000"/>
              </a:lnSpc>
              <a:buNone/>
            </a:pP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Será possível realizar o cadastro, consulta, alteração e exclusão de alunos e livros;</a:t>
            </a:r>
          </a:p>
          <a:p>
            <a:pPr marL="0" indent="0" algn="just">
              <a:lnSpc>
                <a:spcPct val="80000"/>
              </a:lnSpc>
              <a:buNone/>
            </a:pP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Além de ser possível fazer o empréstimo e devolução </a:t>
            </a:r>
            <a:b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obras, nestes casos será gerado um comprovante em PDF com os dados referentes ao procedimento escolhido;</a:t>
            </a:r>
          </a:p>
          <a:p>
            <a:pPr marL="0" indent="0" algn="just">
              <a:lnSpc>
                <a:spcPct val="80000"/>
              </a:lnSpc>
              <a:buNone/>
            </a:pP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 o usuário não realize a devolução dos exemplares</a:t>
            </a:r>
            <a:b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tempo determinado, haverá uma multa por dia de atraso;</a:t>
            </a:r>
          </a:p>
          <a:p>
            <a:pPr marL="0" indent="0" algn="just">
              <a:lnSpc>
                <a:spcPct val="80000"/>
              </a:lnSpc>
              <a:buNone/>
            </a:pPr>
            <a:endParaRPr lang="pt-BR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Poderá ser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gerado um relatório com todas as informações pertinentes à alunos, livros e empréstimos já realizados;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46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456</Words>
  <Application>Microsoft Office PowerPoint</Application>
  <PresentationFormat>Apresentação na tela (4:3)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 IMPLEMENTAÇÃO DE UM SISTEMA DE GERENCIAMENTO PARA UMA BIBLIOTECA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IMPLEMENTAÇÃO DE UM SISTEMA DE GERENCIAMENTO PARA UMA BIBLIOTECA  </dc:title>
  <dc:creator>Usuário do Windows</dc:creator>
  <cp:lastModifiedBy>Samir Costa</cp:lastModifiedBy>
  <cp:revision>3</cp:revision>
  <dcterms:created xsi:type="dcterms:W3CDTF">2017-11-19T12:17:09Z</dcterms:created>
  <dcterms:modified xsi:type="dcterms:W3CDTF">2024-06-18T17:01:06Z</dcterms:modified>
</cp:coreProperties>
</file>