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7" r:id="rId3"/>
    <p:sldId id="296" r:id="rId4"/>
    <p:sldId id="348" r:id="rId5"/>
    <p:sldId id="297" r:id="rId6"/>
    <p:sldId id="300" r:id="rId7"/>
    <p:sldId id="298" r:id="rId8"/>
    <p:sldId id="299" r:id="rId9"/>
    <p:sldId id="301" r:id="rId10"/>
    <p:sldId id="260" r:id="rId11"/>
    <p:sldId id="261" r:id="rId12"/>
    <p:sldId id="262" r:id="rId13"/>
    <p:sldId id="302" r:id="rId14"/>
    <p:sldId id="263" r:id="rId15"/>
    <p:sldId id="288" r:id="rId16"/>
    <p:sldId id="289" r:id="rId17"/>
    <p:sldId id="290" r:id="rId18"/>
    <p:sldId id="291" r:id="rId19"/>
    <p:sldId id="293" r:id="rId20"/>
    <p:sldId id="349" r:id="rId21"/>
    <p:sldId id="350" r:id="rId22"/>
    <p:sldId id="303" r:id="rId23"/>
    <p:sldId id="320" r:id="rId24"/>
    <p:sldId id="313" r:id="rId25"/>
    <p:sldId id="321" r:id="rId26"/>
    <p:sldId id="323" r:id="rId27"/>
    <p:sldId id="326" r:id="rId28"/>
    <p:sldId id="324" r:id="rId29"/>
    <p:sldId id="325" r:id="rId30"/>
    <p:sldId id="304" r:id="rId31"/>
    <p:sldId id="314" r:id="rId32"/>
    <p:sldId id="322" r:id="rId33"/>
    <p:sldId id="315" r:id="rId34"/>
    <p:sldId id="316" r:id="rId35"/>
    <p:sldId id="305" r:id="rId36"/>
    <p:sldId id="327" r:id="rId37"/>
    <p:sldId id="306" r:id="rId38"/>
    <p:sldId id="307" r:id="rId39"/>
    <p:sldId id="311" r:id="rId40"/>
    <p:sldId id="312" r:id="rId41"/>
    <p:sldId id="331" r:id="rId42"/>
    <p:sldId id="328" r:id="rId43"/>
    <p:sldId id="329" r:id="rId44"/>
    <p:sldId id="33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BCFB5-FE7A-4706-8D2B-A43CF5C8E2D1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25579-4F25-4CF3-8361-83459BE3E0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EE375F-6282-4673-9534-C7FB73EBC599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95F5E-41C9-412D-B129-48DAD1C978E6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3A01E1-6153-4298-A78F-628CCE16C753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7A9E0C-4DF1-4902-861A-870F935753B6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1BB98E-6059-483E-9391-024505703273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67FD0-A764-46AB-9F6C-9833FC2238FB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orce_(physics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>
                <a:solidFill>
                  <a:srgbClr val="FF0000"/>
                </a:solidFill>
              </a:rPr>
              <a:t>METAL </a:t>
            </a:r>
          </a:p>
          <a:p>
            <a:pPr algn="ctr">
              <a:buNone/>
            </a:pPr>
            <a:r>
              <a:rPr lang="en-US" sz="6000" b="1" dirty="0" smtClean="0">
                <a:solidFill>
                  <a:srgbClr val="FF0000"/>
                </a:solidFill>
              </a:rPr>
              <a:t>FORMING </a:t>
            </a:r>
          </a:p>
          <a:p>
            <a:pPr algn="ctr">
              <a:buNone/>
            </a:pPr>
            <a:r>
              <a:rPr lang="en-US" sz="6000" b="1" dirty="0" smtClean="0">
                <a:solidFill>
                  <a:srgbClr val="FF0000"/>
                </a:solidFill>
              </a:rPr>
              <a:t>PROCESSES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State of the stresses metal undergo during deformation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800600"/>
            <a:ext cx="8839200" cy="1752599"/>
          </a:xfrm>
        </p:spPr>
        <p:txBody>
          <a:bodyPr>
            <a:normAutofit/>
          </a:bodyPr>
          <a:lstStyle/>
          <a:p>
            <a:r>
              <a:rPr lang="en-US" dirty="0" smtClean="0"/>
              <a:t>As a metal is deformed into useful shape, it experiences stresses such as </a:t>
            </a:r>
            <a:r>
              <a:rPr lang="en-US" b="1" dirty="0" smtClean="0"/>
              <a:t>tension, compression, shear, or various combinations.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65492"/>
            <a:ext cx="6476999" cy="311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State of the stresses metal undergo during deformation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92513"/>
            <a:ext cx="4800600" cy="29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286000"/>
            <a:ext cx="419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State of the stresses metal undergo during deformation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362200"/>
            <a:ext cx="2971800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133600"/>
            <a:ext cx="607863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z="2800" dirty="0" smtClean="0"/>
              <a:t>Metal forming involve application of various forces.</a:t>
            </a:r>
          </a:p>
          <a:p>
            <a:pPr algn="just">
              <a:lnSpc>
                <a:spcPct val="150000"/>
              </a:lnSpc>
              <a:buFontTx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Compressive stresses</a:t>
            </a:r>
          </a:p>
          <a:p>
            <a:pPr marL="914400" lvl="1" indent="-514350" algn="just">
              <a:lnSpc>
                <a:spcPct val="150000"/>
              </a:lnSpc>
              <a:buFontTx/>
              <a:buAutoNum type="alphaLcParenR"/>
            </a:pPr>
            <a:r>
              <a:rPr lang="en-US" dirty="0" smtClean="0"/>
              <a:t>Forging		b) Rolling		c) Extrusion</a:t>
            </a:r>
          </a:p>
          <a:p>
            <a:pPr algn="just">
              <a:lnSpc>
                <a:spcPct val="150000"/>
              </a:lnSpc>
              <a:buFontTx/>
              <a:buAutoNum type="arabicPeriod" startAt="2"/>
            </a:pPr>
            <a:r>
              <a:rPr lang="en-US" sz="2800" dirty="0" smtClean="0">
                <a:solidFill>
                  <a:srgbClr val="FF0000"/>
                </a:solidFill>
              </a:rPr>
              <a:t>Tensile stresses</a:t>
            </a:r>
          </a:p>
          <a:p>
            <a:pPr marL="914400" lvl="1" indent="-514350" algn="just">
              <a:lnSpc>
                <a:spcPct val="150000"/>
              </a:lnSpc>
              <a:buFontTx/>
              <a:buAutoNum type="alphaLcParenR"/>
            </a:pPr>
            <a:r>
              <a:rPr lang="en-US" dirty="0" smtClean="0"/>
              <a:t>Stretch forming	b) Creep forming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3. Shearing stresses</a:t>
            </a:r>
          </a:p>
          <a:p>
            <a:pPr marL="914400" lvl="1" indent="-514350" algn="just">
              <a:lnSpc>
                <a:spcPct val="150000"/>
              </a:lnSpc>
              <a:buFontTx/>
              <a:buAutoNum type="alphaLcParenR"/>
            </a:pPr>
            <a:r>
              <a:rPr lang="en-US" dirty="0" smtClean="0"/>
              <a:t>Shearing		b) Blanking		c) Fine blanking</a:t>
            </a:r>
          </a:p>
          <a:p>
            <a:pPr algn="just">
              <a:lnSpc>
                <a:spcPct val="150000"/>
              </a:lnSpc>
              <a:buFontTx/>
              <a:buAutoNum type="arabicPeriod" startAt="4"/>
            </a:pPr>
            <a:r>
              <a:rPr lang="en-US" sz="2800" dirty="0" smtClean="0">
                <a:solidFill>
                  <a:srgbClr val="FF0000"/>
                </a:solidFill>
              </a:rPr>
              <a:t>Tensile &amp; Compressive</a:t>
            </a:r>
          </a:p>
          <a:p>
            <a:pPr marL="914400" lvl="1" indent="-514350" algn="just">
              <a:lnSpc>
                <a:spcPct val="150000"/>
              </a:lnSpc>
              <a:buFontTx/>
              <a:buNone/>
            </a:pPr>
            <a:r>
              <a:rPr lang="en-US" dirty="0" smtClean="0"/>
              <a:t>a) Wire drawing		b) Deep drawing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5541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Some common metal forming processes are schematically given in along with the state of stress(</a:t>
            </a:r>
            <a:r>
              <a:rPr lang="en-US" sz="2800" b="1" dirty="0" err="1" smtClean="0">
                <a:solidFill>
                  <a:srgbClr val="FF0000"/>
                </a:solidFill>
              </a:rPr>
              <a:t>es</a:t>
            </a:r>
            <a:r>
              <a:rPr lang="en-US" sz="2800" b="1" dirty="0" smtClean="0">
                <a:solidFill>
                  <a:srgbClr val="FF0000"/>
                </a:solidFill>
              </a:rPr>
              <a:t>) experienced by the metal during the process.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981200"/>
          <a:ext cx="8763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  <a:gridCol w="40386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State of Stress in Main Part During Forming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576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sz="2400" dirty="0" smtClean="0"/>
                        <a:t>Rolling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</a:t>
                      </a:r>
                      <a:r>
                        <a:rPr lang="en-US" sz="2400" dirty="0" smtClean="0"/>
                        <a:t>Bi-axial compression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0"/>
            <a:ext cx="438012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5541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Some common metal forming processes are schematically given in along with the state of stress(</a:t>
            </a:r>
            <a:r>
              <a:rPr lang="en-US" sz="2800" b="1" dirty="0" err="1" smtClean="0">
                <a:solidFill>
                  <a:srgbClr val="FF0000"/>
                </a:solidFill>
              </a:rPr>
              <a:t>es</a:t>
            </a:r>
            <a:r>
              <a:rPr lang="en-US" sz="2800" b="1" dirty="0" smtClean="0">
                <a:solidFill>
                  <a:srgbClr val="FF0000"/>
                </a:solidFill>
              </a:rPr>
              <a:t>) experienced by the metal during the process.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981200"/>
          <a:ext cx="87630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  <a:gridCol w="40386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State of Stress in Main Part During Forming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2400" dirty="0" smtClean="0"/>
                        <a:t>Forging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</a:t>
                      </a:r>
                      <a:r>
                        <a:rPr lang="en-US" sz="2400" dirty="0" smtClean="0"/>
                        <a:t>Tri-axial compression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3780502"/>
            <a:ext cx="3838575" cy="277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5541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Some common metal forming processes are schematically given in along with the state of stress(</a:t>
            </a:r>
            <a:r>
              <a:rPr lang="en-US" sz="2800" b="1" dirty="0" err="1" smtClean="0">
                <a:solidFill>
                  <a:srgbClr val="FF0000"/>
                </a:solidFill>
              </a:rPr>
              <a:t>es</a:t>
            </a:r>
            <a:r>
              <a:rPr lang="en-US" sz="2800" b="1" dirty="0" smtClean="0">
                <a:solidFill>
                  <a:srgbClr val="FF0000"/>
                </a:solidFill>
              </a:rPr>
              <a:t>) experienced by the metal during the process.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981200"/>
          <a:ext cx="87630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  <a:gridCol w="40386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State of Stress in Main Part During Forming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2400" dirty="0" smtClean="0"/>
                        <a:t>Extrusion</a:t>
                      </a:r>
                    </a:p>
                    <a:p>
                      <a:pPr algn="ctr"/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</a:t>
                      </a:r>
                      <a:r>
                        <a:rPr lang="en-US" sz="2400" dirty="0" smtClean="0"/>
                        <a:t>Tri-axial compression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57600"/>
            <a:ext cx="4267200" cy="285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5541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Some common metal forming processes are schematically given in along with the state of stress(</a:t>
            </a:r>
            <a:r>
              <a:rPr lang="en-US" sz="2800" b="1" dirty="0" err="1" smtClean="0">
                <a:solidFill>
                  <a:srgbClr val="FF0000"/>
                </a:solidFill>
              </a:rPr>
              <a:t>es</a:t>
            </a:r>
            <a:r>
              <a:rPr lang="en-US" sz="2800" b="1" dirty="0" smtClean="0">
                <a:solidFill>
                  <a:srgbClr val="FF0000"/>
                </a:solidFill>
              </a:rPr>
              <a:t>) experienced by the metal during the process.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981200"/>
          <a:ext cx="87630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  <a:gridCol w="40386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State of Stress in Main Part During Forming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2400" dirty="0" smtClean="0"/>
                        <a:t>Tube</a:t>
                      </a:r>
                      <a:r>
                        <a:rPr lang="en-US" sz="2400" baseline="0" dirty="0" smtClean="0"/>
                        <a:t> Drawing</a:t>
                      </a:r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</a:t>
                      </a:r>
                      <a:r>
                        <a:rPr lang="en-US" sz="2400" dirty="0" smtClean="0"/>
                        <a:t>In flange of blank, bi-axial tension and compression. </a:t>
                      </a:r>
                    </a:p>
                    <a:p>
                      <a:pPr algn="ctr"/>
                      <a:r>
                        <a:rPr lang="en-US" sz="2400" dirty="0" smtClean="0"/>
                        <a:t>In wall of cup, simple </a:t>
                      </a:r>
                      <a:r>
                        <a:rPr lang="en-US" sz="2400" dirty="0" err="1" smtClean="0"/>
                        <a:t>uni</a:t>
                      </a:r>
                      <a:r>
                        <a:rPr lang="en-US" sz="2400" dirty="0" smtClean="0"/>
                        <a:t>-axial tension.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48075"/>
            <a:ext cx="31242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5541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Some common metal forming processes are schematically given in along with the state of stress(</a:t>
            </a:r>
            <a:r>
              <a:rPr lang="en-US" sz="2800" b="1" dirty="0" err="1" smtClean="0">
                <a:solidFill>
                  <a:srgbClr val="FF0000"/>
                </a:solidFill>
              </a:rPr>
              <a:t>es</a:t>
            </a:r>
            <a:r>
              <a:rPr lang="en-US" sz="2800" b="1" dirty="0" smtClean="0">
                <a:solidFill>
                  <a:srgbClr val="FF0000"/>
                </a:solidFill>
              </a:rPr>
              <a:t>) experienced by the metal during the process.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981200"/>
          <a:ext cx="87630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  <a:gridCol w="40386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State of Stress in Main Part During Forming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2400" baseline="0" dirty="0" smtClean="0"/>
                        <a:t>Swaging</a:t>
                      </a:r>
                    </a:p>
                    <a:p>
                      <a:pPr algn="ctr"/>
                      <a:endParaRPr lang="en-US" sz="2400" baseline="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</a:t>
                      </a:r>
                      <a:r>
                        <a:rPr lang="en-US" sz="2400" dirty="0" smtClean="0"/>
                        <a:t>Bi-axial compression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797241"/>
            <a:ext cx="2743200" cy="2755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PURPOSE OF MECHANICAL WORKING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reduce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original block / ingot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finished dimensions of part.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achieve optimum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mechanical properties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metal.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Impurities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metal get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elongated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grains and in the process get broken &amp; dispersed through out the metal.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1106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b="14558"/>
          <a:stretch>
            <a:fillRect/>
          </a:stretch>
        </p:blipFill>
        <p:spPr bwMode="auto">
          <a:xfrm>
            <a:off x="533400" y="990600"/>
            <a:ext cx="794635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067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76288"/>
            <a:ext cx="8670925" cy="45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0" y="-30163"/>
            <a:ext cx="9144000" cy="6888163"/>
          </a:xfrm>
        </p:spPr>
        <p:txBody>
          <a:bodyPr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endParaRPr lang="en-US" sz="2800" b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TYPES OF DEFORMATION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Magnitude of amount will be directly proportional to the force applied.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Elastic deformation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material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regains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its original shape on removal of load. </a:t>
            </a:r>
          </a:p>
          <a:p>
            <a:pPr algn="just">
              <a:lnSpc>
                <a:spcPct val="15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Ex: Think of stretching rubber band, then releasing it, and having it go back to its original shape.</a:t>
            </a:r>
          </a:p>
          <a:p>
            <a:pPr algn="just">
              <a:lnSpc>
                <a:spcPct val="150000"/>
              </a:lnSpc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b="1" dirty="0" smtClean="0">
                <a:solidFill>
                  <a:srgbClr val="0070C0"/>
                </a:solidFill>
                <a:cs typeface="Times New Roman" pitchFamily="18" charset="0"/>
              </a:rPr>
              <a:t>TYPES OF DEFORMATION</a:t>
            </a:r>
            <a:br>
              <a:rPr lang="en-US" b="1" dirty="0" smtClean="0">
                <a:solidFill>
                  <a:srgbClr val="0070C0"/>
                </a:solidFill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Geometric change in material is no longer directly proportional to stress and geometric changes remain after the stress is released.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plastic deformation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does not return to its original shape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removal of load.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58213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To be successfully formed, a metal must possess certain properties.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Desirable properties include: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Low yield strength.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High ductility</a:t>
            </a:r>
          </a:p>
          <a:p>
            <a:pPr marL="514350" indent="-514350" algn="just">
              <a:lnSpc>
                <a:spcPct val="150000"/>
              </a:lnSpc>
            </a:pPr>
            <a:r>
              <a:rPr lang="en-US" dirty="0" smtClean="0"/>
              <a:t>Such properties are affected by temperature.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EFFECT OF TEMPERATURE IN METAL FORMING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Properties of metal change with an </a:t>
            </a:r>
            <a:r>
              <a:rPr lang="en-US" b="1" dirty="0" smtClean="0"/>
              <a:t>increase in temperature.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Metal reacts differently to same manufacturing operation if it is performed under different temperatures and manufactured part may posses different properties.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458200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1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0070C0"/>
                </a:solidFill>
              </a:rPr>
              <a:t>RECRYSTALLIZATION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10600" cy="6248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Under action of heat and force, when the atoms reach a certain higher energy level, new crystals start forming.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New crystals start forming is termed as recrystallisation.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Recrystallisation destroys the old grain structure deformed by mechanical working, entirely new strain free crystals are formed.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entirely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 grain structure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axed, stress free) with reduced grain size starts forming.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phenomenon is called Recrystallisation which decreases strength &amp; raise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ductility of metal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344488" indent="-344488" algn="just">
              <a:lnSpc>
                <a:spcPct val="150000"/>
              </a:lnSpc>
              <a:buClr>
                <a:srgbClr val="0000FF"/>
              </a:buClr>
              <a:buSzPct val="75000"/>
              <a:buFontTx/>
              <a:buChar char="•"/>
              <a:defRPr/>
            </a:pP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It is the process in which </a:t>
            </a:r>
            <a:r>
              <a:rPr lang="en-US" b="1" kern="0" dirty="0" smtClean="0">
                <a:latin typeface="Times New Roman" pitchFamily="18" charset="0"/>
                <a:cs typeface="Times New Roman" pitchFamily="18" charset="0"/>
              </a:rPr>
              <a:t>plastic deformation 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is used to change the shape of the metal pieces under the action of </a:t>
            </a:r>
            <a:r>
              <a:rPr lang="en-US" b="1" kern="0" dirty="0" smtClean="0">
                <a:latin typeface="Times New Roman" pitchFamily="18" charset="0"/>
                <a:cs typeface="Times New Roman" pitchFamily="18" charset="0"/>
              </a:rPr>
              <a:t>external forces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4488" indent="-344488" algn="just">
              <a:lnSpc>
                <a:spcPct val="150000"/>
              </a:lnSpc>
              <a:buClr>
                <a:srgbClr val="0000FF"/>
              </a:buClr>
              <a:buSzPct val="75000"/>
              <a:buFontTx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only create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useful shape shapes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also control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mechanical properties</a:t>
            </a: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Metal Forming - Introduction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172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industrial metal forming manufacture, there are three basic temperature ranges at which metal can be formed:</a:t>
            </a:r>
          </a:p>
          <a:p>
            <a:pPr algn="just">
              <a:lnSpc>
                <a:spcPct val="150000"/>
              </a:lnSpc>
              <a:buFontTx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Cold working of metals</a:t>
            </a:r>
          </a:p>
          <a:p>
            <a:pPr algn="just">
              <a:lnSpc>
                <a:spcPct val="150000"/>
              </a:lnSpc>
              <a:buFontTx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Warm working of metals</a:t>
            </a:r>
          </a:p>
          <a:p>
            <a:pPr algn="just">
              <a:lnSpc>
                <a:spcPct val="150000"/>
              </a:lnSpc>
              <a:buFontTx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Hot working of metals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754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Plastic deformation of metal is carried out at a temperature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below the recrystallisation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temperature.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Yield point of metal is also higher at lower temperature range.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Hence, force required to shape a metal is greater.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 this temperatures, ductility of metal is limited.</a:t>
            </a:r>
          </a:p>
          <a:p>
            <a:pPr algn="just"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>
                <a:solidFill>
                  <a:srgbClr val="0070C0"/>
                </a:solidFill>
              </a:rPr>
              <a:t>COLD WORKING OF METALS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Various cold working processes:</a:t>
            </a:r>
          </a:p>
          <a:p>
            <a:pPr algn="just">
              <a:lnSpc>
                <a:spcPct val="150000"/>
              </a:lnSpc>
              <a:buFontTx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Drawing</a:t>
            </a:r>
          </a:p>
          <a:p>
            <a:pPr algn="just">
              <a:lnSpc>
                <a:spcPct val="150000"/>
              </a:lnSpc>
              <a:buFontTx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Bending</a:t>
            </a:r>
          </a:p>
          <a:p>
            <a:pPr algn="just">
              <a:lnSpc>
                <a:spcPct val="150000"/>
              </a:lnSpc>
              <a:buFontTx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Hobbing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Tx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Cold extruding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830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Part will be stronger &amp; harder (due to strain hardening)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Better surface finish  (as no oxide is formed on surface)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More accurate geometric tolerances.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 heat is required.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Economical for small sizes.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Easier to handle cold parts.</a:t>
            </a:r>
          </a:p>
          <a:p>
            <a:pPr algn="just"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Higher forces are required for deformation.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Heavier and more powerful equipment is required.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Equipment cost is high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Severe stresses are setup, hence stress relieving process is required.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Brittle materials can’t be cold worked.</a:t>
            </a:r>
          </a:p>
          <a:p>
            <a:pPr algn="just"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Disadvantages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b="1" smtClean="0">
                <a:solidFill>
                  <a:srgbClr val="0070C0"/>
                </a:solidFill>
              </a:rPr>
              <a:t>HOT WORKING OF METALS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6019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plastic deformation of metal is carried out at a temperature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above the recrystallisation temperature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processes performed on metals is called hot working.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hot working, the temperature at which the working is completed is important since any extra heat left after working will aid in the grain growth, thus giving poor mechanical properties.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Various hot working processes:</a:t>
            </a:r>
          </a:p>
          <a:p>
            <a:pPr algn="just">
              <a:lnSpc>
                <a:spcPct val="150000"/>
              </a:lnSpc>
              <a:buFontTx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Rolling</a:t>
            </a:r>
          </a:p>
          <a:p>
            <a:pPr algn="just">
              <a:lnSpc>
                <a:spcPct val="150000"/>
              </a:lnSpc>
              <a:buFontTx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Forging</a:t>
            </a:r>
          </a:p>
          <a:p>
            <a:pPr algn="just">
              <a:lnSpc>
                <a:spcPct val="150000"/>
              </a:lnSpc>
              <a:buFontTx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Extrusion</a:t>
            </a:r>
          </a:p>
          <a:p>
            <a:pPr algn="just">
              <a:lnSpc>
                <a:spcPct val="150000"/>
              </a:lnSpc>
              <a:buFontTx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Drawing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Advantages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593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 strain hardening.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Deformation energy required is low, since shear stress gets reduced at high temperatures.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Greater ductility of metal is available.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Equipment of lesser power is needed.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 production rate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Even brittle metals can be hot worked.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Structure can be altered to improve final properties.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Some metals can’t be hot worked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bcz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Of their brittleness at high temperatures.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Surface finish is poor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bcz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of scale formation.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Handling of material is not easy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Heat resisting tools are required which is expensive.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Close tolerances can’t be maintained because of non-uniform cooling.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Disadvantages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76200"/>
          <a:ext cx="9144000" cy="691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10369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         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Hot Working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Cold Working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36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carried out above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recrystalization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temperature.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carried out below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recrystalization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temperature.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36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Internal and residual stresses are not produced.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Internal and residual stresses are produced.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36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Less stress is required for deformation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More stress is required for deformation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258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Refinement of crystal occurs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Grain structure is distorted.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710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Energy required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for plastic deformation is less.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Energy required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for plastic deformation is more.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36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cracks  &amp; blow holes are present in the metal they are finished / 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The existing cracks propagates and new cracks may develop.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73601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92100"/>
          <a:ext cx="9144000" cy="633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75827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        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Hot Working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Cold Working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707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Tensile strength,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yield point, fatigue strength, hardness are not affected if hot working is done properly.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Tensile strength,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yield point, fatigue strength, hardness is increased while resistance to corrosion is decreased.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371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Heavy oxidation is occurred during hot working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 oxidation is occurred during hot working</a:t>
                      </a:r>
                    </a:p>
                  </a:txBody>
                  <a:tcPr/>
                </a:tc>
              </a:tr>
              <a:tr h="10832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Surface finish is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poor due to oxidation &amp; scaling at high temperatures.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Cold worked parts carry better surface finish.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832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Difficult to control dimensions because of contraction occurring during cooling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Easy to control dimensions with in tolerance limits.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5245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Handling of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materials is difficult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Handling of materials is easy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METAL FORMING PROCESSES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It can be classified under two major groups: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Bulk deformation process (low surface area to volume ratio).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Sheet metal working processes (high surface area to volume ratio).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3850"/>
            <a:ext cx="7572375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Basic Bulk Deformation Process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98700"/>
            <a:ext cx="6248400" cy="531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Basic Sheet Metal 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553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Deformation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545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change in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shape or size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an object due to an applied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file" tooltip="Force (physics)"/>
              </a:rPr>
              <a:t>force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Deformation results from the use of a tool (die), which applies stresses, that exceeds the yield strength of the metal.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324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Metal therefore deforms to take a shape determined by the geometry of die.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With the application of suitable pressures, the material is moved to obtain the desired shape with almost no wastage.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required pressures are generally high and the tools and equipment needed are quite expensive.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Large production quantities are often necessary to justify the process.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Stresses applied to plastically deform metal are: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Compressive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Shear stress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Stretch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Bend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1312</Words>
  <Application>Microsoft Office PowerPoint</Application>
  <PresentationFormat>On-screen Show (4:3)</PresentationFormat>
  <Paragraphs>206</Paragraphs>
  <Slides>44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Metal Forming - Introduction</vt:lpstr>
      <vt:lpstr>Slide 4</vt:lpstr>
      <vt:lpstr>Slide 5</vt:lpstr>
      <vt:lpstr>Deformation</vt:lpstr>
      <vt:lpstr>Slide 7</vt:lpstr>
      <vt:lpstr>Slide 8</vt:lpstr>
      <vt:lpstr>Slide 9</vt:lpstr>
      <vt:lpstr>State of the stresses metal undergo during deformation</vt:lpstr>
      <vt:lpstr>State of the stresses metal undergo during deformation</vt:lpstr>
      <vt:lpstr>State of the stresses metal undergo during deformation</vt:lpstr>
      <vt:lpstr>Slide 13</vt:lpstr>
      <vt:lpstr>Some common metal forming processes are schematically given in along with the state of stress(es) experienced by the metal during the process.</vt:lpstr>
      <vt:lpstr>Some common metal forming processes are schematically given in along with the state of stress(es) experienced by the metal during the process.</vt:lpstr>
      <vt:lpstr>Some common metal forming processes are schematically given in along with the state of stress(es) experienced by the metal during the process.</vt:lpstr>
      <vt:lpstr>Some common metal forming processes are schematically given in along with the state of stress(es) experienced by the metal during the process.</vt:lpstr>
      <vt:lpstr>Some common metal forming processes are schematically given in along with the state of stress(es) experienced by the metal during the process.</vt:lpstr>
      <vt:lpstr>PURPOSE OF MECHANICAL WORKING</vt:lpstr>
      <vt:lpstr>Slide 20</vt:lpstr>
      <vt:lpstr>Slide 21</vt:lpstr>
      <vt:lpstr>Slide 22</vt:lpstr>
      <vt:lpstr> TYPES OF DEFORMATION </vt:lpstr>
      <vt:lpstr>Slide 24</vt:lpstr>
      <vt:lpstr>EFFECT OF TEMPERATURE IN METAL FORMING</vt:lpstr>
      <vt:lpstr>RECRYSTALLIZATION</vt:lpstr>
      <vt:lpstr>Slide 27</vt:lpstr>
      <vt:lpstr>Slide 28</vt:lpstr>
      <vt:lpstr>Slide 29</vt:lpstr>
      <vt:lpstr>Slide 30</vt:lpstr>
      <vt:lpstr>COLD WORKING OF METALS</vt:lpstr>
      <vt:lpstr>Slide 32</vt:lpstr>
      <vt:lpstr>Advantages</vt:lpstr>
      <vt:lpstr>Disadvantages</vt:lpstr>
      <vt:lpstr>HOT WORKING OF METALS</vt:lpstr>
      <vt:lpstr>Slide 36</vt:lpstr>
      <vt:lpstr>Advantages</vt:lpstr>
      <vt:lpstr>Disadvantages</vt:lpstr>
      <vt:lpstr>Slide 39</vt:lpstr>
      <vt:lpstr>Slide 40</vt:lpstr>
      <vt:lpstr>METAL FORMING PROCESSES</vt:lpstr>
      <vt:lpstr>Slide 42</vt:lpstr>
      <vt:lpstr>Basic Bulk Deformation Process</vt:lpstr>
      <vt:lpstr>Basic Sheet Metal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sree</cp:lastModifiedBy>
  <cp:revision>292</cp:revision>
  <dcterms:created xsi:type="dcterms:W3CDTF">2006-08-16T00:00:00Z</dcterms:created>
  <dcterms:modified xsi:type="dcterms:W3CDTF">2018-02-22T08:06:42Z</dcterms:modified>
</cp:coreProperties>
</file>