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62" r:id="rId4"/>
    <p:sldId id="264" r:id="rId5"/>
    <p:sldId id="265" r:id="rId6"/>
    <p:sldId id="267" r:id="rId7"/>
    <p:sldId id="268" r:id="rId8"/>
    <p:sldId id="269" r:id="rId9"/>
    <p:sldId id="270" r:id="rId10"/>
    <p:sldId id="266" r:id="rId11"/>
    <p:sldId id="271" r:id="rId12"/>
    <p:sldId id="260" r:id="rId13"/>
    <p:sldId id="272" r:id="rId14"/>
  </p:sldIdLst>
  <p:sldSz cx="9144000" cy="6858000" type="screen4x3"/>
  <p:notesSz cx="6858000" cy="9144000"/>
  <p:custDataLst>
    <p:tags r:id="rId1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84583" autoAdjust="0"/>
  </p:normalViewPr>
  <p:slideViewPr>
    <p:cSldViewPr>
      <p:cViewPr varScale="1">
        <p:scale>
          <a:sx n="74" d="100"/>
          <a:sy n="74" d="100"/>
        </p:scale>
        <p:origin x="115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smtClean="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5013176"/>
            <a:ext cx="6517232" cy="136815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915816" y="45855"/>
            <a:ext cx="6048672" cy="1336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4" name="Текст 2"/>
          <p:cNvSpPr>
            <a:spLocks noGrp="1"/>
          </p:cNvSpPr>
          <p:nvPr>
            <p:ph idx="1"/>
          </p:nvPr>
        </p:nvSpPr>
        <p:spPr>
          <a:xfrm>
            <a:off x="1115616" y="1772816"/>
            <a:ext cx="7776864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45855"/>
            <a:ext cx="6048672" cy="1336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15616" y="1772816"/>
            <a:ext cx="7776864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2" Type="http://schemas.openxmlformats.org/officeDocument/2006/relationships/hyperlink" Target="https://ru.wikipedia.org/wiki/%D0%9F%D1%80%D0%BE%D0%B3%D1%80%D0%B0%D0%BC%D0%BC%D0%BD%D0%B0%D1%8F_%D1%81%D0%B8%D1%81%D1%82%D0%B5%D0%BC%D0%B0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u.wikipedia.org/wiki/%D0%90%D0%BD%D0%B0%D0%BB%D0%B8%D0%B7_%D1%82%D1%80%D0%B5%D0%B1%D0%BE%D0%B2%D0%B0%D0%BD%D0%B8%D0%B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3768" y="4725144"/>
            <a:ext cx="6517232" cy="1152128"/>
          </a:xfrm>
        </p:spPr>
        <p:txBody>
          <a:bodyPr>
            <a:noAutofit/>
          </a:bodyPr>
          <a:lstStyle/>
          <a:p>
            <a:r>
              <a:rPr lang="ru-RU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Програмное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обеспечение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920" y="587727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 Гафарова Самира 20П-3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 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FRQ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1680" y="1916832"/>
            <a:ext cx="67687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 (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— описание требуемого поведения системы в определенных условиях.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 определяют, каким должно быть поведение продукта в тех или иных условиях. Они определяют, что разработчики должны создать, чтобы пользователи смогли выполнить свои задачи (пользовательские требования) в рамках бизнес-требований.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 самые низкоуровневые. Являются результатом декомпозиции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верхнеуровневых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требований и описывают атомарные функции, которые должны быть реализованы в 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386853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3808" y="260648"/>
            <a:ext cx="6048672" cy="133669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 требования 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NFRQ</a:t>
            </a: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772816"/>
            <a:ext cx="648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Нефункциональное требование (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— описание свойства или особенности, которым должна обладать система, или ограничение, которое должна соблюдать система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Их выделяют от других типов требований, так как нефункциональные требования: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Выявляются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 формулируются на всех уровнях иерархии требований.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Напрямую или косвенно влияют на формирование каждого уровня требований.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84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7744" y="45855"/>
            <a:ext cx="6696744" cy="1336698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требований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83568" y="1382553"/>
            <a:ext cx="8208912" cy="4710743"/>
          </a:xfrm>
        </p:spPr>
        <p:txBody>
          <a:bodyPr>
            <a:no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Функциональные, относящиеся к системному поведению</a:t>
            </a:r>
            <a:r>
              <a:rPr 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«Бизнес» – определяют основное назначение продукта;</a:t>
            </a:r>
          </a:p>
          <a:p>
            <a:pPr lvl="1"/>
            <a:r>
              <a:rPr 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 определить задачи, возложенные на программное решение;</a:t>
            </a:r>
          </a:p>
          <a:p>
            <a:pPr lvl="1"/>
            <a:r>
              <a:rPr 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системная 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спецификация, охватывающая действия, которые будет выполнять ПО</a:t>
            </a:r>
            <a:r>
              <a:rPr 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Нефункциональные, определяющие характер системного поведения, которые включают требования к</a:t>
            </a:r>
            <a:r>
              <a:rPr 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документированию;</a:t>
            </a:r>
          </a:p>
          <a:p>
            <a:pPr lvl="1"/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дизайну;</a:t>
            </a:r>
          </a:p>
          <a:p>
            <a:pPr lvl="1"/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надежности;</a:t>
            </a:r>
          </a:p>
          <a:p>
            <a:pPr lvl="1"/>
            <a:r>
              <a:rPr lang="ru-RU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безопасности;</a:t>
            </a:r>
          </a:p>
          <a:p>
            <a:pPr lvl="1"/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показателям назначения;</a:t>
            </a:r>
          </a:p>
          <a:p>
            <a:pPr lvl="1"/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эксплуатации;</a:t>
            </a:r>
          </a:p>
          <a:p>
            <a:pPr lvl="1"/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персоналу;</a:t>
            </a:r>
          </a:p>
          <a:p>
            <a:pPr lvl="1"/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мобильности;</a:t>
            </a:r>
          </a:p>
          <a:p>
            <a:pPr lvl="1"/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автономности;</a:t>
            </a:r>
          </a:p>
          <a:p>
            <a:pPr lvl="1"/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внешним воздействиям;</a:t>
            </a:r>
          </a:p>
          <a:p>
            <a:pPr lvl="1"/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бизнес-правилам;</a:t>
            </a:r>
          </a:p>
          <a:p>
            <a:pPr lvl="1"/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ограничения по системе (программные интерфейсы, оборудование, атрибуты качества и т.д.).</a:t>
            </a:r>
          </a:p>
          <a:p>
            <a:endParaRPr lang="ru-RU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292494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вас за внимание!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49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ine 253"/>
          <p:cNvSpPr>
            <a:spLocks noChangeShapeType="1"/>
          </p:cNvSpPr>
          <p:nvPr/>
        </p:nvSpPr>
        <p:spPr bwMode="gray">
          <a:xfrm>
            <a:off x="2661111" y="5277937"/>
            <a:ext cx="4800600" cy="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ectangle 254"/>
          <p:cNvSpPr>
            <a:spLocks noChangeArrowheads="1"/>
          </p:cNvSpPr>
          <p:nvPr/>
        </p:nvSpPr>
        <p:spPr bwMode="gray">
          <a:xfrm rot="3419336">
            <a:off x="2376948" y="4701675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6" name="Text Box 255"/>
          <p:cNvSpPr txBox="1">
            <a:spLocks noChangeArrowheads="1"/>
          </p:cNvSpPr>
          <p:nvPr/>
        </p:nvSpPr>
        <p:spPr bwMode="gray">
          <a:xfrm>
            <a:off x="2432511" y="474453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27" name="Line 256"/>
          <p:cNvSpPr>
            <a:spLocks noChangeShapeType="1"/>
          </p:cNvSpPr>
          <p:nvPr/>
        </p:nvSpPr>
        <p:spPr bwMode="gray">
          <a:xfrm>
            <a:off x="2661111" y="2763337"/>
            <a:ext cx="4800600" cy="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angle 257"/>
          <p:cNvSpPr>
            <a:spLocks noChangeArrowheads="1"/>
          </p:cNvSpPr>
          <p:nvPr/>
        </p:nvSpPr>
        <p:spPr bwMode="gray">
          <a:xfrm rot="3419336">
            <a:off x="2304940" y="218707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29" name="Text Box 258"/>
          <p:cNvSpPr txBox="1">
            <a:spLocks noChangeArrowheads="1"/>
          </p:cNvSpPr>
          <p:nvPr/>
        </p:nvSpPr>
        <p:spPr bwMode="gray">
          <a:xfrm>
            <a:off x="3727911" y="2274387"/>
            <a:ext cx="245368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</a:t>
            </a:r>
            <a:r>
              <a:rPr lang="ru-RU" sz="24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59"/>
          <p:cNvSpPr txBox="1">
            <a:spLocks noChangeArrowheads="1"/>
          </p:cNvSpPr>
          <p:nvPr/>
        </p:nvSpPr>
        <p:spPr bwMode="gray">
          <a:xfrm>
            <a:off x="2432511" y="222993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31" name="Line 260"/>
          <p:cNvSpPr>
            <a:spLocks noChangeShapeType="1"/>
          </p:cNvSpPr>
          <p:nvPr/>
        </p:nvSpPr>
        <p:spPr bwMode="gray">
          <a:xfrm>
            <a:off x="2661111" y="3601537"/>
            <a:ext cx="4800600" cy="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 261"/>
          <p:cNvSpPr>
            <a:spLocks noChangeArrowheads="1"/>
          </p:cNvSpPr>
          <p:nvPr/>
        </p:nvSpPr>
        <p:spPr bwMode="gray">
          <a:xfrm rot="3419336">
            <a:off x="2376948" y="302527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3" name="Text Box 262"/>
          <p:cNvSpPr txBox="1">
            <a:spLocks noChangeArrowheads="1"/>
          </p:cNvSpPr>
          <p:nvPr/>
        </p:nvSpPr>
        <p:spPr bwMode="gray">
          <a:xfrm>
            <a:off x="2432511" y="306813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34" name="Line 263"/>
          <p:cNvSpPr>
            <a:spLocks noChangeShapeType="1"/>
          </p:cNvSpPr>
          <p:nvPr/>
        </p:nvSpPr>
        <p:spPr bwMode="gray">
          <a:xfrm>
            <a:off x="2662699" y="4438150"/>
            <a:ext cx="4799012" cy="1587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 264"/>
          <p:cNvSpPr>
            <a:spLocks noChangeArrowheads="1"/>
          </p:cNvSpPr>
          <p:nvPr/>
        </p:nvSpPr>
        <p:spPr bwMode="gray">
          <a:xfrm rot="3419336">
            <a:off x="2376948" y="3863475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6" name="Text Box 265"/>
          <p:cNvSpPr txBox="1">
            <a:spLocks noChangeArrowheads="1"/>
          </p:cNvSpPr>
          <p:nvPr/>
        </p:nvSpPr>
        <p:spPr bwMode="gray">
          <a:xfrm>
            <a:off x="2432511" y="390633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37" name="Line 266"/>
          <p:cNvSpPr>
            <a:spLocks noChangeShapeType="1"/>
          </p:cNvSpPr>
          <p:nvPr/>
        </p:nvSpPr>
        <p:spPr bwMode="gray">
          <a:xfrm>
            <a:off x="2661111" y="6138362"/>
            <a:ext cx="4800600" cy="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 267"/>
          <p:cNvSpPr>
            <a:spLocks noChangeArrowheads="1"/>
          </p:cNvSpPr>
          <p:nvPr/>
        </p:nvSpPr>
        <p:spPr bwMode="ltGray">
          <a:xfrm rot="3419336">
            <a:off x="2376948" y="5562100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9" name="Text Box 268"/>
          <p:cNvSpPr txBox="1">
            <a:spLocks noChangeArrowheads="1"/>
          </p:cNvSpPr>
          <p:nvPr/>
        </p:nvSpPr>
        <p:spPr bwMode="gray">
          <a:xfrm>
            <a:off x="2432511" y="560496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40" name="Text Box 269"/>
          <p:cNvSpPr txBox="1">
            <a:spLocks noChangeArrowheads="1"/>
          </p:cNvSpPr>
          <p:nvPr/>
        </p:nvSpPr>
        <p:spPr bwMode="gray">
          <a:xfrm>
            <a:off x="3727911" y="3136400"/>
            <a:ext cx="27560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ПО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270"/>
          <p:cNvSpPr txBox="1">
            <a:spLocks noChangeArrowheads="1"/>
          </p:cNvSpPr>
          <p:nvPr/>
        </p:nvSpPr>
        <p:spPr bwMode="gray">
          <a:xfrm>
            <a:off x="3693631" y="3906337"/>
            <a:ext cx="347454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требования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271"/>
          <p:cNvSpPr txBox="1">
            <a:spLocks noChangeArrowheads="1"/>
          </p:cNvSpPr>
          <p:nvPr/>
        </p:nvSpPr>
        <p:spPr bwMode="gray">
          <a:xfrm>
            <a:off x="3727911" y="4817562"/>
            <a:ext cx="272536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требования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Box 272"/>
          <p:cNvSpPr txBox="1">
            <a:spLocks noChangeArrowheads="1"/>
          </p:cNvSpPr>
          <p:nvPr/>
        </p:nvSpPr>
        <p:spPr bwMode="gray">
          <a:xfrm>
            <a:off x="3807048" y="5668462"/>
            <a:ext cx="38233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требований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ПО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83768" y="1268760"/>
            <a:ext cx="6408712" cy="25202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– это совокупность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программ, предназначенная для решения задач на ПК, которое является неотъемлемой частью компьютерной системы.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1" y="3781950"/>
            <a:ext cx="3892357" cy="28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ПО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808" y="1382553"/>
            <a:ext cx="6120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современных компьютеров включает множество разнообразных программ, которое можно условно разделить на три группы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     Системное программное обеспечение (системные программы);  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     Прикладное программное обеспечение (прикладные программы);  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    Инструментальное обеспечение (инструментальные системы). 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50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571500"/>
            <a:ext cx="6019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9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требования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1844824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 ПО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— совокупность утверждений относительно атрибутов, свойств или качеств 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программной системы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подлежащей реализации. Создаются в процессе разработки требований к 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программному обеспечению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(ПО), в результате 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анализа требований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</p:txBody>
      </p:sp>
    </p:spTree>
    <p:extLst>
      <p:ext uri="{BB962C8B-B14F-4D97-AF65-F5344CB8AC3E}">
        <p14:creationId xmlns:p14="http://schemas.microsoft.com/office/powerpoint/2010/main" val="50291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требований к ПО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5736" y="1556792"/>
            <a:ext cx="64807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 ПО состоят из трех уровней: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Бизнес-требования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 Пользовательские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 Функциональные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812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Бизнес-требовани</a:t>
            </a:r>
            <a:r>
              <a:rPr lang="ru-RU" b="1" dirty="0" smtClean="0">
                <a:effectLst/>
              </a:rPr>
              <a:t>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196752"/>
            <a:ext cx="64807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Бизнес-требование (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— высокоуровневая бизнес-цель организации или заказчиков системы.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Бизнес-требования описывают, почему организации нужна такая система, то есть цели, которые организация намерена достичь с ее помощью. Основное их содержание — бизнес-цели организации или клиента, заказывающих систему.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Бизнес-требования — это верхний уровень абстракции требований к системе. Они не относятся напрямую к реализации проекта, а в первую очередь отражают цели бизнеса, абстрагированные от реализации системы. В конечном итоге бизнес-требования формируют документ концепции и границ.</a:t>
            </a:r>
          </a:p>
        </p:txBody>
      </p:sp>
    </p:spTree>
    <p:extLst>
      <p:ext uri="{BB962C8B-B14F-4D97-AF65-F5344CB8AC3E}">
        <p14:creationId xmlns:p14="http://schemas.microsoft.com/office/powerpoint/2010/main" val="114709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3808" y="260648"/>
            <a:ext cx="6048672" cy="133669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требования 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URQ</a:t>
            </a: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412776"/>
            <a:ext cx="705678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требования (</a:t>
            </a:r>
            <a:r>
              <a:rPr lang="ru-RU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описывают цели или задачи, которые пользователи должны иметь возможность выполнять с помощью продукта, который в свою очередь должен приносить пользу кому-то. Область пользовательских требований также включает описания атрибутов или характеристик продукта, которые важны для удовлетворения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пользователе.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требования содержат: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 задачи пользователей.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Сценарии использования — способ решения задачи пользователей.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следствие, описание самих пользователей системы: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роли,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доступа.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95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73ecbb5991345bf71dacb55882bb515aae5d5"/>
</p:tagLst>
</file>

<file path=ppt/theme/theme1.xml><?xml version="1.0" encoding="utf-8"?>
<a:theme xmlns:a="http://schemas.openxmlformats.org/drawingml/2006/main" name="Тема Office">
  <a:themeElements>
    <a:clrScheme name="Паркет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166</Words>
  <Application>Microsoft Office PowerPoint</Application>
  <PresentationFormat>Экран (4:3)</PresentationFormat>
  <Paragraphs>71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Тема Office</vt:lpstr>
      <vt:lpstr>Програмное обеспечение</vt:lpstr>
      <vt:lpstr>Содержание</vt:lpstr>
      <vt:lpstr>Определение ПО</vt:lpstr>
      <vt:lpstr>Классификация ПО</vt:lpstr>
      <vt:lpstr>Презентация PowerPoint</vt:lpstr>
      <vt:lpstr>Определение требования</vt:lpstr>
      <vt:lpstr>Уровни требований к ПО</vt:lpstr>
      <vt:lpstr>Бизнес-требования</vt:lpstr>
      <vt:lpstr>Пользовательские требования URQ </vt:lpstr>
      <vt:lpstr>Функциональные требования FRQ</vt:lpstr>
      <vt:lpstr>Нефункциональные требования NFRQ </vt:lpstr>
      <vt:lpstr>Классификация требований</vt:lpstr>
      <vt:lpstr>Презентация PowerPoint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Глубокий синий</dc:title>
  <dc:creator>obstinate</dc:creator>
  <dc:description>Шаблон презентации с сайта https://presentation-creation.ru/</dc:description>
  <cp:lastModifiedBy>camira2006</cp:lastModifiedBy>
  <cp:revision>993</cp:revision>
  <dcterms:created xsi:type="dcterms:W3CDTF">2018-02-25T09:09:03Z</dcterms:created>
  <dcterms:modified xsi:type="dcterms:W3CDTF">2023-01-18T06:53:20Z</dcterms:modified>
</cp:coreProperties>
</file>