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63" r:id="rId3"/>
    <p:sldId id="262" r:id="rId4"/>
    <p:sldId id="273" r:id="rId5"/>
    <p:sldId id="260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4" r:id="rId16"/>
  </p:sldIdLst>
  <p:sldSz cx="9144000" cy="6858000" type="screen4x3"/>
  <p:notesSz cx="6858000" cy="9144000"/>
  <p:custDataLst>
    <p:tags r:id="rId19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374A"/>
    <a:srgbClr val="3399FF"/>
    <a:srgbClr val="666699"/>
    <a:srgbClr val="E590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 autoAdjust="0"/>
    <p:restoredTop sz="84583" autoAdjust="0"/>
  </p:normalViewPr>
  <p:slideViewPr>
    <p:cSldViewPr>
      <p:cViewPr varScale="1">
        <p:scale>
          <a:sx n="74" d="100"/>
          <a:sy n="74" d="100"/>
        </p:scale>
        <p:origin x="1157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8" d="100"/>
          <a:sy n="68" d="100"/>
        </p:scale>
        <p:origin x="-3492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6663A1-BE93-4F19-BCAE-33E954C20B2B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0DF26E-F902-4582-B614-0C9EE35F21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32833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0C0431-2448-4DC3-AF70-2785FBE2C445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4341FE-AE5C-47F1-8FD8-47C4A673A8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6119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resentation-creation.ru/powerpoint-templates.html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dirty="0" smtClean="0"/>
              <a:t>Оригинальные шаблоны для презентаций: </a:t>
            </a:r>
            <a:r>
              <a:rPr lang="ru-RU" sz="1200" dirty="0" smtClean="0">
                <a:hlinkClick r:id="rId3"/>
              </a:rPr>
              <a:t>https://presentation-creation.ru/powerpoint-templates.html</a:t>
            </a:r>
            <a:r>
              <a:rPr lang="en-US" sz="1200" dirty="0" smtClean="0"/>
              <a:t> </a:t>
            </a:r>
            <a:endParaRPr lang="ru-RU" sz="1200" dirty="0" smtClean="0"/>
          </a:p>
          <a:p>
            <a:r>
              <a:rPr lang="ru-RU" sz="1200" smtClean="0"/>
              <a:t>Бесплатно и без регистрации.</a:t>
            </a:r>
          </a:p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4341FE-AE5C-47F1-8FD8-47C4A673A802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16144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24016" y="44624"/>
            <a:ext cx="5832360" cy="1152128"/>
          </a:xfrm>
        </p:spPr>
        <p:txBody>
          <a:bodyPr/>
          <a:lstStyle>
            <a:lvl1pPr>
              <a:defRPr b="1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ru-RU" dirty="0" smtClean="0"/>
              <a:t>Образец</a:t>
            </a:r>
            <a:r>
              <a:rPr lang="en-US" dirty="0" smtClean="0"/>
              <a:t> </a:t>
            </a:r>
            <a:r>
              <a:rPr lang="ru-RU" dirty="0" smtClean="0"/>
              <a:t>заголовка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18.01.2023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5642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3pPr>
            <a:lvl4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4pPr>
            <a:lvl5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18.01.2023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8804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3pPr>
            <a:lvl4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4pPr>
            <a:lvl5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18.01.2023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3695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57200" y="6520259"/>
            <a:ext cx="21336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18.01.2023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124200" y="6520259"/>
            <a:ext cx="28956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53200" y="6520259"/>
            <a:ext cx="21336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2" name="Номер слайда 5"/>
          <p:cNvSpPr txBox="1">
            <a:spLocks/>
          </p:cNvSpPr>
          <p:nvPr userDrawn="1"/>
        </p:nvSpPr>
        <p:spPr>
          <a:xfrm>
            <a:off x="6705600" y="65087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rgbClr val="3399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Заголовок 1"/>
          <p:cNvSpPr>
            <a:spLocks noGrp="1"/>
          </p:cNvSpPr>
          <p:nvPr>
            <p:ph type="title"/>
          </p:nvPr>
        </p:nvSpPr>
        <p:spPr>
          <a:xfrm>
            <a:off x="179512" y="45855"/>
            <a:ext cx="7128792" cy="11508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11" name="Текст 2"/>
          <p:cNvSpPr>
            <a:spLocks noGrp="1"/>
          </p:cNvSpPr>
          <p:nvPr>
            <p:ph idx="1"/>
          </p:nvPr>
        </p:nvSpPr>
        <p:spPr>
          <a:xfrm>
            <a:off x="1403648" y="1988840"/>
            <a:ext cx="7560840" cy="4608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43014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79512" y="2060848"/>
            <a:ext cx="4320480" cy="4093915"/>
          </a:xfrm>
        </p:spPr>
        <p:txBody>
          <a:bodyPr/>
          <a:lstStyle>
            <a:lvl1pPr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>
              <a:defRPr sz="2400">
                <a:solidFill>
                  <a:schemeClr val="accent1">
                    <a:lumMod val="75000"/>
                  </a:schemeClr>
                </a:solidFill>
              </a:defRPr>
            </a:lvl2pPr>
            <a:lvl3pPr>
              <a:defRPr sz="2000">
                <a:solidFill>
                  <a:schemeClr val="accent1">
                    <a:lumMod val="75000"/>
                  </a:schemeClr>
                </a:solidFill>
              </a:defRPr>
            </a:lvl3pPr>
            <a:lvl4pPr>
              <a:defRPr sz="1800">
                <a:solidFill>
                  <a:schemeClr val="accent1">
                    <a:lumMod val="75000"/>
                  </a:schemeClr>
                </a:solidFill>
              </a:defRPr>
            </a:lvl4pPr>
            <a:lvl5pPr>
              <a:defRPr sz="1800">
                <a:solidFill>
                  <a:schemeClr val="accent1">
                    <a:lumMod val="7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4008" y="2071389"/>
            <a:ext cx="4320480" cy="4093915"/>
          </a:xfrm>
        </p:spPr>
        <p:txBody>
          <a:bodyPr/>
          <a:lstStyle>
            <a:lvl1pPr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>
              <a:defRPr sz="2400">
                <a:solidFill>
                  <a:schemeClr val="accent1">
                    <a:lumMod val="75000"/>
                  </a:schemeClr>
                </a:solidFill>
              </a:defRPr>
            </a:lvl2pPr>
            <a:lvl3pPr>
              <a:defRPr sz="2000">
                <a:solidFill>
                  <a:schemeClr val="accent1">
                    <a:lumMod val="75000"/>
                  </a:schemeClr>
                </a:solidFill>
              </a:defRPr>
            </a:lvl3pPr>
            <a:lvl4pPr>
              <a:defRPr sz="1800">
                <a:solidFill>
                  <a:schemeClr val="accent1">
                    <a:lumMod val="75000"/>
                  </a:schemeClr>
                </a:solidFill>
              </a:defRPr>
            </a:lvl4pPr>
            <a:lvl5pPr>
              <a:defRPr sz="1800">
                <a:solidFill>
                  <a:schemeClr val="accent1">
                    <a:lumMod val="7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18.01.2023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1339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771799" y="4406900"/>
            <a:ext cx="5722913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771799" y="2906713"/>
            <a:ext cx="5722913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18.01.2023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6654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51520" y="1916832"/>
            <a:ext cx="4176464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251520" y="2556594"/>
            <a:ext cx="4176464" cy="3951288"/>
          </a:xfrm>
        </p:spPr>
        <p:txBody>
          <a:bodyPr/>
          <a:lstStyle>
            <a:lvl1pPr>
              <a:defRPr sz="2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>
              <a:defRPr sz="2000">
                <a:solidFill>
                  <a:schemeClr val="accent6">
                    <a:lumMod val="60000"/>
                    <a:lumOff val="40000"/>
                  </a:schemeClr>
                </a:solidFill>
              </a:defRPr>
            </a:lvl2pPr>
            <a:lvl3pPr>
              <a:defRPr sz="1800">
                <a:solidFill>
                  <a:schemeClr val="accent6">
                    <a:lumMod val="60000"/>
                    <a:lumOff val="40000"/>
                  </a:schemeClr>
                </a:solidFill>
              </a:defRPr>
            </a:lvl3pPr>
            <a:lvl4pPr>
              <a:defRPr sz="1600">
                <a:solidFill>
                  <a:schemeClr val="accent6">
                    <a:lumMod val="60000"/>
                    <a:lumOff val="40000"/>
                  </a:schemeClr>
                </a:solidFill>
              </a:defRPr>
            </a:lvl4pPr>
            <a:lvl5pPr>
              <a:defRPr sz="1600">
                <a:solidFill>
                  <a:schemeClr val="accent6">
                    <a:lumMod val="60000"/>
                    <a:lumOff val="4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716016" y="1934294"/>
            <a:ext cx="4248472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716016" y="2574056"/>
            <a:ext cx="4248472" cy="3951288"/>
          </a:xfrm>
        </p:spPr>
        <p:txBody>
          <a:bodyPr/>
          <a:lstStyle>
            <a:lvl1pPr>
              <a:defRPr sz="2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>
              <a:defRPr sz="2000">
                <a:solidFill>
                  <a:schemeClr val="accent6">
                    <a:lumMod val="60000"/>
                    <a:lumOff val="40000"/>
                  </a:schemeClr>
                </a:solidFill>
              </a:defRPr>
            </a:lvl2pPr>
            <a:lvl3pPr>
              <a:defRPr sz="1800">
                <a:solidFill>
                  <a:schemeClr val="accent6">
                    <a:lumMod val="60000"/>
                    <a:lumOff val="40000"/>
                  </a:schemeClr>
                </a:solidFill>
              </a:defRPr>
            </a:lvl3pPr>
            <a:lvl4pPr>
              <a:defRPr sz="1600">
                <a:solidFill>
                  <a:schemeClr val="accent6">
                    <a:lumMod val="60000"/>
                    <a:lumOff val="40000"/>
                  </a:schemeClr>
                </a:solidFill>
              </a:defRPr>
            </a:lvl4pPr>
            <a:lvl5pPr>
              <a:defRPr sz="1600">
                <a:solidFill>
                  <a:schemeClr val="accent6">
                    <a:lumMod val="60000"/>
                    <a:lumOff val="4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>
          <a:xfrm>
            <a:off x="1375310" y="6410896"/>
            <a:ext cx="1215489" cy="365125"/>
          </a:xfrm>
        </p:spPr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18.01.2023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4154184" y="6356350"/>
            <a:ext cx="1649592" cy="365125"/>
          </a:xfrm>
        </p:spPr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7471310" y="6356350"/>
            <a:ext cx="1215489" cy="365125"/>
          </a:xfrm>
        </p:spPr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9933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18.01.2023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2457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18.01.2023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5951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13622"/>
            <a:ext cx="3008313" cy="921478"/>
          </a:xfrm>
        </p:spPr>
        <p:txBody>
          <a:bodyPr anchor="b"/>
          <a:lstStyle>
            <a:lvl1pPr algn="l">
              <a:defRPr sz="2000" b="1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63888" y="1916832"/>
            <a:ext cx="5111750" cy="4353347"/>
          </a:xfrm>
        </p:spPr>
        <p:txBody>
          <a:bodyPr/>
          <a:lstStyle>
            <a:lvl1pPr>
              <a:defRPr sz="32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>
              <a:defRPr sz="2800">
                <a:solidFill>
                  <a:schemeClr val="accent6">
                    <a:lumMod val="60000"/>
                    <a:lumOff val="40000"/>
                  </a:schemeClr>
                </a:solidFill>
              </a:defRPr>
            </a:lvl2pPr>
            <a:lvl3pPr>
              <a:defRPr sz="2400">
                <a:solidFill>
                  <a:schemeClr val="accent6">
                    <a:lumMod val="60000"/>
                    <a:lumOff val="40000"/>
                  </a:schemeClr>
                </a:solidFill>
              </a:defRPr>
            </a:lvl3pPr>
            <a:lvl4pPr>
              <a:defRPr sz="2000">
                <a:solidFill>
                  <a:schemeClr val="accent6">
                    <a:lumMod val="60000"/>
                    <a:lumOff val="40000"/>
                  </a:schemeClr>
                </a:solidFill>
              </a:defRPr>
            </a:lvl4pPr>
            <a:lvl5pPr>
              <a:defRPr sz="2000">
                <a:solidFill>
                  <a:schemeClr val="accent6">
                    <a:lumMod val="60000"/>
                    <a:lumOff val="40000"/>
                  </a:schemeClr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18.01.2023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489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18.01.2023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8605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hyperlink" Target="https://presentation-creation.ru/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45855"/>
            <a:ext cx="7128792" cy="11508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403648" y="1988840"/>
            <a:ext cx="7560840" cy="4608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520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18.01.2023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520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520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  <p:pic>
        <p:nvPicPr>
          <p:cNvPr id="7" name="Рисунок 6">
            <a:hlinkClick r:id="rId14"/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20688" y="45855"/>
            <a:ext cx="757762" cy="757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272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accent1">
              <a:lumMod val="75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75656" y="2636912"/>
            <a:ext cx="5832360" cy="1152128"/>
          </a:xfrm>
        </p:spPr>
        <p:txBody>
          <a:bodyPr>
            <a:noAutofit/>
          </a:bodyPr>
          <a:lstStyle/>
          <a:p>
            <a:r>
              <a:rPr lang="ru-RU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Жизненный цикл программного обеспечения </a:t>
            </a:r>
            <a:endParaRPr lang="ru-RU" sz="48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220072" y="5661248"/>
            <a:ext cx="3744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Выполнила студентка </a:t>
            </a:r>
          </a:p>
          <a:p>
            <a:r>
              <a:rPr lang="ru-RU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Гафарова Самира 20П-3</a:t>
            </a:r>
            <a:endParaRPr lang="ru-RU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7870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772"/>
            <a:ext cx="9143999" cy="6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974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ffectLst/>
              </a:rPr>
              <a:t> </a:t>
            </a:r>
            <a:r>
              <a:rPr lang="ru-RU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</a:t>
            </a:r>
            <a:r>
              <a:rPr lang="ru-RU" b="1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пиральная </a:t>
            </a:r>
            <a:r>
              <a:rPr lang="ru-RU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модель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03648" y="1484784"/>
            <a:ext cx="612068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Все этапы жизненного цикла при спиральной модели идут витками, на каждом из которых происходят проектирование, кодирование, дизайн, тестирование и т. д. Такой процесс отображает суть названия: поднимаясь, проходится один виток (цикл) спирали для достижения конечного результата. Причем не обязательно, что один и тот же набор процессов будет повторятся от витка к витку. Но результаты каждого из витков ведут к главной цели.</a:t>
            </a:r>
          </a:p>
        </p:txBody>
      </p:sp>
    </p:spTree>
    <p:extLst>
      <p:ext uri="{BB962C8B-B14F-4D97-AF65-F5344CB8AC3E}">
        <p14:creationId xmlns:p14="http://schemas.microsoft.com/office/powerpoint/2010/main" val="1510323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374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Инкрементная модель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31640" y="1196752"/>
            <a:ext cx="676875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Принцип, который лежит в основе инкрементной модели, подразумевает расширение возможностей, достраивание модулей и функций приложения. Буквальный перевод слова инкремент: «увеличение на один». Это «увеличение на один» применяется в том числе для обозначения версий продукта.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Если в каскадной модели по сути есть два состояния продукта: «ничего» и «готовый продукт», то с появлением итерационных моделей стало  применяться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версионирование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продукта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Каждая итерация обозначается цифрой: 1,2,3 и соответственно продукт после каждой итерации имеет версию с соответствующим номером: v.1, v.2, v.3. Числами после слова версия обозначают масштабные изменения в ядро продукта.</a:t>
            </a:r>
          </a:p>
        </p:txBody>
      </p:sp>
    </p:spTree>
    <p:extLst>
      <p:ext uri="{BB962C8B-B14F-4D97-AF65-F5344CB8AC3E}">
        <p14:creationId xmlns:p14="http://schemas.microsoft.com/office/powerpoint/2010/main" val="1942300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Д</a:t>
            </a:r>
            <a:r>
              <a:rPr lang="ru-RU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ополнительные </a:t>
            </a:r>
            <a:r>
              <a:rPr lang="ru-RU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модели жизненного цикла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3568" y="1196752"/>
            <a:ext cx="49685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Модель Большого Взрыва Модель Большого Взрыва не имеет никаких руководящих принципов вообще. Эта модель жизненного цикла разработки программного обеспечения была задумана для того, чтобы помочь ориентироваться в проектах, где клиент не знает, как будет выглядеть конечный программный продукт.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19672" y="3505076"/>
            <a:ext cx="770485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Гибкая Модель 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Гибкая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методология разработки — серия подходов к разработке программного обеспечения, ориентированных на использование интерактивной разработки, динамическое формирование требований и обеспечение их реализации в результате постоянного взаимодействия внутри самоорганизующихся рабочих групп, состоящих из специалистов различного профиля.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2615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91680" y="2852936"/>
            <a:ext cx="5472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Благодарю за внимание!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0496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251520" y="116632"/>
            <a:ext cx="6804248" cy="1150897"/>
          </a:xfrm>
        </p:spPr>
        <p:txBody>
          <a:bodyPr/>
          <a:lstStyle/>
          <a:p>
            <a:r>
              <a:rPr lang="ru-RU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Содержание</a:t>
            </a:r>
            <a:endParaRPr lang="ru-RU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Line 253"/>
          <p:cNvSpPr>
            <a:spLocks noChangeShapeType="1"/>
          </p:cNvSpPr>
          <p:nvPr/>
        </p:nvSpPr>
        <p:spPr bwMode="gray">
          <a:xfrm>
            <a:off x="2579712" y="5277937"/>
            <a:ext cx="4800600" cy="0"/>
          </a:xfrm>
          <a:prstGeom prst="line">
            <a:avLst/>
          </a:prstGeom>
          <a:noFill/>
          <a:ln w="25400">
            <a:solidFill>
              <a:schemeClr val="accent1">
                <a:lumMod val="75000"/>
              </a:schemeClr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ru-RU"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5" name="Rectangle 254"/>
          <p:cNvSpPr>
            <a:spLocks noChangeArrowheads="1"/>
          </p:cNvSpPr>
          <p:nvPr/>
        </p:nvSpPr>
        <p:spPr bwMode="gray">
          <a:xfrm rot="3419336">
            <a:off x="2295549" y="4701675"/>
            <a:ext cx="479425" cy="520700"/>
          </a:xfrm>
          <a:prstGeom prst="rect">
            <a:avLst/>
          </a:pr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miter lim="800000"/>
            <a:headEnd/>
            <a:tailEnd/>
          </a:ln>
          <a:effectLst/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chemeClr val="folHlink"/>
            </a:extrusionClr>
          </a:sp3d>
        </p:spPr>
        <p:txBody>
          <a:bodyPr wrap="none" anchor="ctr">
            <a:flatTx/>
          </a:bodyPr>
          <a:lstStyle/>
          <a:p>
            <a:endParaRPr lang="ru-RU"/>
          </a:p>
        </p:txBody>
      </p:sp>
      <p:sp>
        <p:nvSpPr>
          <p:cNvPr id="26" name="Text Box 255"/>
          <p:cNvSpPr txBox="1">
            <a:spLocks noChangeArrowheads="1"/>
          </p:cNvSpPr>
          <p:nvPr/>
        </p:nvSpPr>
        <p:spPr bwMode="gray">
          <a:xfrm>
            <a:off x="2351112" y="4744537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>
                <a:solidFill>
                  <a:srgbClr val="FFFFFF"/>
                </a:solidFill>
                <a:latin typeface="Arial" charset="0"/>
              </a:rPr>
              <a:t>4</a:t>
            </a:r>
          </a:p>
        </p:txBody>
      </p:sp>
      <p:sp>
        <p:nvSpPr>
          <p:cNvPr id="27" name="Line 256"/>
          <p:cNvSpPr>
            <a:spLocks noChangeShapeType="1"/>
          </p:cNvSpPr>
          <p:nvPr/>
        </p:nvSpPr>
        <p:spPr bwMode="gray">
          <a:xfrm>
            <a:off x="2579712" y="2763337"/>
            <a:ext cx="4800600" cy="0"/>
          </a:xfrm>
          <a:prstGeom prst="line">
            <a:avLst/>
          </a:prstGeom>
          <a:noFill/>
          <a:ln w="25400">
            <a:solidFill>
              <a:schemeClr val="accent1">
                <a:lumMod val="75000"/>
              </a:schemeClr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ru-RU"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8" name="Rectangle 257"/>
          <p:cNvSpPr>
            <a:spLocks noChangeArrowheads="1"/>
          </p:cNvSpPr>
          <p:nvPr/>
        </p:nvSpPr>
        <p:spPr bwMode="gray">
          <a:xfrm rot="3419336">
            <a:off x="2223541" y="2187075"/>
            <a:ext cx="479425" cy="5207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miter lim="800000"/>
            <a:headEnd/>
            <a:tailEnd/>
          </a:ln>
          <a:effectLst/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endParaRPr lang="ru-RU">
              <a:solidFill>
                <a:srgbClr val="FF0000"/>
              </a:solidFill>
            </a:endParaRPr>
          </a:p>
        </p:txBody>
      </p:sp>
      <p:sp>
        <p:nvSpPr>
          <p:cNvPr id="29" name="Text Box 258"/>
          <p:cNvSpPr txBox="1">
            <a:spLocks noChangeArrowheads="1"/>
          </p:cNvSpPr>
          <p:nvPr/>
        </p:nvSpPr>
        <p:spPr bwMode="gray">
          <a:xfrm>
            <a:off x="3419872" y="2254790"/>
            <a:ext cx="4331379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ru-RU" sz="2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rial" charset="0"/>
              </a:rPr>
              <a:t>Понятие жизненного цикла</a:t>
            </a:r>
            <a:endParaRPr lang="en-US" sz="2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Arial" charset="0"/>
            </a:endParaRPr>
          </a:p>
        </p:txBody>
      </p:sp>
      <p:sp>
        <p:nvSpPr>
          <p:cNvPr id="30" name="Text Box 259"/>
          <p:cNvSpPr txBox="1">
            <a:spLocks noChangeArrowheads="1"/>
          </p:cNvSpPr>
          <p:nvPr/>
        </p:nvSpPr>
        <p:spPr bwMode="gray">
          <a:xfrm>
            <a:off x="2351112" y="2229937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>
                <a:solidFill>
                  <a:srgbClr val="FFFFFF"/>
                </a:solidFill>
                <a:latin typeface="Arial" charset="0"/>
              </a:rPr>
              <a:t>1</a:t>
            </a:r>
          </a:p>
        </p:txBody>
      </p:sp>
      <p:sp>
        <p:nvSpPr>
          <p:cNvPr id="31" name="Line 260"/>
          <p:cNvSpPr>
            <a:spLocks noChangeShapeType="1"/>
          </p:cNvSpPr>
          <p:nvPr/>
        </p:nvSpPr>
        <p:spPr bwMode="gray">
          <a:xfrm>
            <a:off x="2579712" y="3601537"/>
            <a:ext cx="4800600" cy="0"/>
          </a:xfrm>
          <a:prstGeom prst="line">
            <a:avLst/>
          </a:prstGeom>
          <a:noFill/>
          <a:ln w="25400">
            <a:solidFill>
              <a:schemeClr val="accent1">
                <a:lumMod val="75000"/>
              </a:schemeClr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ru-RU"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2" name="Rectangle 261"/>
          <p:cNvSpPr>
            <a:spLocks noChangeArrowheads="1"/>
          </p:cNvSpPr>
          <p:nvPr/>
        </p:nvSpPr>
        <p:spPr bwMode="gray">
          <a:xfrm rot="3419336">
            <a:off x="2295549" y="3025275"/>
            <a:ext cx="479425" cy="520700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miter lim="800000"/>
            <a:headEnd/>
            <a:tailEnd/>
          </a:ln>
          <a:effectLst/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2"/>
            </a:extrusionClr>
          </a:sp3d>
        </p:spPr>
        <p:txBody>
          <a:bodyPr wrap="none" anchor="ctr">
            <a:flatTx/>
          </a:bodyPr>
          <a:lstStyle/>
          <a:p>
            <a:endParaRPr lang="ru-RU"/>
          </a:p>
        </p:txBody>
      </p:sp>
      <p:sp>
        <p:nvSpPr>
          <p:cNvPr id="33" name="Text Box 262"/>
          <p:cNvSpPr txBox="1">
            <a:spLocks noChangeArrowheads="1"/>
          </p:cNvSpPr>
          <p:nvPr/>
        </p:nvSpPr>
        <p:spPr bwMode="gray">
          <a:xfrm>
            <a:off x="2351112" y="3068137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>
                <a:solidFill>
                  <a:srgbClr val="FFFFFF"/>
                </a:solidFill>
                <a:latin typeface="Arial" charset="0"/>
              </a:rPr>
              <a:t>2</a:t>
            </a:r>
          </a:p>
        </p:txBody>
      </p:sp>
      <p:sp>
        <p:nvSpPr>
          <p:cNvPr id="34" name="Line 263"/>
          <p:cNvSpPr>
            <a:spLocks noChangeShapeType="1"/>
          </p:cNvSpPr>
          <p:nvPr/>
        </p:nvSpPr>
        <p:spPr bwMode="gray">
          <a:xfrm>
            <a:off x="2581300" y="4438150"/>
            <a:ext cx="4799012" cy="1587"/>
          </a:xfrm>
          <a:prstGeom prst="line">
            <a:avLst/>
          </a:prstGeom>
          <a:noFill/>
          <a:ln w="25400">
            <a:solidFill>
              <a:schemeClr val="accent1">
                <a:lumMod val="75000"/>
              </a:schemeClr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ru-RU"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5" name="Rectangle 264"/>
          <p:cNvSpPr>
            <a:spLocks noChangeArrowheads="1"/>
          </p:cNvSpPr>
          <p:nvPr/>
        </p:nvSpPr>
        <p:spPr bwMode="gray">
          <a:xfrm rot="3419336">
            <a:off x="2295549" y="3863475"/>
            <a:ext cx="479425" cy="520700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miter lim="800000"/>
            <a:headEnd/>
            <a:tailEnd/>
          </a:ln>
          <a:effectLst/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 wrap="none" anchor="ctr">
            <a:flatTx/>
          </a:bodyPr>
          <a:lstStyle/>
          <a:p>
            <a:endParaRPr lang="ru-RU"/>
          </a:p>
        </p:txBody>
      </p:sp>
      <p:sp>
        <p:nvSpPr>
          <p:cNvPr id="36" name="Text Box 265"/>
          <p:cNvSpPr txBox="1">
            <a:spLocks noChangeArrowheads="1"/>
          </p:cNvSpPr>
          <p:nvPr/>
        </p:nvSpPr>
        <p:spPr bwMode="gray">
          <a:xfrm>
            <a:off x="2351112" y="3906337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rgbClr val="FFFFFF"/>
                </a:solidFill>
                <a:latin typeface="Arial" charset="0"/>
              </a:rPr>
              <a:t>3</a:t>
            </a:r>
          </a:p>
        </p:txBody>
      </p:sp>
      <p:sp>
        <p:nvSpPr>
          <p:cNvPr id="37" name="Line 266"/>
          <p:cNvSpPr>
            <a:spLocks noChangeShapeType="1"/>
          </p:cNvSpPr>
          <p:nvPr/>
        </p:nvSpPr>
        <p:spPr bwMode="gray">
          <a:xfrm>
            <a:off x="2579712" y="6138362"/>
            <a:ext cx="4800600" cy="0"/>
          </a:xfrm>
          <a:prstGeom prst="line">
            <a:avLst/>
          </a:prstGeom>
          <a:noFill/>
          <a:ln w="25400">
            <a:solidFill>
              <a:schemeClr val="accent1">
                <a:lumMod val="75000"/>
              </a:schemeClr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ru-RU"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8" name="Rectangle 267"/>
          <p:cNvSpPr>
            <a:spLocks noChangeArrowheads="1"/>
          </p:cNvSpPr>
          <p:nvPr/>
        </p:nvSpPr>
        <p:spPr bwMode="ltGray">
          <a:xfrm rot="3419336">
            <a:off x="2295549" y="5562100"/>
            <a:ext cx="479425" cy="520700"/>
          </a:xfrm>
          <a:prstGeom prst="rect">
            <a:avLst/>
          </a:prstGeom>
          <a:gradFill rotWithShape="1">
            <a:gsLst>
              <a:gs pos="0">
                <a:srgbClr val="990099"/>
              </a:gs>
              <a:gs pos="100000">
                <a:srgbClr val="990099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miter lim="800000"/>
            <a:headEnd/>
            <a:tailEnd/>
          </a:ln>
          <a:effectLst/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rgbClr val="990099"/>
            </a:extrusionClr>
          </a:sp3d>
        </p:spPr>
        <p:txBody>
          <a:bodyPr wrap="none" anchor="ctr">
            <a:flatTx/>
          </a:bodyPr>
          <a:lstStyle/>
          <a:p>
            <a:endParaRPr lang="ru-RU"/>
          </a:p>
        </p:txBody>
      </p:sp>
      <p:sp>
        <p:nvSpPr>
          <p:cNvPr id="39" name="Text Box 268"/>
          <p:cNvSpPr txBox="1">
            <a:spLocks noChangeArrowheads="1"/>
          </p:cNvSpPr>
          <p:nvPr/>
        </p:nvSpPr>
        <p:spPr bwMode="gray">
          <a:xfrm>
            <a:off x="2351112" y="5604962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>
                <a:solidFill>
                  <a:srgbClr val="FFFFFF"/>
                </a:solidFill>
                <a:latin typeface="Arial" charset="0"/>
              </a:rPr>
              <a:t>5</a:t>
            </a:r>
          </a:p>
        </p:txBody>
      </p:sp>
      <p:sp>
        <p:nvSpPr>
          <p:cNvPr id="40" name="Text Box 269"/>
          <p:cNvSpPr txBox="1">
            <a:spLocks noChangeArrowheads="1"/>
          </p:cNvSpPr>
          <p:nvPr/>
        </p:nvSpPr>
        <p:spPr bwMode="gray">
          <a:xfrm>
            <a:off x="3646512" y="3136400"/>
            <a:ext cx="2799934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ru-RU" sz="2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rial" charset="0"/>
              </a:rPr>
              <a:t>Основные этапы</a:t>
            </a:r>
            <a:endParaRPr lang="en-US" sz="2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Arial" charset="0"/>
            </a:endParaRPr>
          </a:p>
        </p:txBody>
      </p:sp>
      <p:sp>
        <p:nvSpPr>
          <p:cNvPr id="41" name="Text Box 270"/>
          <p:cNvSpPr txBox="1">
            <a:spLocks noChangeArrowheads="1"/>
          </p:cNvSpPr>
          <p:nvPr/>
        </p:nvSpPr>
        <p:spPr bwMode="gray">
          <a:xfrm>
            <a:off x="3646512" y="4025998"/>
            <a:ext cx="4298484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ru-RU" sz="2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rial" charset="0"/>
              </a:rPr>
              <a:t>Модели Жизненного цикла</a:t>
            </a:r>
            <a:endParaRPr lang="en-US" sz="2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Arial" charset="0"/>
            </a:endParaRPr>
          </a:p>
        </p:txBody>
      </p:sp>
      <p:sp>
        <p:nvSpPr>
          <p:cNvPr id="42" name="Text Box 271"/>
          <p:cNvSpPr txBox="1">
            <a:spLocks noChangeArrowheads="1"/>
          </p:cNvSpPr>
          <p:nvPr/>
        </p:nvSpPr>
        <p:spPr bwMode="gray">
          <a:xfrm>
            <a:off x="3646512" y="4817562"/>
            <a:ext cx="2110386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ru-RU" sz="2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rial" charset="0"/>
              </a:rPr>
              <a:t>Доп. модели</a:t>
            </a:r>
            <a:endParaRPr lang="en-US" sz="2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Arial" charset="0"/>
            </a:endParaRPr>
          </a:p>
        </p:txBody>
      </p:sp>
      <p:sp>
        <p:nvSpPr>
          <p:cNvPr id="43" name="Text Box 272"/>
          <p:cNvSpPr txBox="1">
            <a:spLocks noChangeArrowheads="1"/>
          </p:cNvSpPr>
          <p:nvPr/>
        </p:nvSpPr>
        <p:spPr bwMode="gray">
          <a:xfrm>
            <a:off x="3646512" y="5668462"/>
            <a:ext cx="1038169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ru-RU" sz="2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Конец</a:t>
            </a:r>
            <a:endParaRPr lang="en-US" sz="2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3024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Понятие жизненного цикла</a:t>
            </a:r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755576" y="1340768"/>
            <a:ext cx="7560840" cy="4608512"/>
          </a:xfrm>
        </p:spPr>
        <p:txBody>
          <a:bodyPr>
            <a:norm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ru-RU" sz="2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Century Schoolbook"/>
                <a:cs typeface="Times New Roman" panose="02020603050405020304" pitchFamily="18" charset="0"/>
                <a:sym typeface="Century Schoolbook"/>
              </a:rPr>
              <a:t>Основным понятием программной инженерии является понятие жизненного цикла ПО. </a:t>
            </a:r>
            <a:endParaRPr lang="ru-RU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Century Schoolbook"/>
              <a:cs typeface="Times New Roman" panose="02020603050405020304" pitchFamily="18" charset="0"/>
              <a:sym typeface="Century Schoolbook"/>
            </a:endParaRPr>
          </a:p>
          <a:p>
            <a:pPr marL="0" lvl="0" indent="0" algn="just">
              <a:spcBef>
                <a:spcPts val="0"/>
              </a:spcBef>
              <a:buNone/>
            </a:pPr>
            <a:r>
              <a:rPr lang="ru-RU" sz="2800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Century Schoolbook"/>
                <a:cs typeface="Times New Roman" panose="02020603050405020304" pitchFamily="18" charset="0"/>
                <a:sym typeface="Century Schoolbook"/>
              </a:rPr>
              <a:t>Жизненный цикл ПО (</a:t>
            </a:r>
            <a:r>
              <a:rPr lang="ru-RU" sz="2800" i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Century Schoolbook"/>
                <a:cs typeface="Times New Roman" panose="02020603050405020304" pitchFamily="18" charset="0"/>
                <a:sym typeface="Century Schoolbook"/>
              </a:rPr>
              <a:t>software</a:t>
            </a:r>
            <a:r>
              <a:rPr lang="ru-RU" sz="2800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Century Schoolbook"/>
                <a:cs typeface="Times New Roman" panose="02020603050405020304" pitchFamily="18" charset="0"/>
                <a:sym typeface="Century Schoolbook"/>
              </a:rPr>
              <a:t> </a:t>
            </a:r>
            <a:r>
              <a:rPr lang="ru-RU" sz="2800" i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Century Schoolbook"/>
                <a:cs typeface="Times New Roman" panose="02020603050405020304" pitchFamily="18" charset="0"/>
                <a:sym typeface="Century Schoolbook"/>
              </a:rPr>
              <a:t>lifecycle</a:t>
            </a:r>
            <a:r>
              <a:rPr lang="ru-RU" sz="2800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Century Schoolbook"/>
                <a:cs typeface="Times New Roman" panose="02020603050405020304" pitchFamily="18" charset="0"/>
                <a:sym typeface="Century Schoolbook"/>
              </a:rPr>
              <a:t>) – </a:t>
            </a:r>
            <a:r>
              <a:rPr lang="ru-RU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Century Schoolbook"/>
                <a:cs typeface="Times New Roman" panose="02020603050405020304" pitchFamily="18" charset="0"/>
                <a:sym typeface="Century Schoolbook"/>
              </a:rPr>
              <a:t>это период времени, который начинается с момента принятия решения о необходимости создания ПО и заканчивается в момент его полного изъятия из эксплуатации. </a:t>
            </a:r>
            <a:endParaRPr lang="ru-RU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27822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337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этапы</a:t>
            </a:r>
            <a:endParaRPr lang="ru-RU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547664" y="1137518"/>
            <a:ext cx="5616624" cy="3600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ru-RU" altLang="ru-RU" sz="2400" i="0" u="none" strike="noStrike" normalizeH="0" baseline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Обычно к этапам жизненного цикла относят:</a:t>
            </a:r>
            <a:br>
              <a:rPr kumimoji="0" lang="ru-RU" altLang="ru-RU" sz="2400" i="0" u="none" strike="noStrike" normalizeH="0" baseline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GB" altLang="ru-RU" sz="2400" i="0" u="none" strike="noStrike" normalizeH="0" baseline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1</a:t>
            </a:r>
            <a:r>
              <a:rPr lang="en-US" altLang="ru-RU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kumimoji="0" lang="ru-RU" altLang="ru-RU" sz="2400" i="0" u="none" strike="noStrike" normalizeH="0" baseline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требований.</a:t>
            </a:r>
            <a:br>
              <a:rPr kumimoji="0" lang="ru-RU" altLang="ru-RU" sz="2400" i="0" u="none" strike="noStrike" normalizeH="0" baseline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ru-RU" sz="2400" i="0" u="none" strike="noStrike" normalizeH="0" baseline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kumimoji="0" lang="en-US" altLang="ru-RU" sz="2400" i="0" u="none" strike="noStrike" normalizeH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kumimoji="0" lang="ru-RU" altLang="ru-RU" sz="2400" i="0" u="none" strike="noStrike" normalizeH="0" baseline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Проектирование.</a:t>
            </a:r>
            <a:br>
              <a:rPr kumimoji="0" lang="ru-RU" altLang="ru-RU" sz="2400" i="0" u="none" strike="noStrike" normalizeH="0" baseline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ru-RU" sz="2400" i="0" u="none" strike="noStrike" normalizeH="0" baseline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3.</a:t>
            </a:r>
            <a:r>
              <a:rPr kumimoji="0" lang="ru-RU" altLang="ru-RU" sz="2400" i="0" u="none" strike="noStrike" normalizeH="0" baseline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Программирование.</a:t>
            </a:r>
            <a:endParaRPr kumimoji="0" lang="en-US" altLang="ru-RU" sz="2400" i="0" u="none" strike="noStrike" normalizeH="0" baseline="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ru-RU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ru-RU" sz="2400" i="0" u="none" strike="noStrike" normalizeH="0" baseline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4.</a:t>
            </a:r>
            <a:r>
              <a:rPr kumimoji="0" lang="ru-RU" altLang="ru-RU" sz="2400" i="0" u="none" strike="noStrike" normalizeH="0" baseline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и отладку.</a:t>
            </a:r>
            <a:br>
              <a:rPr kumimoji="0" lang="ru-RU" altLang="ru-RU" sz="2400" i="0" u="none" strike="noStrike" normalizeH="0" baseline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ru-RU" sz="2400" i="0" u="none" strike="noStrike" normalizeH="0" baseline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5.</a:t>
            </a:r>
            <a:r>
              <a:rPr kumimoji="0" lang="ru-RU" altLang="ru-RU" sz="2400" i="0" u="none" strike="noStrike" normalizeH="0" baseline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Эксплуатацию, сопровождение и поддержку.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0859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404664"/>
            <a:ext cx="7128792" cy="1150897"/>
          </a:xfrm>
        </p:spPr>
        <p:txBody>
          <a:bodyPr>
            <a:normAutofit fontScale="90000"/>
          </a:bodyPr>
          <a:lstStyle/>
          <a:p>
            <a:r>
              <a:rPr lang="ru-RU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Модели жизненного цикла ПО</a:t>
            </a:r>
            <a:r>
              <a:rPr lang="ru-RU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ru-RU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endParaRPr lang="ru-RU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71600" y="1700808"/>
            <a:ext cx="72728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Waterfall (</a:t>
            </a:r>
            <a:r>
              <a:rPr lang="ru-RU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каскадная модель) 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Итерационная модель </a:t>
            </a:r>
            <a:endParaRPr lang="ru-RU" sz="20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спиральная </a:t>
            </a:r>
            <a:r>
              <a:rPr lang="ru-RU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модель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инкрементной модели.</a:t>
            </a:r>
          </a:p>
        </p:txBody>
      </p:sp>
    </p:spTree>
    <p:extLst>
      <p:ext uri="{BB962C8B-B14F-4D97-AF65-F5344CB8AC3E}">
        <p14:creationId xmlns:p14="http://schemas.microsoft.com/office/powerpoint/2010/main" val="3487096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282661"/>
            <a:ext cx="7128792" cy="1150897"/>
          </a:xfrm>
        </p:spPr>
        <p:txBody>
          <a:bodyPr>
            <a:normAutofit fontScale="90000"/>
          </a:bodyPr>
          <a:lstStyle/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Waterfall (</a:t>
            </a:r>
            <a:r>
              <a:rPr lang="ru-RU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каскадная модель)</a:t>
            </a:r>
            <a:r>
              <a:rPr lang="ru-RU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b="1" dirty="0">
                <a:effectLst/>
              </a:rPr>
              <a:t/>
            </a:r>
            <a:br>
              <a:rPr lang="ru-RU" b="1" dirty="0">
                <a:effectLst/>
              </a:rPr>
            </a:b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1115616" y="1412776"/>
            <a:ext cx="684076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Основная суть модели </a:t>
            </a:r>
            <a:r>
              <a:rPr lang="ru-RU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Waterfall</a:t>
            </a:r>
            <a:r>
              <a:rPr lang="ru-RU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 в том, что этапы зависят друг от друга и следующий начинается, когда закончен предыдущий, образуя таким образом поступательное (каскадное) движение вперед. </a:t>
            </a:r>
          </a:p>
          <a:p>
            <a:r>
              <a:rPr lang="ru-RU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Параллелизм этапов в каскадной модели, хоть и ограничен, но возможен для абсолютно независимых между собой работ. При этом интеграция параллельных кусков все равно происходит на каком-то следующем этапе, а не в рамках одного</a:t>
            </a:r>
            <a:r>
              <a:rPr lang="ru-RU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ru-RU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Недостатками этой модели являются получение результата  по прохождению всех этапов и сложность выявления ошибок. Возвращаться назад трудно. Не понятно что возвращать: если произошел сбой на каком-то этапе, его последствия видны только в конце. </a:t>
            </a:r>
          </a:p>
        </p:txBody>
      </p:sp>
    </p:spTree>
    <p:extLst>
      <p:ext uri="{BB962C8B-B14F-4D97-AF65-F5344CB8AC3E}">
        <p14:creationId xmlns:p14="http://schemas.microsoft.com/office/powerpoint/2010/main" val="341056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674"/>
            <a:ext cx="9144000" cy="684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767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Итерационная модель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91680" y="1628800"/>
            <a:ext cx="655272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Итерационная модель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предполагает разбиение проекта на части (этапы, итерации) и прохождение этапов жизненного цикла на каждом их них. Каждый этап является законченным сам по себе, совокупность этапов формирует конечный результат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Использование итерационной модели снижает риски глобального провала и растраты всего бюджета, получение несинхронизированных ожиданий и ошибочного понимания процессов как клиентом, так и каждым участником команды разработки. Оно также дает возможность завершения разработки в конце любой итерации (в каскадной модели вы должны прежде завершить все этапы).</a:t>
            </a:r>
          </a:p>
        </p:txBody>
      </p:sp>
    </p:spTree>
    <p:extLst>
      <p:ext uri="{BB962C8B-B14F-4D97-AF65-F5344CB8AC3E}">
        <p14:creationId xmlns:p14="http://schemas.microsoft.com/office/powerpoint/2010/main" val="1219956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1eb6759f83b5878f90dee8f792aa1351d9fd64c3"/>
</p:tagLst>
</file>

<file path=ppt/theme/theme1.xml><?xml version="1.0" encoding="utf-8"?>
<a:theme xmlns:a="http://schemas.openxmlformats.org/drawingml/2006/main" name="Тема Office">
  <a:themeElements>
    <a:clrScheme name="Аспект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2643</TotalTime>
  <Words>354</Words>
  <Application>Microsoft Office PowerPoint</Application>
  <PresentationFormat>Экран (4:3)</PresentationFormat>
  <Paragraphs>48</Paragraphs>
  <Slides>15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0" baseType="lpstr">
      <vt:lpstr>Arial</vt:lpstr>
      <vt:lpstr>Calibri</vt:lpstr>
      <vt:lpstr>Century Schoolbook</vt:lpstr>
      <vt:lpstr>Times New Roman</vt:lpstr>
      <vt:lpstr>Тема Office</vt:lpstr>
      <vt:lpstr>Жизненный цикл программного обеспечения </vt:lpstr>
      <vt:lpstr>Содержание</vt:lpstr>
      <vt:lpstr>Понятие жизненного цикла</vt:lpstr>
      <vt:lpstr>Презентация PowerPoint</vt:lpstr>
      <vt:lpstr>Основные этапы</vt:lpstr>
      <vt:lpstr>Модели жизненного цикла ПО </vt:lpstr>
      <vt:lpstr>Waterfall (каскадная модель)  </vt:lpstr>
      <vt:lpstr>Презентация PowerPoint</vt:lpstr>
      <vt:lpstr>Итерационная модель</vt:lpstr>
      <vt:lpstr>Презентация PowerPoint</vt:lpstr>
      <vt:lpstr> Спиральная модель</vt:lpstr>
      <vt:lpstr>Презентация PowerPoint</vt:lpstr>
      <vt:lpstr>Инкрементная модель</vt:lpstr>
      <vt:lpstr>Дополнительные модели жизненного цикла </vt:lpstr>
      <vt:lpstr>Презентация PowerPoint</vt:lpstr>
    </vt:vector>
  </TitlesOfParts>
  <Company>presentation-creation.ru</Company>
  <LinksUpToDate>false</LinksUpToDate>
  <SharedDoc>false</SharedDoc>
  <HyperlinkBase>https://presentation-creation.ru/powerpoint-templates.html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Фигуры в оттенках красного</dc:title>
  <dc:creator>obstinate</dc:creator>
  <dc:description>Шаблон презентации с сайта https://presentation-creation.ru/</dc:description>
  <cp:lastModifiedBy>camira2006</cp:lastModifiedBy>
  <cp:revision>1269</cp:revision>
  <dcterms:created xsi:type="dcterms:W3CDTF">2018-02-25T09:09:03Z</dcterms:created>
  <dcterms:modified xsi:type="dcterms:W3CDTF">2023-01-18T06:55:18Z</dcterms:modified>
</cp:coreProperties>
</file>