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93BA84-C402-4B84-8FB6-BAF16D586AAE}">
          <p14:sldIdLst>
            <p14:sldId id="256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Раздел без заголовка" id="{31A6C8D2-5152-4019-AD12-7E2A05E4DD9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78"/>
    <a:srgbClr val="666699"/>
    <a:srgbClr val="3399FF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4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424936" cy="172819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E1E78"/>
                </a:solidFill>
              </a:defRPr>
            </a:lvl1pPr>
            <a:lvl2pPr>
              <a:defRPr>
                <a:solidFill>
                  <a:srgbClr val="1E1E78"/>
                </a:solidFill>
              </a:defRPr>
            </a:lvl2pPr>
            <a:lvl3pPr>
              <a:defRPr>
                <a:solidFill>
                  <a:srgbClr val="1E1E78"/>
                </a:solidFill>
              </a:defRPr>
            </a:lvl3pPr>
            <a:lvl4pPr>
              <a:defRPr>
                <a:solidFill>
                  <a:srgbClr val="1E1E78"/>
                </a:solidFill>
              </a:defRPr>
            </a:lvl4pPr>
            <a:lvl5pPr>
              <a:defRPr>
                <a:solidFill>
                  <a:srgbClr val="1E1E78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E1E78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E1E78"/>
                </a:solidFill>
              </a:defRPr>
            </a:lvl1pPr>
            <a:lvl2pPr>
              <a:defRPr>
                <a:solidFill>
                  <a:srgbClr val="1E1E78"/>
                </a:solidFill>
              </a:defRPr>
            </a:lvl2pPr>
            <a:lvl3pPr>
              <a:defRPr>
                <a:solidFill>
                  <a:srgbClr val="1E1E78"/>
                </a:solidFill>
              </a:defRPr>
            </a:lvl3pPr>
            <a:lvl4pPr>
              <a:defRPr>
                <a:solidFill>
                  <a:srgbClr val="1E1E78"/>
                </a:solidFill>
              </a:defRPr>
            </a:lvl4pPr>
            <a:lvl5pPr>
              <a:defRPr>
                <a:solidFill>
                  <a:srgbClr val="1E1E78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555776" y="45855"/>
            <a:ext cx="6588224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Текс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9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2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2" name="Рисунок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E1E78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1E1E7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1999381"/>
            <a:ext cx="4248472" cy="4525963"/>
          </a:xfrm>
        </p:spPr>
        <p:txBody>
          <a:bodyPr/>
          <a:lstStyle>
            <a:lvl1pPr>
              <a:defRPr sz="2800">
                <a:solidFill>
                  <a:srgbClr val="1E1E78"/>
                </a:solidFill>
              </a:defRPr>
            </a:lvl1pPr>
            <a:lvl2pPr>
              <a:defRPr sz="2400">
                <a:solidFill>
                  <a:srgbClr val="1E1E78"/>
                </a:solidFill>
              </a:defRPr>
            </a:lvl2pPr>
            <a:lvl3pPr>
              <a:defRPr sz="2000">
                <a:solidFill>
                  <a:srgbClr val="1E1E78"/>
                </a:solidFill>
              </a:defRPr>
            </a:lvl3pPr>
            <a:lvl4pPr>
              <a:defRPr sz="1800">
                <a:solidFill>
                  <a:srgbClr val="1E1E78"/>
                </a:solidFill>
              </a:defRPr>
            </a:lvl4pPr>
            <a:lvl5pPr>
              <a:defRPr sz="1800">
                <a:solidFill>
                  <a:srgbClr val="1E1E7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999381"/>
            <a:ext cx="4248472" cy="4525963"/>
          </a:xfrm>
        </p:spPr>
        <p:txBody>
          <a:bodyPr/>
          <a:lstStyle>
            <a:lvl1pPr>
              <a:defRPr sz="2800">
                <a:solidFill>
                  <a:srgbClr val="1E1E78"/>
                </a:solidFill>
              </a:defRPr>
            </a:lvl1pPr>
            <a:lvl2pPr>
              <a:defRPr sz="2400">
                <a:solidFill>
                  <a:srgbClr val="1E1E78"/>
                </a:solidFill>
              </a:defRPr>
            </a:lvl2pPr>
            <a:lvl3pPr>
              <a:defRPr sz="2000">
                <a:solidFill>
                  <a:srgbClr val="1E1E78"/>
                </a:solidFill>
              </a:defRPr>
            </a:lvl3pPr>
            <a:lvl4pPr>
              <a:defRPr sz="1800">
                <a:solidFill>
                  <a:srgbClr val="1E1E78"/>
                </a:solidFill>
              </a:defRPr>
            </a:lvl4pPr>
            <a:lvl5pPr>
              <a:defRPr sz="1800">
                <a:solidFill>
                  <a:srgbClr val="1E1E7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748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E1E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2048"/>
            <a:ext cx="4040188" cy="3951288"/>
          </a:xfrm>
        </p:spPr>
        <p:txBody>
          <a:bodyPr/>
          <a:lstStyle>
            <a:lvl1pPr>
              <a:defRPr sz="2400">
                <a:solidFill>
                  <a:srgbClr val="1E1E78"/>
                </a:solidFill>
              </a:defRPr>
            </a:lvl1pPr>
            <a:lvl2pPr>
              <a:defRPr sz="2000">
                <a:solidFill>
                  <a:srgbClr val="1E1E78"/>
                </a:solidFill>
              </a:defRPr>
            </a:lvl2pPr>
            <a:lvl3pPr>
              <a:defRPr sz="1800">
                <a:solidFill>
                  <a:srgbClr val="1E1E78"/>
                </a:solidFill>
              </a:defRPr>
            </a:lvl3pPr>
            <a:lvl4pPr>
              <a:defRPr sz="1600">
                <a:solidFill>
                  <a:srgbClr val="1E1E78"/>
                </a:solidFill>
              </a:defRPr>
            </a:lvl4pPr>
            <a:lvl5pPr>
              <a:defRPr sz="1600">
                <a:solidFill>
                  <a:srgbClr val="1E1E7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9251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E1E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502048"/>
            <a:ext cx="4041775" cy="3951288"/>
          </a:xfrm>
        </p:spPr>
        <p:txBody>
          <a:bodyPr/>
          <a:lstStyle>
            <a:lvl1pPr>
              <a:defRPr sz="2400">
                <a:solidFill>
                  <a:srgbClr val="1E1E78"/>
                </a:solidFill>
              </a:defRPr>
            </a:lvl1pPr>
            <a:lvl2pPr>
              <a:defRPr sz="2000">
                <a:solidFill>
                  <a:srgbClr val="1E1E78"/>
                </a:solidFill>
              </a:defRPr>
            </a:lvl2pPr>
            <a:lvl3pPr>
              <a:defRPr sz="1800">
                <a:solidFill>
                  <a:srgbClr val="1E1E78"/>
                </a:solidFill>
              </a:defRPr>
            </a:lvl3pPr>
            <a:lvl4pPr>
              <a:defRPr sz="1600">
                <a:solidFill>
                  <a:srgbClr val="1E1E78"/>
                </a:solidFill>
              </a:defRPr>
            </a:lvl4pPr>
            <a:lvl5pPr>
              <a:defRPr sz="1600">
                <a:solidFill>
                  <a:srgbClr val="1E1E7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rgbClr val="1E1E78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rgbClr val="1E1E78"/>
                </a:solidFill>
              </a:defRPr>
            </a:lvl1pPr>
            <a:lvl2pPr>
              <a:defRPr sz="2800">
                <a:solidFill>
                  <a:srgbClr val="1E1E78"/>
                </a:solidFill>
              </a:defRPr>
            </a:lvl2pPr>
            <a:lvl3pPr>
              <a:defRPr sz="2400">
                <a:solidFill>
                  <a:srgbClr val="1E1E78"/>
                </a:solidFill>
              </a:defRPr>
            </a:lvl3pPr>
            <a:lvl4pPr>
              <a:defRPr sz="2000">
                <a:solidFill>
                  <a:srgbClr val="1E1E78"/>
                </a:solidFill>
              </a:defRPr>
            </a:lvl4pPr>
            <a:lvl5pPr>
              <a:defRPr sz="2000">
                <a:solidFill>
                  <a:srgbClr val="1E1E78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E1E78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E1E7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45855"/>
            <a:ext cx="6588224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12968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1E1E7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1E1E7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1E1E7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1E1E7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1E1E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sd.ru/ru/uslugi/poektirovani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sd.ru/ru/uslugi/testirovanie_po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Современная Методология Разработка программного обеспечения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0112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Гафарова Самира 20П-3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075240" cy="92147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</a:rPr>
              <a:t>«Spiral Model» (</a:t>
            </a:r>
            <a:r>
              <a:rPr lang="ru-RU" sz="2800" b="0" dirty="0">
                <a:solidFill>
                  <a:schemeClr val="bg1"/>
                </a:solidFill>
                <a:effectLst/>
              </a:rPr>
              <a:t>спиральная модель)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87" y="1916832"/>
            <a:ext cx="5580062" cy="347437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1E1E78"/>
                </a:solidFill>
              </a:rPr>
              <a:t>«Спиральная модель» похожа на инкрементную, но с акцентом на анализ рисков. Она хорошо работает для решения критически важных бизнес-задач, когда неудача несовместима с деятельностью компании, в условиях выпуска новых продуктовых линеек, при необходимости научных исследований и практической апробации.</a:t>
            </a:r>
            <a:br>
              <a:rPr lang="ru-RU" dirty="0">
                <a:solidFill>
                  <a:srgbClr val="1E1E78"/>
                </a:solidFill>
              </a:rPr>
            </a:br>
            <a:r>
              <a:rPr lang="ru-RU" dirty="0">
                <a:solidFill>
                  <a:srgbClr val="1E1E78"/>
                </a:solidFill>
              </a:rPr>
              <a:t/>
            </a:r>
            <a:br>
              <a:rPr lang="ru-RU" dirty="0">
                <a:solidFill>
                  <a:srgbClr val="1E1E78"/>
                </a:solidFill>
              </a:rPr>
            </a:br>
            <a:r>
              <a:rPr lang="ru-RU" b="1" dirty="0">
                <a:solidFill>
                  <a:srgbClr val="1E1E78"/>
                </a:solidFill>
              </a:rPr>
              <a:t>Спиральная модель предполагает 4 этапа для каждого витка:</a:t>
            </a:r>
            <a:r>
              <a:rPr lang="ru-RU" dirty="0">
                <a:solidFill>
                  <a:srgbClr val="1E1E78"/>
                </a:solidFill>
              </a:rPr>
              <a:t/>
            </a:r>
            <a:br>
              <a:rPr lang="ru-RU" dirty="0">
                <a:solidFill>
                  <a:srgbClr val="1E1E78"/>
                </a:solidFill>
              </a:rPr>
            </a:br>
            <a:r>
              <a:rPr lang="ru-RU" dirty="0">
                <a:solidFill>
                  <a:srgbClr val="1E1E78"/>
                </a:solidFill>
              </a:rPr>
              <a:t/>
            </a:r>
            <a:br>
              <a:rPr lang="ru-RU" dirty="0">
                <a:solidFill>
                  <a:srgbClr val="1E1E78"/>
                </a:solidFill>
              </a:rPr>
            </a:br>
            <a:r>
              <a:rPr lang="ru-RU" dirty="0" smtClean="0">
                <a:solidFill>
                  <a:srgbClr val="1E1E78"/>
                </a:solidFill>
              </a:rPr>
              <a:t>1. планирование</a:t>
            </a:r>
            <a:r>
              <a:rPr lang="ru-RU" dirty="0">
                <a:solidFill>
                  <a:srgbClr val="1E1E78"/>
                </a:solidFill>
              </a:rPr>
              <a:t>;</a:t>
            </a:r>
          </a:p>
          <a:p>
            <a:r>
              <a:rPr lang="ru-RU" dirty="0" smtClean="0">
                <a:solidFill>
                  <a:srgbClr val="1E1E78"/>
                </a:solidFill>
              </a:rPr>
              <a:t>2. анализ </a:t>
            </a:r>
            <a:r>
              <a:rPr lang="ru-RU" dirty="0">
                <a:solidFill>
                  <a:srgbClr val="1E1E78"/>
                </a:solidFill>
              </a:rPr>
              <a:t>рисков;</a:t>
            </a:r>
          </a:p>
          <a:p>
            <a:r>
              <a:rPr lang="ru-RU" dirty="0" smtClean="0">
                <a:solidFill>
                  <a:srgbClr val="1E1E78"/>
                </a:solidFill>
              </a:rPr>
              <a:t>3. конструирование</a:t>
            </a:r>
            <a:r>
              <a:rPr lang="ru-RU" dirty="0">
                <a:solidFill>
                  <a:srgbClr val="1E1E78"/>
                </a:solidFill>
              </a:rPr>
              <a:t>;</a:t>
            </a:r>
          </a:p>
          <a:p>
            <a:r>
              <a:rPr lang="ru-RU" dirty="0" smtClean="0">
                <a:solidFill>
                  <a:srgbClr val="1E1E78"/>
                </a:solidFill>
              </a:rPr>
              <a:t>4. оценка </a:t>
            </a:r>
            <a:r>
              <a:rPr lang="ru-RU" dirty="0">
                <a:solidFill>
                  <a:srgbClr val="1E1E78"/>
                </a:solidFill>
              </a:rPr>
              <a:t>результата и при удовлетворительном качестве переход к новому витку.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8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4" name="Line 253"/>
          <p:cNvSpPr>
            <a:spLocks noChangeShapeType="1"/>
          </p:cNvSpPr>
          <p:nvPr/>
        </p:nvSpPr>
        <p:spPr bwMode="gray">
          <a:xfrm>
            <a:off x="2301071" y="494618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solidFill>
                <a:srgbClr val="00B0F0"/>
              </a:solidFill>
            </a:endParaRPr>
          </a:p>
        </p:txBody>
      </p:sp>
      <p:sp>
        <p:nvSpPr>
          <p:cNvPr id="5" name="Rectangle 254"/>
          <p:cNvSpPr>
            <a:spLocks noChangeArrowheads="1"/>
          </p:cNvSpPr>
          <p:nvPr/>
        </p:nvSpPr>
        <p:spPr bwMode="gray">
          <a:xfrm rot="3419336">
            <a:off x="2016908" y="436992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Text Box 255"/>
          <p:cNvSpPr txBox="1">
            <a:spLocks noChangeArrowheads="1"/>
          </p:cNvSpPr>
          <p:nvPr/>
        </p:nvSpPr>
        <p:spPr bwMode="gray">
          <a:xfrm>
            <a:off x="2072471" y="44127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7" name="Line 256"/>
          <p:cNvSpPr>
            <a:spLocks noChangeShapeType="1"/>
          </p:cNvSpPr>
          <p:nvPr/>
        </p:nvSpPr>
        <p:spPr bwMode="gray">
          <a:xfrm>
            <a:off x="2301071" y="243158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solidFill>
                <a:srgbClr val="00B0F0"/>
              </a:solidFill>
            </a:endParaRPr>
          </a:p>
        </p:txBody>
      </p:sp>
      <p:sp>
        <p:nvSpPr>
          <p:cNvPr id="8" name="Rectangle 257"/>
          <p:cNvSpPr>
            <a:spLocks noChangeArrowheads="1"/>
          </p:cNvSpPr>
          <p:nvPr/>
        </p:nvSpPr>
        <p:spPr bwMode="gray">
          <a:xfrm rot="3419336">
            <a:off x="2016908" y="18553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 Box 258"/>
          <p:cNvSpPr txBox="1">
            <a:spLocks noChangeArrowheads="1"/>
          </p:cNvSpPr>
          <p:nvPr/>
        </p:nvSpPr>
        <p:spPr bwMode="gray">
          <a:xfrm>
            <a:off x="3367871" y="1942632"/>
            <a:ext cx="25246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rgbClr val="1E1E78"/>
                </a:solidFill>
              </a:rPr>
              <a:t>«</a:t>
            </a:r>
            <a:r>
              <a:rPr lang="ru-RU" sz="2400" dirty="0" err="1">
                <a:solidFill>
                  <a:srgbClr val="1E1E78"/>
                </a:solidFill>
              </a:rPr>
              <a:t>Waterfall</a:t>
            </a:r>
            <a:r>
              <a:rPr lang="ru-RU" sz="2400" dirty="0">
                <a:solidFill>
                  <a:srgbClr val="1E1E78"/>
                </a:solidFill>
              </a:rPr>
              <a:t> </a:t>
            </a:r>
            <a:r>
              <a:rPr lang="ru-RU" sz="2400" dirty="0" err="1">
                <a:solidFill>
                  <a:srgbClr val="1E1E78"/>
                </a:solidFill>
              </a:rPr>
              <a:t>Model</a:t>
            </a:r>
            <a:r>
              <a:rPr lang="ru-RU" sz="2400" dirty="0">
                <a:solidFill>
                  <a:srgbClr val="1E1E78"/>
                </a:solidFill>
              </a:rPr>
              <a:t>»</a:t>
            </a:r>
            <a:endParaRPr lang="en-US" sz="2400" dirty="0">
              <a:solidFill>
                <a:srgbClr val="1E1E78"/>
              </a:solidFill>
              <a:latin typeface="Arial" charset="0"/>
            </a:endParaRPr>
          </a:p>
        </p:txBody>
      </p:sp>
      <p:sp>
        <p:nvSpPr>
          <p:cNvPr id="10" name="Text Box 259"/>
          <p:cNvSpPr txBox="1">
            <a:spLocks noChangeArrowheads="1"/>
          </p:cNvSpPr>
          <p:nvPr/>
        </p:nvSpPr>
        <p:spPr bwMode="gray">
          <a:xfrm>
            <a:off x="2072471" y="18981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1" name="Line 260"/>
          <p:cNvSpPr>
            <a:spLocks noChangeShapeType="1"/>
          </p:cNvSpPr>
          <p:nvPr/>
        </p:nvSpPr>
        <p:spPr bwMode="gray">
          <a:xfrm>
            <a:off x="2301071" y="326978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solidFill>
                <a:srgbClr val="00B0F0"/>
              </a:solidFill>
            </a:endParaRPr>
          </a:p>
        </p:txBody>
      </p:sp>
      <p:sp>
        <p:nvSpPr>
          <p:cNvPr id="12" name="Rectangle 261"/>
          <p:cNvSpPr>
            <a:spLocks noChangeArrowheads="1"/>
          </p:cNvSpPr>
          <p:nvPr/>
        </p:nvSpPr>
        <p:spPr bwMode="gray">
          <a:xfrm rot="3419336">
            <a:off x="2016908" y="2693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Text Box 262"/>
          <p:cNvSpPr txBox="1">
            <a:spLocks noChangeArrowheads="1"/>
          </p:cNvSpPr>
          <p:nvPr/>
        </p:nvSpPr>
        <p:spPr bwMode="gray">
          <a:xfrm>
            <a:off x="2072471" y="27363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4" name="Line 263"/>
          <p:cNvSpPr>
            <a:spLocks noChangeShapeType="1"/>
          </p:cNvSpPr>
          <p:nvPr/>
        </p:nvSpPr>
        <p:spPr bwMode="gray">
          <a:xfrm>
            <a:off x="2302659" y="4106395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solidFill>
                <a:srgbClr val="00B0F0"/>
              </a:solidFill>
            </a:endParaRPr>
          </a:p>
        </p:txBody>
      </p:sp>
      <p:sp>
        <p:nvSpPr>
          <p:cNvPr id="15" name="Rectangle 264"/>
          <p:cNvSpPr>
            <a:spLocks noChangeArrowheads="1"/>
          </p:cNvSpPr>
          <p:nvPr/>
        </p:nvSpPr>
        <p:spPr bwMode="gray">
          <a:xfrm rot="3419336">
            <a:off x="2016908" y="353172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ext Box 265"/>
          <p:cNvSpPr txBox="1">
            <a:spLocks noChangeArrowheads="1"/>
          </p:cNvSpPr>
          <p:nvPr/>
        </p:nvSpPr>
        <p:spPr bwMode="gray">
          <a:xfrm>
            <a:off x="2072471" y="35745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7" name="Line 266"/>
          <p:cNvSpPr>
            <a:spLocks noChangeShapeType="1"/>
          </p:cNvSpPr>
          <p:nvPr/>
        </p:nvSpPr>
        <p:spPr bwMode="gray">
          <a:xfrm>
            <a:off x="2301071" y="580660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solidFill>
                <a:srgbClr val="00B0F0"/>
              </a:solidFill>
            </a:endParaRPr>
          </a:p>
        </p:txBody>
      </p:sp>
      <p:sp>
        <p:nvSpPr>
          <p:cNvPr id="18" name="Rectangle 267"/>
          <p:cNvSpPr>
            <a:spLocks noChangeArrowheads="1"/>
          </p:cNvSpPr>
          <p:nvPr/>
        </p:nvSpPr>
        <p:spPr bwMode="ltGray">
          <a:xfrm rot="3419336">
            <a:off x="2016908" y="5230345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Text Box 268"/>
          <p:cNvSpPr txBox="1">
            <a:spLocks noChangeArrowheads="1"/>
          </p:cNvSpPr>
          <p:nvPr/>
        </p:nvSpPr>
        <p:spPr bwMode="gray">
          <a:xfrm>
            <a:off x="2072471" y="527320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20" name="Text Box 269"/>
          <p:cNvSpPr txBox="1">
            <a:spLocks noChangeArrowheads="1"/>
          </p:cNvSpPr>
          <p:nvPr/>
        </p:nvSpPr>
        <p:spPr bwMode="gray">
          <a:xfrm>
            <a:off x="3367871" y="2804645"/>
            <a:ext cx="157927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E1E78"/>
                </a:solidFill>
              </a:rPr>
              <a:t>«V-Model»</a:t>
            </a:r>
          </a:p>
          <a:p>
            <a:pPr eaLnBrk="0" hangingPunct="0"/>
            <a:endParaRPr lang="en-US" sz="2400" dirty="0">
              <a:solidFill>
                <a:srgbClr val="1E1E78"/>
              </a:solidFill>
              <a:latin typeface="Arial" charset="0"/>
            </a:endParaRPr>
          </a:p>
        </p:txBody>
      </p:sp>
      <p:sp>
        <p:nvSpPr>
          <p:cNvPr id="21" name="Text Box 270"/>
          <p:cNvSpPr txBox="1">
            <a:spLocks noChangeArrowheads="1"/>
          </p:cNvSpPr>
          <p:nvPr/>
        </p:nvSpPr>
        <p:spPr bwMode="gray">
          <a:xfrm>
            <a:off x="3367871" y="3644432"/>
            <a:ext cx="287982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E1E78"/>
                </a:solidFill>
              </a:rPr>
              <a:t>«Incremental Model»</a:t>
            </a:r>
            <a:endParaRPr lang="en-US" sz="2400" dirty="0">
              <a:solidFill>
                <a:srgbClr val="1E1E78"/>
              </a:solidFill>
              <a:latin typeface="Arial" charset="0"/>
            </a:endParaRPr>
          </a:p>
        </p:txBody>
      </p:sp>
      <p:sp>
        <p:nvSpPr>
          <p:cNvPr id="22" name="Text Box 271"/>
          <p:cNvSpPr txBox="1">
            <a:spLocks noChangeArrowheads="1"/>
          </p:cNvSpPr>
          <p:nvPr/>
        </p:nvSpPr>
        <p:spPr bwMode="gray">
          <a:xfrm>
            <a:off x="3367871" y="4485807"/>
            <a:ext cx="19127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E1E78"/>
                </a:solidFill>
              </a:rPr>
              <a:t>«RAD Model»</a:t>
            </a:r>
            <a:endParaRPr lang="en-US" sz="2400" dirty="0">
              <a:solidFill>
                <a:srgbClr val="1E1E78"/>
              </a:solidFill>
              <a:latin typeface="Arial" charset="0"/>
            </a:endParaRPr>
          </a:p>
        </p:txBody>
      </p:sp>
      <p:sp>
        <p:nvSpPr>
          <p:cNvPr id="23" name="Text Box 272"/>
          <p:cNvSpPr txBox="1">
            <a:spLocks noChangeArrowheads="1"/>
          </p:cNvSpPr>
          <p:nvPr/>
        </p:nvSpPr>
        <p:spPr bwMode="gray">
          <a:xfrm>
            <a:off x="3367871" y="5336707"/>
            <a:ext cx="199605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rgbClr val="1E1E78"/>
                </a:solidFill>
              </a:rPr>
              <a:t>«</a:t>
            </a:r>
            <a:r>
              <a:rPr lang="ru-RU" sz="2400" dirty="0" err="1">
                <a:solidFill>
                  <a:srgbClr val="1E1E78"/>
                </a:solidFill>
              </a:rPr>
              <a:t>Agile</a:t>
            </a:r>
            <a:r>
              <a:rPr lang="ru-RU" sz="2400" dirty="0">
                <a:solidFill>
                  <a:srgbClr val="1E1E78"/>
                </a:solidFill>
              </a:rPr>
              <a:t> </a:t>
            </a:r>
            <a:r>
              <a:rPr lang="ru-RU" sz="2400" dirty="0" err="1">
                <a:solidFill>
                  <a:srgbClr val="1E1E78"/>
                </a:solidFill>
              </a:rPr>
              <a:t>Model</a:t>
            </a:r>
            <a:r>
              <a:rPr lang="ru-RU" sz="2400" dirty="0">
                <a:solidFill>
                  <a:srgbClr val="1E1E78"/>
                </a:solidFill>
              </a:rPr>
              <a:t>»</a:t>
            </a:r>
            <a:endParaRPr lang="en-US" sz="2400" dirty="0">
              <a:solidFill>
                <a:srgbClr val="1E1E7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разработки ПО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Есть 7 основных методов разработки ПО: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«</a:t>
            </a:r>
            <a:r>
              <a:rPr lang="ru-RU" dirty="0" err="1"/>
              <a:t>Waterfall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» (каскадная модель или «водопад»)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«V-Model»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«Incremental Model» (</a:t>
            </a:r>
            <a:r>
              <a:rPr lang="ru-RU" dirty="0"/>
              <a:t>инкрементная модель)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«RAD Model» (rapid application development model </a:t>
            </a:r>
            <a:r>
              <a:rPr lang="ru-RU" dirty="0"/>
              <a:t>или быстрая разработка приложений)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«</a:t>
            </a:r>
            <a:r>
              <a:rPr lang="ru-RU" dirty="0" err="1"/>
              <a:t>Agile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» (гибкая методология разработки)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«</a:t>
            </a:r>
            <a:r>
              <a:rPr lang="ru-RU" dirty="0" err="1"/>
              <a:t>Iterative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» (итеративная или итерационная модель)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«Spiral Model» (</a:t>
            </a:r>
            <a:r>
              <a:rPr lang="ru-RU" dirty="0"/>
              <a:t>спиральная модель)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11584"/>
            <a:ext cx="8460432" cy="921478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chemeClr val="bg1"/>
                </a:solidFill>
                <a:effectLst/>
              </a:rPr>
              <a:t>«</a:t>
            </a:r>
            <a:r>
              <a:rPr lang="ru-RU" sz="2800" b="0" dirty="0" err="1">
                <a:solidFill>
                  <a:schemeClr val="bg1"/>
                </a:solidFill>
                <a:effectLst/>
              </a:rPr>
              <a:t>Waterfall</a:t>
            </a:r>
            <a:r>
              <a:rPr lang="ru-RU" sz="2800" b="0" dirty="0">
                <a:solidFill>
                  <a:schemeClr val="bg1"/>
                </a:solidFill>
                <a:effectLst/>
              </a:rPr>
              <a:t> </a:t>
            </a:r>
            <a:r>
              <a:rPr lang="ru-RU" sz="2800" b="0" dirty="0" err="1">
                <a:solidFill>
                  <a:schemeClr val="bg1"/>
                </a:solidFill>
                <a:effectLst/>
              </a:rPr>
              <a:t>Model</a:t>
            </a:r>
            <a:r>
              <a:rPr lang="ru-RU" sz="2800" b="0" dirty="0">
                <a:solidFill>
                  <a:schemeClr val="bg1"/>
                </a:solidFill>
                <a:effectLst/>
              </a:rPr>
              <a:t>» (каскадная модель или «водопад»)</a:t>
            </a:r>
            <a:r>
              <a:rPr lang="ru-RU" b="0" dirty="0">
                <a:effectLst/>
              </a:rPr>
              <a:t/>
            </a:r>
            <a:br>
              <a:rPr lang="ru-RU" b="0" dirty="0">
                <a:effectLst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700808"/>
            <a:ext cx="5111750" cy="318064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600" dirty="0">
                <a:solidFill>
                  <a:srgbClr val="1E1E78"/>
                </a:solidFill>
              </a:rPr>
              <a:t>Одна из самых старых, подразумевает последовательное прохождение стадий, каждая из которых должна завершиться полностью до начала следующей. В модели </a:t>
            </a:r>
            <a:r>
              <a:rPr lang="ru-RU" sz="1600" dirty="0" err="1">
                <a:solidFill>
                  <a:srgbClr val="1E1E78"/>
                </a:solidFill>
              </a:rPr>
              <a:t>Waterfall</a:t>
            </a:r>
            <a:r>
              <a:rPr lang="ru-RU" sz="1600" dirty="0">
                <a:solidFill>
                  <a:srgbClr val="1E1E78"/>
                </a:solidFill>
              </a:rPr>
              <a:t> легко управлять проектом. Благодаря её жесткости, разработка проходит быстро, стоимость и срок заранее определены. Но это палка о двух концах. Каскадная модель будет давать отличный результат только в проектах с </a:t>
            </a:r>
            <a:r>
              <a:rPr lang="ru-RU" sz="1600" dirty="0">
                <a:solidFill>
                  <a:srgbClr val="1E1E78"/>
                </a:solidFill>
                <a:hlinkClick r:id="rId3"/>
              </a:rPr>
              <a:t>четко и заранее определенными требованиями</a:t>
            </a:r>
            <a:r>
              <a:rPr lang="ru-RU" sz="1600" dirty="0">
                <a:solidFill>
                  <a:srgbClr val="1E1E78"/>
                </a:solidFill>
              </a:rPr>
              <a:t> и способами их реализации. Нет </a:t>
            </a:r>
            <a:r>
              <a:rPr lang="ru-RU" sz="1700" dirty="0">
                <a:solidFill>
                  <a:srgbClr val="1E1E78"/>
                </a:solidFill>
              </a:rPr>
              <a:t>возможности сделать шаг назад, тестирование начинается только после того, как разработка завершена или почти завершена.</a:t>
            </a:r>
          </a:p>
        </p:txBody>
      </p:sp>
    </p:spTree>
    <p:extLst>
      <p:ext uri="{BB962C8B-B14F-4D97-AF65-F5344CB8AC3E}">
        <p14:creationId xmlns:p14="http://schemas.microsoft.com/office/powerpoint/2010/main" val="12391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18438" cy="92147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«V-Model»</a:t>
            </a:r>
            <a:r>
              <a:rPr lang="en-US" sz="3200" dirty="0"/>
              <a:t/>
            </a:r>
            <a:br>
              <a:rPr lang="en-US" sz="3200" dirty="0"/>
            </a:b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57440"/>
            <a:ext cx="5111750" cy="364638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solidFill>
                  <a:srgbClr val="1E1E78"/>
                </a:solidFill>
              </a:rPr>
              <a:t>Унаследовала структуру «шаг за шагом» от каскадной модели. V-образная модель применима к системам, которым особенно важно бесперебойное функционирование. </a:t>
            </a:r>
            <a:r>
              <a:rPr lang="ru-RU" sz="1600" dirty="0" smtClean="0">
                <a:solidFill>
                  <a:srgbClr val="1E1E78"/>
                </a:solidFill>
              </a:rPr>
              <a:t>Особенностью </a:t>
            </a:r>
            <a:r>
              <a:rPr lang="ru-RU" sz="1600" dirty="0">
                <a:solidFill>
                  <a:srgbClr val="1E1E78"/>
                </a:solidFill>
              </a:rPr>
              <a:t>модели можно считать то, что она направлена на тщательную проверку и </a:t>
            </a:r>
            <a:r>
              <a:rPr lang="ru-RU" sz="1600" dirty="0">
                <a:solidFill>
                  <a:srgbClr val="1E1E78"/>
                </a:solidFill>
                <a:hlinkClick r:id="rId3"/>
              </a:rPr>
              <a:t>тестирование продукта</a:t>
            </a:r>
            <a:r>
              <a:rPr lang="ru-RU" sz="1600" dirty="0">
                <a:solidFill>
                  <a:srgbClr val="1E1E78"/>
                </a:solidFill>
              </a:rPr>
              <a:t>, находящегося уже на первоначальных стадиях проектирования. Стадия тестирования проводится одновременно с соответствующей стадией разработки, например, во время кодирования пишутся модульные тесты.</a:t>
            </a:r>
          </a:p>
        </p:txBody>
      </p:sp>
    </p:spTree>
    <p:extLst>
      <p:ext uri="{BB962C8B-B14F-4D97-AF65-F5344CB8AC3E}">
        <p14:creationId xmlns:p14="http://schemas.microsoft.com/office/powerpoint/2010/main" val="19712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560840" cy="92147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</a:rPr>
              <a:t>«Incremental Model» (</a:t>
            </a:r>
            <a:r>
              <a:rPr lang="ru-RU" sz="2800" b="0" dirty="0">
                <a:solidFill>
                  <a:schemeClr val="bg1"/>
                </a:solidFill>
                <a:effectLst/>
              </a:rPr>
              <a:t>инкрементная модель)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5436096" cy="33885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rgbClr val="1E1E78"/>
                </a:solidFill>
              </a:rPr>
              <a:t>В инкрементной модели полные требования к системе делятся на различные сборки. </a:t>
            </a:r>
            <a:r>
              <a:rPr lang="ru-RU" dirty="0" smtClean="0">
                <a:solidFill>
                  <a:srgbClr val="1E1E78"/>
                </a:solidFill>
              </a:rPr>
              <a:t>Имеют </a:t>
            </a:r>
            <a:r>
              <a:rPr lang="ru-RU" dirty="0">
                <a:solidFill>
                  <a:srgbClr val="1E1E78"/>
                </a:solidFill>
              </a:rPr>
              <a:t>место несколько циклов разработки, и вместе они составляют жизненный цикл «мульти-водопад». Цикл разделен на более мелкие легко создаваемые модули. Каждый модуль проходит через фазы определения требований, проектирования, кодирования, внедрения и тестирования. Процедура разработки по инкрементной модели предполагает выпуск на первом большом этапе продукта в базовой функциональности, а затем уже последовательное добавление новых функций, так называемых «инкрементов». Процесс продолжается до тех пор, пока не будет создана полная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110837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7643192" cy="921478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bg1"/>
                </a:solidFill>
                <a:effectLst/>
              </a:rPr>
              <a:t>«RAD Model» </a:t>
            </a:r>
            <a:r>
              <a:rPr lang="en-US" sz="3600" b="0" dirty="0">
                <a:effectLst/>
              </a:rPr>
              <a:t/>
            </a:r>
            <a:br>
              <a:rPr lang="en-US" sz="3600" b="0" dirty="0">
                <a:effectLst/>
              </a:rPr>
            </a:b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5435514" cy="338437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600" dirty="0">
                <a:solidFill>
                  <a:srgbClr val="1E1E78"/>
                </a:solidFill>
              </a:rPr>
              <a:t>RAD-модель — разновидность инкрементной модели. В RAD-модели компоненты или функции разрабатываются несколькими высококвалифицированными командами параллельно, будто несколько мини-проектов. Временные рамки одного цикла жестко ограничены. Созданные модули затем интегрируются в один рабочий прототип. Синергия позволяет очень быстро предоставить клиенту для обозрения что-то рабочее с целью получения обратной связи и внесения изменений.</a:t>
            </a:r>
            <a:r>
              <a:rPr lang="ru-RU" dirty="0">
                <a:solidFill>
                  <a:srgbClr val="1E1E78"/>
                </a:solidFill>
              </a:rPr>
              <a:t/>
            </a:r>
            <a:br>
              <a:rPr lang="ru-RU" dirty="0">
                <a:solidFill>
                  <a:srgbClr val="1E1E78"/>
                </a:solidFill>
              </a:rPr>
            </a:br>
            <a:endParaRPr lang="ru-RU" dirty="0">
              <a:solidFill>
                <a:srgbClr val="1E1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3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330" y="764704"/>
            <a:ext cx="8363272" cy="921478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bg1"/>
                </a:solidFill>
                <a:effectLst/>
              </a:rPr>
              <a:t>«Agile Model»</a:t>
            </a:r>
            <a:r>
              <a:rPr lang="en-US" sz="3600" b="0" dirty="0">
                <a:effectLst/>
              </a:rPr>
              <a:t/>
            </a:r>
            <a:br>
              <a:rPr lang="en-US" sz="3600" b="0" dirty="0">
                <a:effectLst/>
              </a:rPr>
            </a:b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3" y="1653165"/>
            <a:ext cx="5545662" cy="345295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rgbClr val="1E1E78"/>
                </a:solidFill>
              </a:rPr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2966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8363272" cy="921478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  <a:effectLst/>
              </a:rPr>
              <a:t>«</a:t>
            </a:r>
            <a:r>
              <a:rPr lang="ru-RU" sz="2800" b="0" dirty="0" err="1">
                <a:solidFill>
                  <a:schemeClr val="bg1"/>
                </a:solidFill>
                <a:effectLst/>
              </a:rPr>
              <a:t>Iterative</a:t>
            </a:r>
            <a:r>
              <a:rPr lang="ru-RU" sz="2800" b="0" dirty="0">
                <a:solidFill>
                  <a:schemeClr val="bg1"/>
                </a:solidFill>
                <a:effectLst/>
              </a:rPr>
              <a:t> </a:t>
            </a:r>
            <a:r>
              <a:rPr lang="ru-RU" sz="2800" b="0" dirty="0" err="1">
                <a:solidFill>
                  <a:schemeClr val="bg1"/>
                </a:solidFill>
                <a:effectLst/>
              </a:rPr>
              <a:t>Model</a:t>
            </a:r>
            <a:r>
              <a:rPr lang="ru-RU" sz="2800" b="0" dirty="0">
                <a:solidFill>
                  <a:schemeClr val="bg1"/>
                </a:solidFill>
                <a:effectLst/>
              </a:rPr>
              <a:t>» (итеративная или итерационная модель)</a:t>
            </a:r>
            <a:br>
              <a:rPr lang="ru-RU" sz="2800" b="0" dirty="0">
                <a:solidFill>
                  <a:schemeClr val="bg1"/>
                </a:solidFill>
                <a:effectLst/>
              </a:rPr>
            </a:b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44763"/>
            <a:ext cx="5430043" cy="397599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3171" y="1435100"/>
            <a:ext cx="3008313" cy="4691063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1E1E78"/>
                </a:solidFill>
              </a:rPr>
              <a:t>Итерационная 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</a:t>
            </a:r>
            <a:r>
              <a:rPr lang="ru-RU" dirty="0" smtClean="0">
                <a:solidFill>
                  <a:srgbClr val="1E1E78"/>
                </a:solidFill>
              </a:rPr>
              <a:t>повторяется.</a:t>
            </a:r>
          </a:p>
          <a:p>
            <a:r>
              <a:rPr lang="ru-RU" dirty="0" smtClean="0">
                <a:solidFill>
                  <a:srgbClr val="1E1E78"/>
                </a:solidFill>
              </a:rPr>
              <a:t>На </a:t>
            </a:r>
            <a:r>
              <a:rPr lang="ru-RU" dirty="0">
                <a:solidFill>
                  <a:srgbClr val="1E1E78"/>
                </a:solidFill>
              </a:rPr>
              <a:t>диаграмме показана итерационная «разработка» </a:t>
            </a:r>
            <a:r>
              <a:rPr lang="ru-RU" dirty="0" err="1">
                <a:solidFill>
                  <a:srgbClr val="1E1E78"/>
                </a:solidFill>
              </a:rPr>
              <a:t>Мона</a:t>
            </a:r>
            <a:r>
              <a:rPr lang="ru-RU" dirty="0">
                <a:solidFill>
                  <a:srgbClr val="1E1E78"/>
                </a:solidFill>
              </a:rPr>
              <a:t> Лизы. Как видно, в первой итерации есть лишь набросок Джоконды, во второй — появляются цвета, а третья итерация добавляет деталей, насыщенности и завершает процесс. В инкрементной же модели функционал продукта наращивается по кусочкам, продукт составляется из частей. В отличие от итерационной модели, каждый кусочек представляет собой целостный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30129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38ab62afff86a396537f0ca2c69c6a0c59ea36d"/>
</p:tagLst>
</file>

<file path=ppt/theme/theme1.xml><?xml version="1.0" encoding="utf-8"?>
<a:theme xmlns:a="http://schemas.openxmlformats.org/drawingml/2006/main" name="Тема Office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583</Words>
  <Application>Microsoft Office PowerPoint</Application>
  <PresentationFormat>Экран 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Современная Методология Разработка программного обеспечения</vt:lpstr>
      <vt:lpstr>Заголовок слайда</vt:lpstr>
      <vt:lpstr>Методы разработки ПО</vt:lpstr>
      <vt:lpstr>«Waterfall Model» (каскадная модель или «водопад») </vt:lpstr>
      <vt:lpstr>«V-Model» </vt:lpstr>
      <vt:lpstr>«Incremental Model» (инкрементная модель)</vt:lpstr>
      <vt:lpstr>«RAD Model»  </vt:lpstr>
      <vt:lpstr>«Agile Model» </vt:lpstr>
      <vt:lpstr>«Iterative Model» (итеративная или итерационная модель) </vt:lpstr>
      <vt:lpstr>«Spiral Model» (спиральная модель)</vt:lpstr>
      <vt:lpstr>Благодарю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Синий металлик</dc:title>
  <dc:creator>obstinate</dc:creator>
  <dc:description>Шаблон презентации с сайта https://presentation-creation.ru/</dc:description>
  <cp:lastModifiedBy>camira2006</cp:lastModifiedBy>
  <cp:revision>459</cp:revision>
  <dcterms:created xsi:type="dcterms:W3CDTF">2018-02-25T09:09:03Z</dcterms:created>
  <dcterms:modified xsi:type="dcterms:W3CDTF">2023-01-18T06:54:38Z</dcterms:modified>
</cp:coreProperties>
</file>