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35"/>
  </p:notesMasterIdLst>
  <p:handoutMasterIdLst>
    <p:handoutMasterId r:id="rId36"/>
  </p:handoutMasterIdLst>
  <p:sldIdLst>
    <p:sldId id="963" r:id="rId2"/>
    <p:sldId id="966" r:id="rId3"/>
    <p:sldId id="1117" r:id="rId4"/>
    <p:sldId id="1123" r:id="rId5"/>
    <p:sldId id="1122" r:id="rId6"/>
    <p:sldId id="1116" r:id="rId7"/>
    <p:sldId id="1125" r:id="rId8"/>
    <p:sldId id="1124" r:id="rId9"/>
    <p:sldId id="1126" r:id="rId10"/>
    <p:sldId id="1128" r:id="rId11"/>
    <p:sldId id="1130" r:id="rId12"/>
    <p:sldId id="1129" r:id="rId13"/>
    <p:sldId id="1131" r:id="rId14"/>
    <p:sldId id="1132" r:id="rId15"/>
    <p:sldId id="1133" r:id="rId16"/>
    <p:sldId id="1134" r:id="rId17"/>
    <p:sldId id="924" r:id="rId18"/>
    <p:sldId id="1140" r:id="rId19"/>
    <p:sldId id="1141" r:id="rId20"/>
    <p:sldId id="1142" r:id="rId21"/>
    <p:sldId id="1143" r:id="rId22"/>
    <p:sldId id="1144" r:id="rId23"/>
    <p:sldId id="1112" r:id="rId24"/>
    <p:sldId id="1113" r:id="rId25"/>
    <p:sldId id="1114" r:id="rId26"/>
    <p:sldId id="1136" r:id="rId27"/>
    <p:sldId id="1137" r:id="rId28"/>
    <p:sldId id="1118" r:id="rId29"/>
    <p:sldId id="1119" r:id="rId30"/>
    <p:sldId id="1120" r:id="rId31"/>
    <p:sldId id="1074" r:id="rId32"/>
    <p:sldId id="1075" r:id="rId33"/>
    <p:sldId id="1121" r:id="rId34"/>
  </p:sldIdLst>
  <p:sldSz cx="9144000" cy="6858000" type="screen4x3"/>
  <p:notesSz cx="6858000" cy="9144000"/>
  <p:custDataLst>
    <p:tags r:id="rId3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khiya1972@outlook.com" initials="m" lastIdx="1" clrIdx="0">
    <p:extLst>
      <p:ext uri="{19B8F6BF-5375-455C-9EA6-DF929625EA0E}">
        <p15:presenceInfo xmlns:p15="http://schemas.microsoft.com/office/powerpoint/2012/main" userId="88910e824b6080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2" autoAdjust="0"/>
    <p:restoredTop sz="92614" autoAdjust="0"/>
  </p:normalViewPr>
  <p:slideViewPr>
    <p:cSldViewPr>
      <p:cViewPr varScale="1">
        <p:scale>
          <a:sx n="64" d="100"/>
          <a:sy n="64" d="100"/>
        </p:scale>
        <p:origin x="1280" y="36"/>
      </p:cViewPr>
      <p:guideLst>
        <p:guide orient="horz" pos="2160"/>
        <p:guide pos="2880"/>
      </p:guideLst>
    </p:cSldViewPr>
  </p:slideViewPr>
  <p:outlineViewPr>
    <p:cViewPr>
      <p:scale>
        <a:sx n="33" d="100"/>
        <a:sy n="33" d="100"/>
      </p:scale>
      <p:origin x="0" y="133387"/>
    </p:cViewPr>
  </p:outlineViewPr>
  <p:notesTextViewPr>
    <p:cViewPr>
      <p:scale>
        <a:sx n="100" d="100"/>
        <a:sy n="100" d="100"/>
      </p:scale>
      <p:origin x="0" y="0"/>
    </p:cViewPr>
  </p:notesTextViewPr>
  <p:sorterViewPr>
    <p:cViewPr>
      <p:scale>
        <a:sx n="66" d="100"/>
        <a:sy n="66" d="100"/>
      </p:scale>
      <p:origin x="0" y="25766"/>
    </p:cViewPr>
  </p:sorterViewPr>
  <p:notesViewPr>
    <p:cSldViewPr>
      <p:cViewPr varScale="1">
        <p:scale>
          <a:sx n="48" d="100"/>
          <a:sy n="48" d="100"/>
        </p:scale>
        <p:origin x="2752" y="4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1-02T16:40:16.373"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E29AF9-C613-4D7A-BD65-6AA708AF68B1}" type="datetimeFigureOut">
              <a:rPr lang="en-IN" smtClean="0"/>
              <a:pPr/>
              <a:t>07-03-2019</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3A3DE6-275B-4ECD-A046-D02D5CE5D613}"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52047B-1304-4013-9548-A6ECCCDCDE32}" type="datetimeFigureOut">
              <a:rPr lang="en-US" smtClean="0"/>
              <a:pPr/>
              <a:t>3/7/2019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FA689C-7A94-4775-AB50-7BA2C61A5391}" type="slidenum">
              <a:rPr lang="en-US" smtClean="0"/>
              <a:pPr/>
              <a:t>‹#›</a:t>
            </a:fld>
            <a:endParaRPr lang="en-US" dirty="0"/>
          </a:p>
        </p:txBody>
      </p:sp>
    </p:spTree>
    <p:extLst>
      <p:ext uri="{BB962C8B-B14F-4D97-AF65-F5344CB8AC3E}">
        <p14:creationId xmlns:p14="http://schemas.microsoft.com/office/powerpoint/2010/main" val="142616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17</a:t>
            </a:fld>
            <a:endParaRPr lang="en-US" dirty="0"/>
          </a:p>
        </p:txBody>
      </p:sp>
    </p:spTree>
    <p:extLst>
      <p:ext uri="{BB962C8B-B14F-4D97-AF65-F5344CB8AC3E}">
        <p14:creationId xmlns:p14="http://schemas.microsoft.com/office/powerpoint/2010/main" val="3484731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C7FA689C-7A94-4775-AB50-7BA2C61A5391}" type="slidenum">
              <a:rPr lang="en-US" smtClean="0"/>
              <a:pPr/>
              <a:t>23</a:t>
            </a:fld>
            <a:endParaRPr lang="en-US" dirty="0"/>
          </a:p>
        </p:txBody>
      </p:sp>
    </p:spTree>
    <p:extLst>
      <p:ext uri="{BB962C8B-B14F-4D97-AF65-F5344CB8AC3E}">
        <p14:creationId xmlns:p14="http://schemas.microsoft.com/office/powerpoint/2010/main" val="1129342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C7FA689C-7A94-4775-AB50-7BA2C61A5391}" type="slidenum">
              <a:rPr lang="en-US" smtClean="0"/>
              <a:pPr/>
              <a:t>24</a:t>
            </a:fld>
            <a:endParaRPr lang="en-US" dirty="0"/>
          </a:p>
        </p:txBody>
      </p:sp>
    </p:spTree>
    <p:extLst>
      <p:ext uri="{BB962C8B-B14F-4D97-AF65-F5344CB8AC3E}">
        <p14:creationId xmlns:p14="http://schemas.microsoft.com/office/powerpoint/2010/main" val="1461675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C7FA689C-7A94-4775-AB50-7BA2C61A5391}" type="slidenum">
              <a:rPr lang="en-US" smtClean="0"/>
              <a:pPr/>
              <a:t>27</a:t>
            </a:fld>
            <a:endParaRPr lang="en-US" dirty="0"/>
          </a:p>
        </p:txBody>
      </p:sp>
    </p:spTree>
    <p:extLst>
      <p:ext uri="{BB962C8B-B14F-4D97-AF65-F5344CB8AC3E}">
        <p14:creationId xmlns:p14="http://schemas.microsoft.com/office/powerpoint/2010/main" val="3460954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C7FA689C-7A94-4775-AB50-7BA2C61A5391}" type="slidenum">
              <a:rPr lang="en-US" smtClean="0"/>
              <a:pPr/>
              <a:t>28</a:t>
            </a:fld>
            <a:endParaRPr lang="en-US" dirty="0"/>
          </a:p>
        </p:txBody>
      </p:sp>
    </p:spTree>
    <p:extLst>
      <p:ext uri="{BB962C8B-B14F-4D97-AF65-F5344CB8AC3E}">
        <p14:creationId xmlns:p14="http://schemas.microsoft.com/office/powerpoint/2010/main" val="4285937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C7FA689C-7A94-4775-AB50-7BA2C61A5391}" type="slidenum">
              <a:rPr lang="en-US" smtClean="0"/>
              <a:pPr/>
              <a:t>29</a:t>
            </a:fld>
            <a:endParaRPr lang="en-US" dirty="0"/>
          </a:p>
        </p:txBody>
      </p:sp>
    </p:spTree>
    <p:extLst>
      <p:ext uri="{BB962C8B-B14F-4D97-AF65-F5344CB8AC3E}">
        <p14:creationId xmlns:p14="http://schemas.microsoft.com/office/powerpoint/2010/main" val="3922890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C7FA689C-7A94-4775-AB50-7BA2C61A5391}" type="slidenum">
              <a:rPr lang="en-US" smtClean="0"/>
              <a:pPr/>
              <a:t>30</a:t>
            </a:fld>
            <a:endParaRPr lang="en-US" dirty="0"/>
          </a:p>
        </p:txBody>
      </p:sp>
    </p:spTree>
    <p:extLst>
      <p:ext uri="{BB962C8B-B14F-4D97-AF65-F5344CB8AC3E}">
        <p14:creationId xmlns:p14="http://schemas.microsoft.com/office/powerpoint/2010/main" val="1271489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Name Her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solidFill>
                <a:effectLst/>
                <a:uLnTx/>
                <a:uFillTx/>
                <a:latin typeface="+mn-lt"/>
                <a:ea typeface="+mn-ea"/>
                <a:cs typeface="Arial"/>
              </a:defRPr>
            </a:lvl1pPr>
          </a:lstStyle>
          <a:p>
            <a:pPr lvl="0"/>
            <a:r>
              <a:rPr lang="en-US" dirty="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a:t>Who what when where</a:t>
            </a:r>
          </a:p>
        </p:txBody>
      </p:sp>
      <p:sp>
        <p:nvSpPr>
          <p:cNvPr id="5" name="Rectangle 17"/>
          <p:cNvSpPr>
            <a:spLocks noChangeArrowheads="1"/>
          </p:cNvSpPr>
          <p:nvPr userDrawn="1"/>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f Colo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f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f Pie Char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lvl="0"/>
            <a:r>
              <a:rPr lang="en-US" dirty="0"/>
              <a:t>Insert Title Here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5078"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1</a:t>
            </a:r>
            <a:endParaRPr lang="en-IN" dirty="0"/>
          </a:p>
        </p:txBody>
      </p:sp>
      <p:sp>
        <p:nvSpPr>
          <p:cNvPr id="60" name="Text Placeholder 56"/>
          <p:cNvSpPr>
            <a:spLocks noGrp="1"/>
          </p:cNvSpPr>
          <p:nvPr>
            <p:ph type="body" sz="quarter" idx="12" hasCustomPrompt="1"/>
          </p:nvPr>
        </p:nvSpPr>
        <p:spPr>
          <a:xfrm>
            <a:off x="2832365"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2</a:t>
            </a:r>
            <a:endParaRPr lang="en-IN" dirty="0"/>
          </a:p>
        </p:txBody>
      </p:sp>
      <p:sp>
        <p:nvSpPr>
          <p:cNvPr id="63" name="Text Placeholder 56"/>
          <p:cNvSpPr>
            <a:spLocks noGrp="1"/>
          </p:cNvSpPr>
          <p:nvPr>
            <p:ph type="body" sz="quarter" idx="14" hasCustomPrompt="1"/>
          </p:nvPr>
        </p:nvSpPr>
        <p:spPr>
          <a:xfrm>
            <a:off x="4905665"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3</a:t>
            </a:r>
          </a:p>
        </p:txBody>
      </p:sp>
      <p:sp>
        <p:nvSpPr>
          <p:cNvPr id="66" name="Text Placeholder 56"/>
          <p:cNvSpPr>
            <a:spLocks noGrp="1"/>
          </p:cNvSpPr>
          <p:nvPr>
            <p:ph type="body" sz="quarter" idx="16" hasCustomPrompt="1"/>
          </p:nvPr>
        </p:nvSpPr>
        <p:spPr>
          <a:xfrm>
            <a:off x="6884396"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4</a:t>
            </a:r>
            <a:endParaRPr lang="en-IN" dirty="0"/>
          </a:p>
        </p:txBody>
      </p:sp>
      <p:sp>
        <p:nvSpPr>
          <p:cNvPr id="12" name="Title 4"/>
          <p:cNvSpPr>
            <a:spLocks noGrp="1"/>
          </p:cNvSpPr>
          <p:nvPr>
            <p:ph type="title" hasCustomPrompt="1"/>
          </p:nvPr>
        </p:nvSpPr>
        <p:spPr>
          <a:xfrm>
            <a:off x="460375" y="140024"/>
            <a:ext cx="8229600" cy="553998"/>
          </a:xfrm>
          <a:prstGeom prst="rect">
            <a:avLst/>
          </a:prstGeom>
        </p:spPr>
        <p:txBody>
          <a:bodyPr/>
          <a:lstStyle>
            <a:lvl1pPr algn="ctr">
              <a:defRPr/>
            </a:lvl1pPr>
          </a:lstStyle>
          <a:p>
            <a:r>
              <a:rPr lang="en-US" dirty="0"/>
              <a:t>Click to Add 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s in Circle 2">
    <p:spTree>
      <p:nvGrpSpPr>
        <p:cNvPr id="1" name=""/>
        <p:cNvGrpSpPr/>
        <p:nvPr/>
      </p:nvGrpSpPr>
      <p:grpSpPr>
        <a:xfrm>
          <a:off x="0" y="0"/>
          <a:ext cx="0" cy="0"/>
          <a:chOff x="0" y="0"/>
          <a:chExt cx="0" cy="0"/>
        </a:xfrm>
      </p:grpSpPr>
      <p:sp>
        <p:nvSpPr>
          <p:cNvPr id="12" name="Oval 11"/>
          <p:cNvSpPr/>
          <p:nvPr userDrawn="1"/>
        </p:nvSpPr>
        <p:spPr>
          <a:xfrm>
            <a:off x="2643450" y="1730903"/>
            <a:ext cx="3857101" cy="3857101"/>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itle 4"/>
          <p:cNvSpPr>
            <a:spLocks noGrp="1"/>
          </p:cNvSpPr>
          <p:nvPr userDrawn="1">
            <p:ph type="title" hasCustomPrompt="1"/>
          </p:nvPr>
        </p:nvSpPr>
        <p:spPr>
          <a:xfrm>
            <a:off x="460375" y="140024"/>
            <a:ext cx="8229600" cy="553998"/>
          </a:xfrm>
          <a:prstGeom prst="rect">
            <a:avLst/>
          </a:prstGeom>
        </p:spPr>
        <p:txBody>
          <a:bodyPr/>
          <a:lstStyle>
            <a:lvl1pPr algn="ctr">
              <a:defRPr/>
            </a:lvl1pPr>
          </a:lstStyle>
          <a:p>
            <a:r>
              <a:rPr lang="en-US" dirty="0"/>
              <a:t>Click to Add Title</a:t>
            </a:r>
          </a:p>
        </p:txBody>
      </p:sp>
      <p:sp>
        <p:nvSpPr>
          <p:cNvPr id="22" name="Oval 21"/>
          <p:cNvSpPr/>
          <p:nvPr userDrawn="1"/>
        </p:nvSpPr>
        <p:spPr>
          <a:xfrm>
            <a:off x="2153393"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solidFill>
                  <a:schemeClr val="tx1"/>
                </a:solidFill>
                <a:latin typeface="Arial" pitchFamily="34" charset="0"/>
                <a:ea typeface="+mn-ea"/>
                <a:cs typeface="Arial" pitchFamily="34" charset="0"/>
              </a:defRPr>
            </a:lvl1pPr>
          </a:lstStyle>
          <a:p>
            <a:pPr lvl="0"/>
            <a:r>
              <a:rPr lang="en-US" dirty="0"/>
              <a:t>INSERT TEXT Subject Matter</a:t>
            </a:r>
            <a:endParaRPr lang="en-IN" dirty="0"/>
          </a:p>
        </p:txBody>
      </p:sp>
      <p:sp>
        <p:nvSpPr>
          <p:cNvPr id="25" name="Oval 24"/>
          <p:cNvSpPr/>
          <p:nvPr userDrawn="1"/>
        </p:nvSpPr>
        <p:spPr>
          <a:xfrm>
            <a:off x="5956137"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6" name="Oval 25"/>
          <p:cNvSpPr/>
          <p:nvPr userDrawn="1"/>
        </p:nvSpPr>
        <p:spPr>
          <a:xfrm>
            <a:off x="4093278" y="1338103"/>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1" name="Oval 30"/>
          <p:cNvSpPr/>
          <p:nvPr userDrawn="1"/>
        </p:nvSpPr>
        <p:spPr>
          <a:xfrm>
            <a:off x="4093278" y="5126298"/>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userDrawn="1">
  <p:cSld name="2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grpSp>
        <p:nvGrpSpPr>
          <p:cNvPr id="2" name="Group 15"/>
          <p:cNvGrpSpPr>
            <a:grpSpLocks/>
          </p:cNvGrpSpPr>
          <p:nvPr/>
        </p:nvGrpSpPr>
        <p:grpSpPr bwMode="auto">
          <a:xfrm>
            <a:off x="152400" y="381000"/>
            <a:ext cx="6838950" cy="3365500"/>
            <a:chOff x="664" y="1951"/>
            <a:chExt cx="4308" cy="2120"/>
          </a:xfrm>
        </p:grpSpPr>
        <p:sp>
          <p:nvSpPr>
            <p:cNvPr id="4112" name="Freeform 16"/>
            <p:cNvSpPr>
              <a:spLocks/>
            </p:cNvSpPr>
            <p:nvPr/>
          </p:nvSpPr>
          <p:spPr bwMode="inv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3" name="Freeform 17"/>
            <p:cNvSpPr>
              <a:spLocks/>
            </p:cNvSpPr>
            <p:nvPr/>
          </p:nvSpPr>
          <p:spPr bwMode="inv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4" name="Freeform 18"/>
            <p:cNvSpPr>
              <a:spLocks/>
            </p:cNvSpPr>
            <p:nvPr/>
          </p:nvSpPr>
          <p:spPr bwMode="inv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5" name="Freeform 19"/>
            <p:cNvSpPr>
              <a:spLocks/>
            </p:cNvSpPr>
            <p:nvPr/>
          </p:nvSpPr>
          <p:spPr bwMode="invGray">
            <a:xfrm>
              <a:off x="1792" y="2409"/>
              <a:ext cx="98"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6" name="Freeform 20"/>
            <p:cNvSpPr>
              <a:spLocks/>
            </p:cNvSpPr>
            <p:nvPr/>
          </p:nvSpPr>
          <p:spPr bwMode="inv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7" name="Freeform 21"/>
            <p:cNvSpPr>
              <a:spLocks/>
            </p:cNvSpPr>
            <p:nvPr/>
          </p:nvSpPr>
          <p:spPr bwMode="inv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8" name="Freeform 22"/>
            <p:cNvSpPr>
              <a:spLocks/>
            </p:cNvSpPr>
            <p:nvPr/>
          </p:nvSpPr>
          <p:spPr bwMode="inv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9" name="Freeform 23"/>
            <p:cNvSpPr>
              <a:spLocks/>
            </p:cNvSpPr>
            <p:nvPr/>
          </p:nvSpPr>
          <p:spPr bwMode="invGray">
            <a:xfrm>
              <a:off x="1609" y="2886"/>
              <a:ext cx="12" cy="25"/>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0" name="Freeform 24"/>
            <p:cNvSpPr>
              <a:spLocks/>
            </p:cNvSpPr>
            <p:nvPr/>
          </p:nvSpPr>
          <p:spPr bwMode="invGray">
            <a:xfrm>
              <a:off x="1426" y="2040"/>
              <a:ext cx="180" cy="88"/>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1" name="Freeform 25"/>
            <p:cNvSpPr>
              <a:spLocks/>
            </p:cNvSpPr>
            <p:nvPr/>
          </p:nvSpPr>
          <p:spPr bwMode="invGray">
            <a:xfrm>
              <a:off x="1506" y="1999"/>
              <a:ext cx="146" cy="60"/>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2" name="Freeform 26"/>
            <p:cNvSpPr>
              <a:spLocks/>
            </p:cNvSpPr>
            <p:nvPr/>
          </p:nvSpPr>
          <p:spPr bwMode="invGray">
            <a:xfrm>
              <a:off x="1711" y="2069"/>
              <a:ext cx="233"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3" name="Freeform 27"/>
            <p:cNvSpPr>
              <a:spLocks/>
            </p:cNvSpPr>
            <p:nvPr/>
          </p:nvSpPr>
          <p:spPr bwMode="inv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4" name="Freeform 28"/>
            <p:cNvSpPr>
              <a:spLocks/>
            </p:cNvSpPr>
            <p:nvPr/>
          </p:nvSpPr>
          <p:spPr bwMode="inv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5" name="Freeform 29"/>
            <p:cNvSpPr>
              <a:spLocks/>
            </p:cNvSpPr>
            <p:nvPr/>
          </p:nvSpPr>
          <p:spPr bwMode="inv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6" name="Freeform 30"/>
            <p:cNvSpPr>
              <a:spLocks/>
            </p:cNvSpPr>
            <p:nvPr/>
          </p:nvSpPr>
          <p:spPr bwMode="inv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7" name="Freeform 31"/>
            <p:cNvSpPr>
              <a:spLocks/>
            </p:cNvSpPr>
            <p:nvPr/>
          </p:nvSpPr>
          <p:spPr bwMode="invGray">
            <a:xfrm>
              <a:off x="1637" y="1997"/>
              <a:ext cx="44" cy="24"/>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8" name="Freeform 32"/>
            <p:cNvSpPr>
              <a:spLocks/>
            </p:cNvSpPr>
            <p:nvPr/>
          </p:nvSpPr>
          <p:spPr bwMode="inv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9" name="Freeform 33"/>
            <p:cNvSpPr>
              <a:spLocks/>
            </p:cNvSpPr>
            <p:nvPr/>
          </p:nvSpPr>
          <p:spPr bwMode="inv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0" name="Freeform 34"/>
            <p:cNvSpPr>
              <a:spLocks/>
            </p:cNvSpPr>
            <p:nvPr/>
          </p:nvSpPr>
          <p:spPr bwMode="inv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1" name="Freeform 35"/>
            <p:cNvSpPr>
              <a:spLocks/>
            </p:cNvSpPr>
            <p:nvPr/>
          </p:nvSpPr>
          <p:spPr bwMode="invGray">
            <a:xfrm>
              <a:off x="1424" y="2781"/>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2" name="Freeform 36"/>
            <p:cNvSpPr>
              <a:spLocks/>
            </p:cNvSpPr>
            <p:nvPr/>
          </p:nvSpPr>
          <p:spPr bwMode="inv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3" name="Freeform 37"/>
            <p:cNvSpPr>
              <a:spLocks/>
            </p:cNvSpPr>
            <p:nvPr/>
          </p:nvSpPr>
          <p:spPr bwMode="inv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4" name="Freeform 38"/>
            <p:cNvSpPr>
              <a:spLocks/>
            </p:cNvSpPr>
            <p:nvPr/>
          </p:nvSpPr>
          <p:spPr bwMode="inv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5" name="Freeform 39"/>
            <p:cNvSpPr>
              <a:spLocks/>
            </p:cNvSpPr>
            <p:nvPr/>
          </p:nvSpPr>
          <p:spPr bwMode="inv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6" name="Freeform 40"/>
            <p:cNvSpPr>
              <a:spLocks/>
            </p:cNvSpPr>
            <p:nvPr/>
          </p:nvSpPr>
          <p:spPr bwMode="invGray">
            <a:xfrm>
              <a:off x="1780" y="215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7" name="Freeform 41"/>
            <p:cNvSpPr>
              <a:spLocks/>
            </p:cNvSpPr>
            <p:nvPr/>
          </p:nvSpPr>
          <p:spPr bwMode="inv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8" name="Freeform 42"/>
            <p:cNvSpPr>
              <a:spLocks/>
            </p:cNvSpPr>
            <p:nvPr/>
          </p:nvSpPr>
          <p:spPr bwMode="invGray">
            <a:xfrm>
              <a:off x="2009" y="2135"/>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9" name="Freeform 43"/>
            <p:cNvSpPr>
              <a:spLocks/>
            </p:cNvSpPr>
            <p:nvPr/>
          </p:nvSpPr>
          <p:spPr bwMode="invGray">
            <a:xfrm>
              <a:off x="2292" y="2201"/>
              <a:ext cx="128" cy="54"/>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0" name="Freeform 44"/>
            <p:cNvSpPr>
              <a:spLocks/>
            </p:cNvSpPr>
            <p:nvPr/>
          </p:nvSpPr>
          <p:spPr bwMode="invGray">
            <a:xfrm>
              <a:off x="2393" y="2038"/>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1" name="Freeform 45"/>
            <p:cNvSpPr>
              <a:spLocks/>
            </p:cNvSpPr>
            <p:nvPr/>
          </p:nvSpPr>
          <p:spPr bwMode="inv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2" name="Freeform 46"/>
            <p:cNvSpPr>
              <a:spLocks/>
            </p:cNvSpPr>
            <p:nvPr/>
          </p:nvSpPr>
          <p:spPr bwMode="invGray">
            <a:xfrm>
              <a:off x="2759" y="2039"/>
              <a:ext cx="48" cy="21"/>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3" name="Freeform 47"/>
            <p:cNvSpPr>
              <a:spLocks/>
            </p:cNvSpPr>
            <p:nvPr/>
          </p:nvSpPr>
          <p:spPr bwMode="inv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4" name="Freeform 48"/>
            <p:cNvSpPr>
              <a:spLocks/>
            </p:cNvSpPr>
            <p:nvPr/>
          </p:nvSpPr>
          <p:spPr bwMode="invGray">
            <a:xfrm>
              <a:off x="2413" y="2359"/>
              <a:ext cx="69" cy="68"/>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5" name="Freeform 49"/>
            <p:cNvSpPr>
              <a:spLocks/>
            </p:cNvSpPr>
            <p:nvPr/>
          </p:nvSpPr>
          <p:spPr bwMode="inv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6" name="Freeform 50"/>
            <p:cNvSpPr>
              <a:spLocks/>
            </p:cNvSpPr>
            <p:nvPr/>
          </p:nvSpPr>
          <p:spPr bwMode="inv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7" name="Freeform 51"/>
            <p:cNvSpPr>
              <a:spLocks/>
            </p:cNvSpPr>
            <p:nvPr/>
          </p:nvSpPr>
          <p:spPr bwMode="inv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8" name="Freeform 52"/>
            <p:cNvSpPr>
              <a:spLocks/>
            </p:cNvSpPr>
            <p:nvPr/>
          </p:nvSpPr>
          <p:spPr bwMode="inv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9" name="Freeform 53"/>
            <p:cNvSpPr>
              <a:spLocks/>
            </p:cNvSpPr>
            <p:nvPr/>
          </p:nvSpPr>
          <p:spPr bwMode="inv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0" name="Freeform 54"/>
            <p:cNvSpPr>
              <a:spLocks/>
            </p:cNvSpPr>
            <p:nvPr/>
          </p:nvSpPr>
          <p:spPr bwMode="inv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1" name="Freeform 55"/>
            <p:cNvSpPr>
              <a:spLocks/>
            </p:cNvSpPr>
            <p:nvPr/>
          </p:nvSpPr>
          <p:spPr bwMode="invGray">
            <a:xfrm>
              <a:off x="4846" y="3832"/>
              <a:ext cx="37" cy="26"/>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2" name="Freeform 56"/>
            <p:cNvSpPr>
              <a:spLocks/>
            </p:cNvSpPr>
            <p:nvPr/>
          </p:nvSpPr>
          <p:spPr bwMode="inv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3" name="Freeform 57"/>
            <p:cNvSpPr>
              <a:spLocks/>
            </p:cNvSpPr>
            <p:nvPr/>
          </p:nvSpPr>
          <p:spPr bwMode="inv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4" name="Freeform 58"/>
            <p:cNvSpPr>
              <a:spLocks/>
            </p:cNvSpPr>
            <p:nvPr/>
          </p:nvSpPr>
          <p:spPr bwMode="inv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5" name="Freeform 59"/>
            <p:cNvSpPr>
              <a:spLocks/>
            </p:cNvSpPr>
            <p:nvPr/>
          </p:nvSpPr>
          <p:spPr bwMode="inv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6" name="Freeform 60"/>
            <p:cNvSpPr>
              <a:spLocks/>
            </p:cNvSpPr>
            <p:nvPr/>
          </p:nvSpPr>
          <p:spPr bwMode="inv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7" name="Freeform 61"/>
            <p:cNvSpPr>
              <a:spLocks/>
            </p:cNvSpPr>
            <p:nvPr/>
          </p:nvSpPr>
          <p:spPr bwMode="invGray">
            <a:xfrm>
              <a:off x="3988" y="3290"/>
              <a:ext cx="65" cy="54"/>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8" name="Freeform 62"/>
            <p:cNvSpPr>
              <a:spLocks/>
            </p:cNvSpPr>
            <p:nvPr/>
          </p:nvSpPr>
          <p:spPr bwMode="invGray">
            <a:xfrm>
              <a:off x="4092" y="3195"/>
              <a:ext cx="83"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9" name="Freeform 63"/>
            <p:cNvSpPr>
              <a:spLocks/>
            </p:cNvSpPr>
            <p:nvPr/>
          </p:nvSpPr>
          <p:spPr bwMode="inv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0" name="Freeform 64"/>
            <p:cNvSpPr>
              <a:spLocks/>
            </p:cNvSpPr>
            <p:nvPr/>
          </p:nvSpPr>
          <p:spPr bwMode="invGray">
            <a:xfrm>
              <a:off x="4078" y="2896"/>
              <a:ext cx="61" cy="118"/>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1" name="Freeform 65"/>
            <p:cNvSpPr>
              <a:spLocks/>
            </p:cNvSpPr>
            <p:nvPr/>
          </p:nvSpPr>
          <p:spPr bwMode="invGray">
            <a:xfrm>
              <a:off x="4121" y="3052"/>
              <a:ext cx="64" cy="79"/>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2" name="Freeform 66"/>
            <p:cNvSpPr>
              <a:spLocks/>
            </p:cNvSpPr>
            <p:nvPr/>
          </p:nvSpPr>
          <p:spPr bwMode="invGray">
            <a:xfrm>
              <a:off x="4197" y="3193"/>
              <a:ext cx="29" cy="49"/>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3" name="Freeform 67"/>
            <p:cNvSpPr>
              <a:spLocks/>
            </p:cNvSpPr>
            <p:nvPr/>
          </p:nvSpPr>
          <p:spPr bwMode="inv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4" name="Freeform 68"/>
            <p:cNvSpPr>
              <a:spLocks/>
            </p:cNvSpPr>
            <p:nvPr/>
          </p:nvSpPr>
          <p:spPr bwMode="inv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5" name="Freeform 69"/>
            <p:cNvSpPr>
              <a:spLocks/>
            </p:cNvSpPr>
            <p:nvPr/>
          </p:nvSpPr>
          <p:spPr bwMode="inv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6" name="Freeform 70"/>
            <p:cNvSpPr>
              <a:spLocks/>
            </p:cNvSpPr>
            <p:nvPr/>
          </p:nvSpPr>
          <p:spPr bwMode="inv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7" name="Freeform 71"/>
            <p:cNvSpPr>
              <a:spLocks/>
            </p:cNvSpPr>
            <p:nvPr/>
          </p:nvSpPr>
          <p:spPr bwMode="invGray">
            <a:xfrm>
              <a:off x="4147" y="3352"/>
              <a:ext cx="46" cy="50"/>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8" name="Freeform 72"/>
            <p:cNvSpPr>
              <a:spLocks/>
            </p:cNvSpPr>
            <p:nvPr/>
          </p:nvSpPr>
          <p:spPr bwMode="invGray">
            <a:xfrm>
              <a:off x="4098" y="3371"/>
              <a:ext cx="32"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9" name="Freeform 73"/>
            <p:cNvSpPr>
              <a:spLocks/>
            </p:cNvSpPr>
            <p:nvPr/>
          </p:nvSpPr>
          <p:spPr bwMode="invGray">
            <a:xfrm>
              <a:off x="4077" y="3342"/>
              <a:ext cx="24" cy="31"/>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0" name="Freeform 74"/>
            <p:cNvSpPr>
              <a:spLocks/>
            </p:cNvSpPr>
            <p:nvPr/>
          </p:nvSpPr>
          <p:spPr bwMode="inv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1" name="Freeform 75"/>
            <p:cNvSpPr>
              <a:spLocks/>
            </p:cNvSpPr>
            <p:nvPr/>
          </p:nvSpPr>
          <p:spPr bwMode="inv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2" name="Freeform 76"/>
            <p:cNvSpPr>
              <a:spLocks/>
            </p:cNvSpPr>
            <p:nvPr/>
          </p:nvSpPr>
          <p:spPr bwMode="inv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3" name="Freeform 77"/>
            <p:cNvSpPr>
              <a:spLocks/>
            </p:cNvSpPr>
            <p:nvPr/>
          </p:nvSpPr>
          <p:spPr bwMode="inv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4" name="Freeform 78"/>
            <p:cNvSpPr>
              <a:spLocks/>
            </p:cNvSpPr>
            <p:nvPr/>
          </p:nvSpPr>
          <p:spPr bwMode="inv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5" name="Freeform 79"/>
            <p:cNvSpPr>
              <a:spLocks/>
            </p:cNvSpPr>
            <p:nvPr/>
          </p:nvSpPr>
          <p:spPr bwMode="invGray">
            <a:xfrm>
              <a:off x="3876" y="3076"/>
              <a:ext cx="12"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6" name="Freeform 80"/>
            <p:cNvSpPr>
              <a:spLocks/>
            </p:cNvSpPr>
            <p:nvPr/>
          </p:nvSpPr>
          <p:spPr bwMode="invGray">
            <a:xfrm>
              <a:off x="3866" y="305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7" name="Freeform 81"/>
            <p:cNvSpPr>
              <a:spLocks/>
            </p:cNvSpPr>
            <p:nvPr/>
          </p:nvSpPr>
          <p:spPr bwMode="inv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8" name="Freeform 82"/>
            <p:cNvSpPr>
              <a:spLocks/>
            </p:cNvSpPr>
            <p:nvPr/>
          </p:nvSpPr>
          <p:spPr bwMode="inv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9" name="Freeform 83"/>
            <p:cNvSpPr>
              <a:spLocks/>
            </p:cNvSpPr>
            <p:nvPr/>
          </p:nvSpPr>
          <p:spPr bwMode="inv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0" name="Freeform 84"/>
            <p:cNvSpPr>
              <a:spLocks/>
            </p:cNvSpPr>
            <p:nvPr/>
          </p:nvSpPr>
          <p:spPr bwMode="invGray">
            <a:xfrm>
              <a:off x="4688" y="3643"/>
              <a:ext cx="45" cy="60"/>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1" name="Freeform 85"/>
            <p:cNvSpPr>
              <a:spLocks/>
            </p:cNvSpPr>
            <p:nvPr/>
          </p:nvSpPr>
          <p:spPr bwMode="inv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2" name="Freeform 86"/>
            <p:cNvSpPr>
              <a:spLocks/>
            </p:cNvSpPr>
            <p:nvPr/>
          </p:nvSpPr>
          <p:spPr bwMode="inv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3" name="Freeform 87"/>
            <p:cNvSpPr>
              <a:spLocks/>
            </p:cNvSpPr>
            <p:nvPr/>
          </p:nvSpPr>
          <p:spPr bwMode="inv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4" name="Freeform 88"/>
            <p:cNvSpPr>
              <a:spLocks/>
            </p:cNvSpPr>
            <p:nvPr/>
          </p:nvSpPr>
          <p:spPr bwMode="inv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5" name="Freeform 89"/>
            <p:cNvSpPr>
              <a:spLocks/>
            </p:cNvSpPr>
            <p:nvPr/>
          </p:nvSpPr>
          <p:spPr bwMode="inv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6" name="Freeform 90"/>
            <p:cNvSpPr>
              <a:spLocks/>
            </p:cNvSpPr>
            <p:nvPr/>
          </p:nvSpPr>
          <p:spPr bwMode="inv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7" name="Freeform 91"/>
            <p:cNvSpPr>
              <a:spLocks/>
            </p:cNvSpPr>
            <p:nvPr/>
          </p:nvSpPr>
          <p:spPr bwMode="invGray">
            <a:xfrm>
              <a:off x="4693" y="3449"/>
              <a:ext cx="28" cy="26"/>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8" name="Freeform 92"/>
            <p:cNvSpPr>
              <a:spLocks/>
            </p:cNvSpPr>
            <p:nvPr/>
          </p:nvSpPr>
          <p:spPr bwMode="invGray">
            <a:xfrm>
              <a:off x="4683" y="3413"/>
              <a:ext cx="26"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9" name="Freeform 93"/>
            <p:cNvSpPr>
              <a:spLocks/>
            </p:cNvSpPr>
            <p:nvPr/>
          </p:nvSpPr>
          <p:spPr bwMode="inv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0" name="Freeform 94"/>
            <p:cNvSpPr>
              <a:spLocks/>
            </p:cNvSpPr>
            <p:nvPr/>
          </p:nvSpPr>
          <p:spPr bwMode="inv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1" name="Freeform 95"/>
            <p:cNvSpPr>
              <a:spLocks/>
            </p:cNvSpPr>
            <p:nvPr/>
          </p:nvSpPr>
          <p:spPr bwMode="inv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2" name="Freeform 96"/>
            <p:cNvSpPr>
              <a:spLocks/>
            </p:cNvSpPr>
            <p:nvPr/>
          </p:nvSpPr>
          <p:spPr bwMode="inv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3" name="Freeform 97"/>
            <p:cNvSpPr>
              <a:spLocks/>
            </p:cNvSpPr>
            <p:nvPr/>
          </p:nvSpPr>
          <p:spPr bwMode="invGray">
            <a:xfrm>
              <a:off x="3139" y="2155"/>
              <a:ext cx="40"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4" name="Freeform 98"/>
            <p:cNvSpPr>
              <a:spLocks/>
            </p:cNvSpPr>
            <p:nvPr/>
          </p:nvSpPr>
          <p:spPr bwMode="inv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5" name="Freeform 99"/>
            <p:cNvSpPr>
              <a:spLocks/>
            </p:cNvSpPr>
            <p:nvPr/>
          </p:nvSpPr>
          <p:spPr bwMode="inv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6" name="Freeform 100"/>
            <p:cNvSpPr>
              <a:spLocks/>
            </p:cNvSpPr>
            <p:nvPr/>
          </p:nvSpPr>
          <p:spPr bwMode="inv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7" name="Freeform 101"/>
            <p:cNvSpPr>
              <a:spLocks/>
            </p:cNvSpPr>
            <p:nvPr/>
          </p:nvSpPr>
          <p:spPr bwMode="inv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8" name="Freeform 102"/>
            <p:cNvSpPr>
              <a:spLocks/>
            </p:cNvSpPr>
            <p:nvPr/>
          </p:nvSpPr>
          <p:spPr bwMode="invGray">
            <a:xfrm>
              <a:off x="3867" y="2041"/>
              <a:ext cx="46" cy="24"/>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9" name="Freeform 103"/>
            <p:cNvSpPr>
              <a:spLocks/>
            </p:cNvSpPr>
            <p:nvPr/>
          </p:nvSpPr>
          <p:spPr bwMode="invGray">
            <a:xfrm>
              <a:off x="3846" y="2070"/>
              <a:ext cx="37" cy="17"/>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0" name="Freeform 104"/>
            <p:cNvSpPr>
              <a:spLocks/>
            </p:cNvSpPr>
            <p:nvPr/>
          </p:nvSpPr>
          <p:spPr bwMode="inv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1" name="Freeform 105"/>
            <p:cNvSpPr>
              <a:spLocks/>
            </p:cNvSpPr>
            <p:nvPr/>
          </p:nvSpPr>
          <p:spPr bwMode="inv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2" name="Freeform 106"/>
            <p:cNvSpPr>
              <a:spLocks/>
            </p:cNvSpPr>
            <p:nvPr/>
          </p:nvSpPr>
          <p:spPr bwMode="inv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3" name="Freeform 107"/>
            <p:cNvSpPr>
              <a:spLocks/>
            </p:cNvSpPr>
            <p:nvPr/>
          </p:nvSpPr>
          <p:spPr bwMode="inv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4" name="Freeform 108"/>
            <p:cNvSpPr>
              <a:spLocks/>
            </p:cNvSpPr>
            <p:nvPr/>
          </p:nvSpPr>
          <p:spPr bwMode="inv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5" name="Freeform 109"/>
            <p:cNvSpPr>
              <a:spLocks/>
            </p:cNvSpPr>
            <p:nvPr/>
          </p:nvSpPr>
          <p:spPr bwMode="inv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6" name="Freeform 110"/>
            <p:cNvSpPr>
              <a:spLocks/>
            </p:cNvSpPr>
            <p:nvPr/>
          </p:nvSpPr>
          <p:spPr bwMode="inv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7" name="Freeform 111"/>
            <p:cNvSpPr>
              <a:spLocks/>
            </p:cNvSpPr>
            <p:nvPr/>
          </p:nvSpPr>
          <p:spPr bwMode="invGray">
            <a:xfrm>
              <a:off x="3022" y="2005"/>
              <a:ext cx="15"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8" name="Freeform 112"/>
            <p:cNvSpPr>
              <a:spLocks/>
            </p:cNvSpPr>
            <p:nvPr/>
          </p:nvSpPr>
          <p:spPr bwMode="invGray">
            <a:xfrm>
              <a:off x="4162" y="2021"/>
              <a:ext cx="18"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9" name="Freeform 113"/>
            <p:cNvSpPr>
              <a:spLocks/>
            </p:cNvSpPr>
            <p:nvPr/>
          </p:nvSpPr>
          <p:spPr bwMode="inv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0" name="Freeform 114"/>
            <p:cNvSpPr>
              <a:spLocks/>
            </p:cNvSpPr>
            <p:nvPr/>
          </p:nvSpPr>
          <p:spPr bwMode="invGray">
            <a:xfrm>
              <a:off x="3318" y="3466"/>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1" name="Freeform 115"/>
            <p:cNvSpPr>
              <a:spLocks/>
            </p:cNvSpPr>
            <p:nvPr/>
          </p:nvSpPr>
          <p:spPr bwMode="inv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2" name="Freeform 116"/>
            <p:cNvSpPr>
              <a:spLocks/>
            </p:cNvSpPr>
            <p:nvPr/>
          </p:nvSpPr>
          <p:spPr bwMode="inv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3" name="Freeform 117"/>
            <p:cNvSpPr>
              <a:spLocks/>
            </p:cNvSpPr>
            <p:nvPr/>
          </p:nvSpPr>
          <p:spPr bwMode="inv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4" name="Freeform 118"/>
            <p:cNvSpPr>
              <a:spLocks/>
            </p:cNvSpPr>
            <p:nvPr/>
          </p:nvSpPr>
          <p:spPr bwMode="invGray">
            <a:xfrm>
              <a:off x="3276" y="3260"/>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5" name="Freeform 119"/>
            <p:cNvSpPr>
              <a:spLocks/>
            </p:cNvSpPr>
            <p:nvPr/>
          </p:nvSpPr>
          <p:spPr bwMode="inv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6" name="Freeform 120"/>
            <p:cNvSpPr>
              <a:spLocks/>
            </p:cNvSpPr>
            <p:nvPr/>
          </p:nvSpPr>
          <p:spPr bwMode="invGray">
            <a:xfrm>
              <a:off x="3270" y="3281"/>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7" name="Freeform 121"/>
            <p:cNvSpPr>
              <a:spLocks/>
            </p:cNvSpPr>
            <p:nvPr/>
          </p:nvSpPr>
          <p:spPr bwMode="inv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8" name="Freeform 122"/>
            <p:cNvSpPr>
              <a:spLocks/>
            </p:cNvSpPr>
            <p:nvPr/>
          </p:nvSpPr>
          <p:spPr bwMode="invGray">
            <a:xfrm>
              <a:off x="2476" y="2259"/>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9" name="Freeform 123"/>
            <p:cNvSpPr>
              <a:spLocks/>
            </p:cNvSpPr>
            <p:nvPr/>
          </p:nvSpPr>
          <p:spPr bwMode="invGray">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grpSp>
      <p:pic>
        <p:nvPicPr>
          <p:cNvPr id="117" name="Picture 116" descr="G_2_Finel.png"/>
          <p:cNvPicPr>
            <a:picLocks noChangeAspect="1"/>
          </p:cNvPicPr>
          <p:nvPr userDrawn="1"/>
        </p:nvPicPr>
        <p:blipFill>
          <a:blip r:embed="rId3" cstate="print"/>
          <a:stretch>
            <a:fillRect/>
          </a:stretch>
        </p:blipFill>
        <p:spPr>
          <a:xfrm>
            <a:off x="4554604" y="3124200"/>
            <a:ext cx="4513196" cy="3048000"/>
          </a:xfrm>
          <a:prstGeom prst="rect">
            <a:avLst/>
          </a:prstGeom>
        </p:spPr>
      </p:pic>
      <p:pic>
        <p:nvPicPr>
          <p:cNvPr id="4109" name="Picture 13" descr="artplus_nature_naturalcity42_f"/>
          <p:cNvPicPr>
            <a:picLocks noChangeAspect="1" noChangeArrowheads="1"/>
          </p:cNvPicPr>
          <p:nvPr/>
        </p:nvPicPr>
        <p:blipFill>
          <a:blip r:embed="rId4" cstate="print"/>
          <a:srcRect/>
          <a:stretch>
            <a:fillRect/>
          </a:stretch>
        </p:blipFill>
        <p:spPr bwMode="auto">
          <a:xfrm>
            <a:off x="4994275" y="4594225"/>
            <a:ext cx="4911725" cy="1882775"/>
          </a:xfrm>
          <a:prstGeom prst="rect">
            <a:avLst/>
          </a:prstGeom>
          <a:noFill/>
        </p:spPr>
      </p:pic>
      <p:sp>
        <p:nvSpPr>
          <p:cNvPr id="4098" name="Rectangle 2"/>
          <p:cNvSpPr>
            <a:spLocks noGrp="1" noChangeArrowheads="1"/>
          </p:cNvSpPr>
          <p:nvPr>
            <p:ph type="ctrTitle"/>
          </p:nvPr>
        </p:nvSpPr>
        <p:spPr>
          <a:xfrm>
            <a:off x="304800" y="4419600"/>
            <a:ext cx="6400800" cy="1143000"/>
          </a:xfrm>
          <a:prstGeom prst="rect">
            <a:avLst/>
          </a:prstGeom>
        </p:spPr>
        <p:txBody>
          <a:bodyPr/>
          <a:lstStyle>
            <a:lvl1pPr algn="l">
              <a:defRPr lang="en-US" sz="3400" b="1" i="0" dirty="0">
                <a:solidFill>
                  <a:schemeClr val="bg1"/>
                </a:solidFill>
                <a:latin typeface="+mj-lt"/>
                <a:ea typeface="+mj-ea"/>
                <a:cs typeface="+mj-cs"/>
              </a:defRPr>
            </a:lvl1pPr>
          </a:lstStyle>
          <a:p>
            <a:r>
              <a:rPr lang="en-US" dirty="0"/>
              <a:t>Click to edit Master title style</a:t>
            </a:r>
          </a:p>
        </p:txBody>
      </p:sp>
      <p:pic>
        <p:nvPicPr>
          <p:cNvPr id="4105" name="Picture 9" descr="artplus_nature_naturalcity42_b"/>
          <p:cNvPicPr>
            <a:picLocks noChangeAspect="1" noChangeArrowheads="1"/>
          </p:cNvPicPr>
          <p:nvPr/>
        </p:nvPicPr>
        <p:blipFill>
          <a:blip r:embed="rId5" cstate="print"/>
          <a:srcRect/>
          <a:stretch>
            <a:fillRect/>
          </a:stretch>
        </p:blipFill>
        <p:spPr bwMode="auto">
          <a:xfrm>
            <a:off x="5195888" y="3097213"/>
            <a:ext cx="2971800" cy="571500"/>
          </a:xfrm>
          <a:prstGeom prst="rect">
            <a:avLst/>
          </a:prstGeom>
          <a:noFill/>
        </p:spPr>
      </p:pic>
      <p:pic>
        <p:nvPicPr>
          <p:cNvPr id="4104" name="Picture 8" descr="artplus_nature_naturalcity42_e"/>
          <p:cNvPicPr>
            <a:picLocks noChangeAspect="1" noChangeArrowheads="1"/>
          </p:cNvPicPr>
          <p:nvPr/>
        </p:nvPicPr>
        <p:blipFill>
          <a:blip r:embed="rId6" cstate="print"/>
          <a:srcRect/>
          <a:stretch>
            <a:fillRect/>
          </a:stretch>
        </p:blipFill>
        <p:spPr bwMode="auto">
          <a:xfrm>
            <a:off x="5925312" y="1993900"/>
            <a:ext cx="1546225" cy="1663700"/>
          </a:xfrm>
          <a:prstGeom prst="rect">
            <a:avLst/>
          </a:prstGeom>
          <a:noFill/>
        </p:spPr>
      </p:pic>
      <p:pic>
        <p:nvPicPr>
          <p:cNvPr id="4107" name="Picture 11" descr="artplus_nature_naturalcity42_d"/>
          <p:cNvPicPr>
            <a:picLocks noChangeAspect="1" noChangeArrowheads="1"/>
          </p:cNvPicPr>
          <p:nvPr/>
        </p:nvPicPr>
        <p:blipFill>
          <a:blip r:embed="rId7" cstate="print"/>
          <a:srcRect/>
          <a:stretch>
            <a:fillRect/>
          </a:stretch>
        </p:blipFill>
        <p:spPr bwMode="auto">
          <a:xfrm>
            <a:off x="5626100" y="2862263"/>
            <a:ext cx="623888" cy="5794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05"/>
                                        </p:tgtEl>
                                        <p:attrNameLst>
                                          <p:attrName>style.visibility</p:attrName>
                                        </p:attrNameLst>
                                      </p:cBhvr>
                                      <p:to>
                                        <p:strVal val="visible"/>
                                      </p:to>
                                    </p:set>
                                    <p:animEffect transition="in" filter="fade">
                                      <p:cBhvr>
                                        <p:cTn id="7" dur="1000"/>
                                        <p:tgtEl>
                                          <p:spTgt spid="4105"/>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07"/>
                                        </p:tgtEl>
                                        <p:attrNameLst>
                                          <p:attrName>style.visibility</p:attrName>
                                        </p:attrNameLst>
                                      </p:cBhvr>
                                      <p:to>
                                        <p:strVal val="visible"/>
                                      </p:to>
                                    </p:set>
                                    <p:animEffect transition="in" filter="wipe(down)">
                                      <p:cBhvr>
                                        <p:cTn id="11" dur="500"/>
                                        <p:tgtEl>
                                          <p:spTgt spid="4107"/>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4104"/>
                                        </p:tgtEl>
                                        <p:attrNameLst>
                                          <p:attrName>style.visibility</p:attrName>
                                        </p:attrNameLst>
                                      </p:cBhvr>
                                      <p:to>
                                        <p:strVal val="visible"/>
                                      </p:to>
                                    </p:set>
                                    <p:animEffect transition="in" filter="wipe(down)">
                                      <p:cBhvr>
                                        <p:cTn id="15" dur="500"/>
                                        <p:tgtEl>
                                          <p:spTgt spid="4104"/>
                                        </p:tgtEl>
                                      </p:cBhvr>
                                    </p:animEffect>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4109"/>
                                        </p:tgtEl>
                                        <p:attrNameLst>
                                          <p:attrName>style.visibility</p:attrName>
                                        </p:attrNameLst>
                                      </p:cBhvr>
                                      <p:to>
                                        <p:strVal val="visible"/>
                                      </p:to>
                                    </p:set>
                                    <p:animEffect transition="in" filter="wipe(down)">
                                      <p:cBhvr>
                                        <p:cTn id="19" dur="1000"/>
                                        <p:tgtEl>
                                          <p:spTgt spid="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dirty="0" smtClean="0">
                <a:solidFill>
                  <a:schemeClr val="tx1"/>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a:prstGeom prst="rect">
            <a:avLst/>
          </a:prstGeo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57200" y="6476999"/>
            <a:ext cx="2133600" cy="274320"/>
          </a:xfrm>
          <a:prstGeom prst="rect">
            <a:avLst/>
          </a:prstGeom>
        </p:spPr>
        <p:txBody>
          <a:bodyPr/>
          <a:lstStyle/>
          <a:p>
            <a:endParaRPr lang="en-US"/>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r>
              <a:rPr lang="en-US"/>
              <a:t>Shapes: Introductory basics you can't live without</a:t>
            </a:r>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84DACE6F-F406-4ED2-AB86-D251132232B1}" type="slidenum">
              <a:rPr lang="en-US" smtClean="0"/>
              <a:pPr/>
              <a:t>‹#›</a:t>
            </a:fld>
            <a:endParaRPr lang="en-US"/>
          </a:p>
        </p:txBody>
      </p:sp>
    </p:spTree>
    <p:extLst>
      <p:ext uri="{BB962C8B-B14F-4D97-AF65-F5344CB8AC3E}">
        <p14:creationId xmlns:p14="http://schemas.microsoft.com/office/powerpoint/2010/main" val="3659884732"/>
      </p:ext>
    </p:extLst>
  </p:cSld>
  <p:clrMapOvr>
    <a:overrideClrMapping bg1="dk1" tx1="lt1" bg2="dk2" tx2="lt2" accent1="accent1" accent2="accent2" accent3="accent3" accent4="accent4" accent5="accent5" accent6="accent6" hlink="hlink" folHlink="folHlink"/>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with 2 lists">
    <p:spTree>
      <p:nvGrpSpPr>
        <p:cNvPr id="1" name=""/>
        <p:cNvGrpSpPr/>
        <p:nvPr/>
      </p:nvGrpSpPr>
      <p:grpSpPr>
        <a:xfrm>
          <a:off x="0" y="0"/>
          <a:ext cx="0" cy="0"/>
          <a:chOff x="0" y="0"/>
          <a:chExt cx="0" cy="0"/>
        </a:xfrm>
      </p:grpSpPr>
      <p:sp>
        <p:nvSpPr>
          <p:cNvPr id="9" name="Rectangle 8"/>
          <p:cNvSpPr/>
          <p:nvPr userDrawn="1"/>
        </p:nvSpPr>
        <p:spPr>
          <a:xfrm>
            <a:off x="751112"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1" name="Text Placeholder 15"/>
          <p:cNvSpPr>
            <a:spLocks noGrp="1"/>
          </p:cNvSpPr>
          <p:nvPr>
            <p:ph type="body" sz="quarter" idx="22" hasCustomPrompt="1"/>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1</a:t>
            </a:r>
            <a:endParaRPr lang="en-IN" dirty="0"/>
          </a:p>
        </p:txBody>
      </p:sp>
      <p:sp>
        <p:nvSpPr>
          <p:cNvPr id="25" name="Rectangle 24"/>
          <p:cNvSpPr/>
          <p:nvPr userDrawn="1"/>
        </p:nvSpPr>
        <p:spPr>
          <a:xfrm>
            <a:off x="4751389"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7" name="Text Placeholder 15"/>
          <p:cNvSpPr>
            <a:spLocks noGrp="1"/>
          </p:cNvSpPr>
          <p:nvPr>
            <p:ph type="body" sz="quarter" idx="24" hasCustomPrompt="1"/>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dirty="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solidFill>
                <a:effectLst/>
                <a:uLnTx/>
                <a:uFillTx/>
                <a:latin typeface="Arial"/>
                <a:ea typeface="+mn-ea"/>
                <a:cs typeface="Arial"/>
              </a:defRPr>
            </a:lvl1pPr>
          </a:lstStyle>
          <a:p>
            <a:pPr lvl="0"/>
            <a:r>
              <a:rPr lang="en-US" dirty="0"/>
              <a:t>INSERT COLUMN HEADING HERE</a:t>
            </a:r>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err="1"/>
              <a:t>Mukesh</a:t>
            </a:r>
            <a:r>
              <a:rPr lang="en-US" dirty="0"/>
              <a:t> </a:t>
            </a:r>
            <a:r>
              <a:rPr lang="en-US" dirty="0" err="1"/>
              <a:t>Rao</a:t>
            </a:r>
            <a:endParaRPr lang="en-US" dirty="0"/>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a:p>
        </p:txBody>
      </p:sp>
    </p:spTree>
    <p:extLst>
      <p:ext uri="{BB962C8B-B14F-4D97-AF65-F5344CB8AC3E}">
        <p14:creationId xmlns:p14="http://schemas.microsoft.com/office/powerpoint/2010/main" val="4026132081"/>
      </p:ext>
    </p:extLst>
  </p:cSld>
  <p:clrMapOvr>
    <a:masterClrMapping/>
  </p:clrMapOvr>
  <p:transition spd="med">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cstate="print"/>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prstGeom prst="rect">
            <a:avLst/>
          </a:prstGeo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a:t>Insert Title</a:t>
            </a:r>
            <a:br>
              <a:rPr lang="en-US" dirty="0"/>
            </a:br>
            <a:r>
              <a:rPr lang="en-US" dirty="0"/>
              <a:t>Here</a:t>
            </a:r>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Your Name</a:t>
            </a:r>
          </a:p>
        </p:txBody>
      </p: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Tree>
    <p:extLst>
      <p:ext uri="{BB962C8B-B14F-4D97-AF65-F5344CB8AC3E}">
        <p14:creationId xmlns:p14="http://schemas.microsoft.com/office/powerpoint/2010/main" val="822976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Green">
    <p:spTree>
      <p:nvGrpSpPr>
        <p:cNvPr id="1" name=""/>
        <p:cNvGrpSpPr/>
        <p:nvPr/>
      </p:nvGrpSpPr>
      <p:grpSpPr>
        <a:xfrm>
          <a:off x="0" y="0"/>
          <a:ext cx="0" cy="0"/>
          <a:chOff x="0" y="0"/>
          <a:chExt cx="0" cy="0"/>
        </a:xfrm>
      </p:grpSpPr>
      <p:pic>
        <p:nvPicPr>
          <p:cNvPr id="4" name="Picture 2" descr="E:\My Documents\1 Temple\1 Wipro\1 On-going Jobs\Corporate ppt\z+ final\TMPLTS\8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15"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p:nvPr>
        </p:nvSpPr>
        <p:spPr>
          <a:xfrm>
            <a:off x="3541" y="301152"/>
            <a:ext cx="7563358" cy="914400"/>
          </a:xfrm>
          <a:prstGeom prst="rect">
            <a:avLst/>
          </a:prstGeom>
        </p:spPr>
        <p:txBody>
          <a:bodyPr>
            <a:normAutofit/>
          </a:bodyPr>
          <a:lstStyle>
            <a:lvl1pPr algn="l">
              <a:defRPr sz="3200">
                <a:latin typeface="Gill Sans MT" pitchFamily="34" charset="0"/>
              </a:defRPr>
            </a:lvl1pPr>
          </a:lstStyle>
          <a:p>
            <a:r>
              <a:rPr lang="en-US"/>
              <a:t>Click to edit Master title style</a:t>
            </a:r>
            <a:endParaRPr lang="en-US" dirty="0"/>
          </a:p>
        </p:txBody>
      </p:sp>
    </p:spTree>
  </p:cSld>
  <p:clrMapOvr>
    <a:masterClrMapping/>
  </p:clrMapOvr>
  <p:hf sldNum="0"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wo Content Yellow">
    <p:spTree>
      <p:nvGrpSpPr>
        <p:cNvPr id="1" name=""/>
        <p:cNvGrpSpPr/>
        <p:nvPr/>
      </p:nvGrpSpPr>
      <p:grpSpPr>
        <a:xfrm>
          <a:off x="0" y="0"/>
          <a:ext cx="0" cy="0"/>
          <a:chOff x="0" y="0"/>
          <a:chExt cx="0" cy="0"/>
        </a:xfrm>
      </p:grpSpPr>
      <p:pic>
        <p:nvPicPr>
          <p:cNvPr id="5" name="Picture 2" descr="E:\My Documents\1 Temple\1 Wipro\1 On-going Jobs\Corporate ppt\z+ final\TMPLTS\6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78103"/>
            <a:ext cx="7696200" cy="1143000"/>
          </a:xfrm>
          <a:prstGeom prst="rect">
            <a:avLst/>
          </a:prstGeom>
        </p:spPr>
        <p:txBody>
          <a:bodyPr/>
          <a:lstStyle/>
          <a:p>
            <a:r>
              <a:rPr lang="en-US"/>
              <a:t>Click to edit Master title style</a:t>
            </a:r>
            <a:endParaRPr lang="en-US" dirty="0"/>
          </a:p>
        </p:txBody>
      </p:sp>
    </p:spTree>
  </p:cSld>
  <p:clrMapOvr>
    <a:masterClrMapping/>
  </p:clrMapOvr>
  <p:hf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ntent Red">
    <p:spTree>
      <p:nvGrpSpPr>
        <p:cNvPr id="1" name=""/>
        <p:cNvGrpSpPr/>
        <p:nvPr/>
      </p:nvGrpSpPr>
      <p:grpSpPr>
        <a:xfrm>
          <a:off x="0" y="0"/>
          <a:ext cx="0" cy="0"/>
          <a:chOff x="0" y="0"/>
          <a:chExt cx="0" cy="0"/>
        </a:xfrm>
      </p:grpSpPr>
      <p:pic>
        <p:nvPicPr>
          <p:cNvPr id="4" name="Picture 2" descr="E:\My Documents\1 Temple\1 Wipro\1 On-going Jobs\Corporate ppt\z+ final\TMPLTS\4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14"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1"/>
          <p:cNvSpPr>
            <a:spLocks noGrp="1"/>
          </p:cNvSpPr>
          <p:nvPr>
            <p:ph type="title"/>
          </p:nvPr>
        </p:nvSpPr>
        <p:spPr>
          <a:xfrm>
            <a:off x="0" y="0"/>
            <a:ext cx="7563358" cy="914400"/>
          </a:xfrm>
          <a:prstGeom prst="rect">
            <a:avLst/>
          </a:prstGeom>
        </p:spPr>
        <p:txBody>
          <a:bodyPr>
            <a:normAutofit/>
          </a:bodyPr>
          <a:lstStyle>
            <a:lvl1pPr algn="l">
              <a:defRPr sz="3200">
                <a:latin typeface="Gill Sans MT" pitchFamily="34" charset="0"/>
              </a:defRPr>
            </a:lvl1pPr>
          </a:lstStyle>
          <a:p>
            <a:r>
              <a:rPr lang="en-US"/>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BED7EB-DA95-44C2-A12B-3006300E9135}" type="datetimeFigureOut">
              <a:rPr lang="en-IN" smtClean="0"/>
              <a:t>07-03-2019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2350B-35A4-48F1-B6B7-B33EDCE380E6}" type="slidenum">
              <a:rPr lang="en-IN" smtClean="0"/>
              <a:t>‹#›</a:t>
            </a:fld>
            <a:endParaRPr lang="en-IN"/>
          </a:p>
        </p:txBody>
      </p:sp>
    </p:spTree>
    <p:extLst>
      <p:ext uri="{BB962C8B-B14F-4D97-AF65-F5344CB8AC3E}">
        <p14:creationId xmlns:p14="http://schemas.microsoft.com/office/powerpoint/2010/main" val="1084800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solidFill>
                <a:latin typeface="Arial" pitchFamily="34" charset="0"/>
                <a:ea typeface="+mn-ea"/>
                <a:cs typeface="Arial" pitchFamily="34" charset="0"/>
              </a:defRPr>
            </a:lvl1pPr>
          </a:lstStyle>
          <a:p>
            <a:pPr lvl="0"/>
            <a:r>
              <a:rPr lang="en-US" dirty="0"/>
              <a:t>Insert Text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with Paragarp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a:prstGeom prst="rect">
            <a:avLst/>
          </a:prstGeom>
        </p:spPr>
        <p:txBody>
          <a:bodyPr/>
          <a:lstStyle>
            <a:lvl1pPr algn="ctr">
              <a:defRPr/>
            </a:lvl1pPr>
          </a:lstStyle>
          <a:p>
            <a:r>
              <a:rPr lang="en-US" dirty="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a:solidFill>
                  <a:schemeClr val="tx1">
                    <a:lumMod val="65000"/>
                    <a:lumOff val="35000"/>
                  </a:schemeClr>
                </a:solidFill>
                <a:cs typeface="Arial"/>
              </a:rPr>
              <a:t>the image. Insert Text </a:t>
            </a:r>
            <a:r>
              <a:rPr lang="en-US" dirty="0" err="1">
                <a:solidFill>
                  <a:schemeClr val="tx1">
                    <a:lumMod val="65000"/>
                    <a:lumOff val="35000"/>
                  </a:schemeClr>
                </a:solidFill>
                <a:cs typeface="Arial"/>
              </a:rPr>
              <a:t>Here.</a:t>
            </a:r>
            <a:r>
              <a:rPr lang="en-US" dirty="0">
                <a:solidFill>
                  <a:schemeClr val="tx1">
                    <a:lumMod val="65000"/>
                    <a:lumOff val="35000"/>
                  </a:schemeClr>
                </a:solidFill>
                <a:cs typeface="Arial"/>
              </a:rPr>
              <a:t> Keep text as minimal as possible.</a:t>
            </a:r>
            <a:endParaRPr lang="en-US" dirty="0">
              <a:solidFill>
                <a:schemeClr val="tx1">
                  <a:lumMod val="65000"/>
                  <a:lumOff val="35000"/>
                </a:schemeClr>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a:solidFill>
                  <a:schemeClr val="tx1">
                    <a:lumMod val="65000"/>
                    <a:lumOff val="35000"/>
                  </a:schemeClr>
                </a:solidFill>
                <a:cs typeface="Arial"/>
              </a:rPr>
              <a:t>This vertical image should be aligned left and centered vertically on the slide. </a:t>
            </a:r>
            <a:br>
              <a:rPr lang="en-US" dirty="0">
                <a:solidFill>
                  <a:schemeClr val="tx1">
                    <a:lumMod val="65000"/>
                    <a:lumOff val="35000"/>
                  </a:schemeClr>
                </a:solidFill>
                <a:cs typeface="Arial"/>
              </a:rPr>
            </a:br>
            <a:r>
              <a:rPr lang="en-US" dirty="0">
                <a:solidFill>
                  <a:schemeClr val="tx1">
                    <a:lumMod val="65000"/>
                    <a:lumOff val="35000"/>
                  </a:schemeClr>
                </a:solidFill>
                <a:cs typeface="Arial"/>
              </a:rPr>
              <a:t/>
            </a:r>
            <a:br>
              <a:rPr lang="en-US" dirty="0">
                <a:solidFill>
                  <a:schemeClr val="tx1">
                    <a:lumMod val="65000"/>
                    <a:lumOff val="35000"/>
                  </a:schemeClr>
                </a:solidFill>
                <a:cs typeface="Arial"/>
              </a:rPr>
            </a:br>
            <a:r>
              <a:rPr lang="en-US" dirty="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8" name="Title 1"/>
          <p:cNvSpPr>
            <a:spLocks noGrp="1"/>
          </p:cNvSpPr>
          <p:nvPr>
            <p:ph type="title" hasCustomPrompt="1"/>
          </p:nvPr>
        </p:nvSpPr>
        <p:spPr>
          <a:xfrm>
            <a:off x="448140" y="140511"/>
            <a:ext cx="8229600" cy="553998"/>
          </a:xfrm>
          <a:prstGeom prst="rect">
            <a:avLst/>
          </a:prstGeom>
        </p:spPr>
        <p:txBody>
          <a:bodyPr/>
          <a:lstStyle>
            <a:lvl1pPr algn="ctr">
              <a:defRPr/>
            </a:lvl1pPr>
          </a:lstStyle>
          <a:p>
            <a:r>
              <a:rPr lang="en-US" dirty="0"/>
              <a:t>Vertical image with bullet points</a:t>
            </a:r>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orizonatal image with p tex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lang="en-US" sz="3000" b="1" kern="1200" noProof="0" dirty="0">
                <a:solidFill>
                  <a:schemeClr val="tx1"/>
                </a:solidFill>
                <a:latin typeface="+mj-lt"/>
                <a:ea typeface="+mn-ea"/>
                <a:cs typeface="Arial"/>
              </a:defRPr>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paragraph text</a:t>
            </a: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chemeClr val="tx1"/>
                </a:solidFill>
                <a:latin typeface="+mn-lt"/>
                <a:ea typeface="+mn-ea"/>
                <a:cs typeface="+mn-cs"/>
              </a:defRPr>
            </a:lvl1pPr>
          </a:lstStyle>
          <a:p>
            <a:pPr lvl="0"/>
            <a:r>
              <a:rPr lang="en-IN" dirty="0"/>
              <a:t>Paragraph text should be left aligned. Adjust the height of this text box when needed. Make sure this box is </a:t>
            </a:r>
            <a:r>
              <a:rPr lang="en-IN" dirty="0" err="1"/>
              <a:t>centered</a:t>
            </a:r>
            <a:r>
              <a:rPr lang="en-IN" dirty="0"/>
              <a:t> horizontally on the page and to the image. 20 </a:t>
            </a:r>
            <a:r>
              <a:rPr lang="en-IN" dirty="0" err="1"/>
              <a:t>pt</a:t>
            </a:r>
            <a:r>
              <a:rPr lang="en-IN" dirty="0"/>
              <a:t> text should be used. Keep text as minimal as possible.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solidFill>
                  <a:schemeClr val="tx1"/>
                </a:solidFill>
              </a:defRPr>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bullet points</a:t>
            </a: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a:t>The horizontal image should be center aligned</a:t>
            </a:r>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ase in point">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dirty="0"/>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dirty="0"/>
          </a:p>
        </p:txBody>
      </p:sp>
      <p:sp>
        <p:nvSpPr>
          <p:cNvPr id="15" name="Right Arrow 14"/>
          <p:cNvSpPr/>
          <p:nvPr userDrawn="1"/>
        </p:nvSpPr>
        <p:spPr>
          <a:xfrm>
            <a:off x="5037466" y="772886"/>
            <a:ext cx="160131" cy="315459"/>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3" name="Text Placeholder 11"/>
          <p:cNvSpPr>
            <a:spLocks noGrp="1"/>
          </p:cNvSpPr>
          <p:nvPr>
            <p:ph type="body" sz="quarter" idx="10" hasCustomPrompt="1"/>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tx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Click to Add Title</a:t>
            </a:r>
          </a:p>
        </p:txBody>
      </p:sp>
      <p:sp>
        <p:nvSpPr>
          <p:cNvPr id="24" name="Text Placeholder 11"/>
          <p:cNvSpPr>
            <a:spLocks noGrp="1"/>
          </p:cNvSpPr>
          <p:nvPr>
            <p:ph type="body" sz="quarter" idx="11" hasCustomPrompt="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chemeClr val="tx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tx1"/>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Add Highlights of the topic and only </a:t>
            </a:r>
            <a:br>
              <a:rPr lang="en-US" dirty="0"/>
            </a:br>
            <a:r>
              <a:rPr lang="en-US" dirty="0"/>
              <a:t>5 lines of text is allowed, beyond </a:t>
            </a:r>
            <a:br>
              <a:rPr lang="en-US" dirty="0"/>
            </a:br>
            <a:r>
              <a:rPr lang="en-US" dirty="0"/>
              <a:t>that it will not be readable.</a:t>
            </a:r>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0" name="Rectangle 17"/>
          <p:cNvSpPr>
            <a:spLocks noChangeArrowheads="1"/>
          </p:cNvSpPr>
          <p:nvPr userDrawn="1"/>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defRPr/>
            </a:pPr>
            <a:endParaRPr lang="en-US" dirty="0"/>
          </a:p>
        </p:txBody>
      </p:sp>
      <p:sp>
        <p:nvSpPr>
          <p:cNvPr id="3" name="Text Placeholder 2"/>
          <p:cNvSpPr>
            <a:spLocks noGrp="1"/>
          </p:cNvSpPr>
          <p:nvPr>
            <p:ph type="body" idx="1"/>
          </p:nvPr>
        </p:nvSpPr>
        <p:spPr>
          <a:xfrm>
            <a:off x="457200" y="1362456"/>
            <a:ext cx="8229600" cy="4525963"/>
          </a:xfrm>
          <a:prstGeom prst="rect">
            <a:avLst/>
          </a:prstGeom>
          <a:noFill/>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pic>
        <p:nvPicPr>
          <p:cNvPr id="61" name="Picture 19" descr="1"/>
          <p:cNvPicPr>
            <a:picLocks noChangeAspect="1" noChangeArrowheads="1"/>
          </p:cNvPicPr>
          <p:nvPr userDrawn="1"/>
        </p:nvPicPr>
        <p:blipFill>
          <a:blip r:embed="rId28" cstate="print"/>
          <a:srcRect b="38461"/>
          <a:stretch>
            <a:fillRect/>
          </a:stretch>
        </p:blipFill>
        <p:spPr bwMode="auto">
          <a:xfrm>
            <a:off x="0" y="6324600"/>
            <a:ext cx="9144000" cy="542925"/>
          </a:xfrm>
          <a:prstGeom prst="rect">
            <a:avLst/>
          </a:prstGeom>
          <a:noFill/>
          <a:ln w="9525">
            <a:noFill/>
            <a:miter lim="800000"/>
            <a:headEnd/>
            <a:tailEnd/>
          </a:ln>
        </p:spPr>
      </p:pic>
      <p:sp>
        <p:nvSpPr>
          <p:cNvPr id="7" name="TextBox 6"/>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Introduction to machine learning</a:t>
            </a:r>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6" r:id="rId10"/>
    <p:sldLayoutId id="2147483677" r:id="rId11"/>
    <p:sldLayoutId id="2147483678" r:id="rId12"/>
    <p:sldLayoutId id="2147483679" r:id="rId13"/>
    <p:sldLayoutId id="2147483680" r:id="rId14"/>
    <p:sldLayoutId id="2147483681" r:id="rId15"/>
    <p:sldLayoutId id="2147483682" r:id="rId16"/>
    <p:sldLayoutId id="2147483686" r:id="rId17"/>
    <p:sldLayoutId id="2147483662" r:id="rId18"/>
    <p:sldLayoutId id="2147483688" r:id="rId19"/>
    <p:sldLayoutId id="2147483689" r:id="rId20"/>
    <p:sldLayoutId id="2147483692" r:id="rId21"/>
    <p:sldLayoutId id="2147483694" r:id="rId22"/>
    <p:sldLayoutId id="2147483695" r:id="rId23"/>
    <p:sldLayoutId id="2147483696" r:id="rId24"/>
    <p:sldLayoutId id="2147483698" r:id="rId25"/>
    <p:sldLayoutId id="2147483699" r:id="rId26"/>
  </p:sldLayoutIdLst>
  <p:txStyles>
    <p:titleStyle>
      <a:lvl1pPr algn="l" defTabSz="457200" rtl="0" eaLnBrk="1" latinLnBrk="0" hangingPunct="1">
        <a:spcBef>
          <a:spcPct val="0"/>
        </a:spcBef>
        <a:buNone/>
        <a:defRPr lang="en-US" sz="3000" b="1" kern="1200" dirty="0">
          <a:solidFill>
            <a:schemeClr val="tx1"/>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0.xml"/><Relationship Id="rId4" Type="http://schemas.openxmlformats.org/officeDocument/2006/relationships/hyperlink" Target="https://github.com/amueller/mglear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 Id="rId5" Type="http://schemas.openxmlformats.org/officeDocument/2006/relationships/hyperlink" Target="https://github.com/amueller/mglearn" TargetMode="Externa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0.xml"/><Relationship Id="rId4" Type="http://schemas.openxmlformats.org/officeDocument/2006/relationships/hyperlink" Target="https://github.com/amueller/mglear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0.xml"/><Relationship Id="rId4" Type="http://schemas.openxmlformats.org/officeDocument/2006/relationships/hyperlink" Target="https://github.com/amueller/mglearn"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0.xml"/><Relationship Id="rId4" Type="http://schemas.openxmlformats.org/officeDocument/2006/relationships/hyperlink" Target="https://github.com/amueller/mglearn"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0.xml"/><Relationship Id="rId4" Type="http://schemas.openxmlformats.org/officeDocument/2006/relationships/hyperlink" Target="https://github.com/amueller/mglear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0.xml"/><Relationship Id="rId4" Type="http://schemas.openxmlformats.org/officeDocument/2006/relationships/hyperlink" Target="https://github.com/amueller/mglearn"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archive.ics.uci.edu/ml/datasets/Auto+MPG" TargetMode="External"/><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20.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0.xml"/><Relationship Id="rId5" Type="http://schemas.openxmlformats.org/officeDocument/2006/relationships/image" Target="../media/image42.png"/><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2895600"/>
            <a:ext cx="7696200" cy="830997"/>
          </a:xfrm>
          <a:prstGeom prst="rect">
            <a:avLst/>
          </a:prstGeom>
          <a:noFill/>
        </p:spPr>
        <p:txBody>
          <a:bodyPr wrap="square" rtlCol="0">
            <a:spAutoFit/>
          </a:bodyPr>
          <a:lstStyle/>
          <a:p>
            <a:pPr marL="342900" indent="-342900"/>
            <a:r>
              <a:rPr lang="en-IN" sz="2400" b="1" dirty="0"/>
              <a:t>Feature Engineering </a:t>
            </a:r>
            <a:r>
              <a:rPr lang="en-IN" sz="2400" b="1" dirty="0" smtClean="0"/>
              <a:t>/ Feature Selection</a:t>
            </a:r>
          </a:p>
          <a:p>
            <a:pPr marL="342900" indent="-342900"/>
            <a:endParaRPr lang="en-IN" sz="2400" b="1" dirty="0"/>
          </a:p>
        </p:txBody>
      </p:sp>
    </p:spTree>
    <p:extLst>
      <p:ext uri="{BB962C8B-B14F-4D97-AF65-F5344CB8AC3E}">
        <p14:creationId xmlns:p14="http://schemas.microsoft.com/office/powerpoint/2010/main" val="2540199862"/>
      </p:ext>
    </p:extLst>
  </p:cSld>
  <p:clrMapOvr>
    <a:masterClrMapping/>
  </p:clrMapOvr>
  <p:transition spd="med">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382000" cy="1077218"/>
          </a:xfrm>
          <a:prstGeom prst="rect">
            <a:avLst/>
          </a:prstGeom>
        </p:spPr>
        <p:txBody>
          <a:bodyPr wrap="square">
            <a:spAutoFit/>
          </a:bodyPr>
          <a:lstStyle/>
          <a:p>
            <a:r>
              <a:rPr lang="en-US" b="1" dirty="0"/>
              <a:t>Feature Engineering on Numeric data</a:t>
            </a:r>
          </a:p>
          <a:p>
            <a:endParaRPr lang="en-US" sz="1400" b="1" i="1" dirty="0"/>
          </a:p>
          <a:p>
            <a:r>
              <a:rPr lang="en-US" dirty="0"/>
              <a:t>Linea Model and Binning, </a:t>
            </a:r>
            <a:r>
              <a:rPr lang="en-US" dirty="0" err="1"/>
              <a:t>OneHotCoding</a:t>
            </a:r>
            <a:r>
              <a:rPr lang="en-US" dirty="0"/>
              <a:t> </a:t>
            </a:r>
          </a:p>
          <a:p>
            <a:endParaRPr lang="en-US" sz="1400" dirty="0"/>
          </a:p>
        </p:txBody>
      </p:sp>
      <p:pic>
        <p:nvPicPr>
          <p:cNvPr id="6146" name="Picture 2">
            <a:extLst>
              <a:ext uri="{FF2B5EF4-FFF2-40B4-BE49-F238E27FC236}">
                <a16:creationId xmlns:a16="http://schemas.microsoft.com/office/drawing/2014/main" id="{35710FAA-48C3-41F4-9256-DC31391EE0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79426"/>
            <a:ext cx="3695700" cy="25336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78C92CC-0E50-4DA2-B09C-599F007C2374}"/>
              </a:ext>
            </a:extLst>
          </p:cNvPr>
          <p:cNvSpPr txBox="1"/>
          <p:nvPr/>
        </p:nvSpPr>
        <p:spPr>
          <a:xfrm>
            <a:off x="4572000" y="1991618"/>
            <a:ext cx="4191000" cy="2893100"/>
          </a:xfrm>
          <a:prstGeom prst="rect">
            <a:avLst/>
          </a:prstGeom>
          <a:noFill/>
        </p:spPr>
        <p:txBody>
          <a:bodyPr wrap="square" rtlCol="0">
            <a:spAutoFit/>
          </a:bodyPr>
          <a:lstStyle/>
          <a:p>
            <a:pPr marL="342900" indent="-342900">
              <a:lnSpc>
                <a:spcPct val="150000"/>
              </a:lnSpc>
              <a:buAutoNum type="arabicPeriod"/>
            </a:pPr>
            <a:r>
              <a:rPr lang="en-US" sz="1600" dirty="0"/>
              <a:t>A comparison of decision tree and a simple linear model on the given data</a:t>
            </a:r>
          </a:p>
          <a:p>
            <a:pPr marL="342900" indent="-342900">
              <a:lnSpc>
                <a:spcPct val="150000"/>
              </a:lnSpc>
              <a:buAutoNum type="arabicPeriod"/>
            </a:pPr>
            <a:r>
              <a:rPr lang="en-US" sz="1600" dirty="0"/>
              <a:t>Decision tree is more flexible and does better than linear model</a:t>
            </a:r>
          </a:p>
          <a:p>
            <a:pPr marL="342900" indent="-342900">
              <a:lnSpc>
                <a:spcPct val="150000"/>
              </a:lnSpc>
              <a:buAutoNum type="arabicPeriod"/>
            </a:pPr>
            <a:r>
              <a:rPr lang="en-US" sz="1600" dirty="0"/>
              <a:t>Suppose we have to build linear model only, we can use binning to enrich the attributes</a:t>
            </a:r>
          </a:p>
          <a:p>
            <a:pPr marL="342900" indent="-342900">
              <a:buAutoNum type="arabicPeriod"/>
            </a:pPr>
            <a:endParaRPr lang="en-US" sz="1400" dirty="0">
              <a:solidFill>
                <a:schemeClr val="tx1">
                  <a:lumMod val="50000"/>
                  <a:lumOff val="50000"/>
                </a:schemeClr>
              </a:solidFill>
            </a:endParaRPr>
          </a:p>
        </p:txBody>
      </p:sp>
      <p:pic>
        <p:nvPicPr>
          <p:cNvPr id="5" name="Picture 4">
            <a:extLst>
              <a:ext uri="{FF2B5EF4-FFF2-40B4-BE49-F238E27FC236}">
                <a16:creationId xmlns:a16="http://schemas.microsoft.com/office/drawing/2014/main" id="{E55AB4A3-0A06-41C7-825D-4AFA763DD9E5}"/>
              </a:ext>
            </a:extLst>
          </p:cNvPr>
          <p:cNvPicPr>
            <a:picLocks noChangeAspect="1"/>
          </p:cNvPicPr>
          <p:nvPr/>
        </p:nvPicPr>
        <p:blipFill>
          <a:blip r:embed="rId3"/>
          <a:stretch>
            <a:fillRect/>
          </a:stretch>
        </p:blipFill>
        <p:spPr>
          <a:xfrm>
            <a:off x="914400" y="4635127"/>
            <a:ext cx="2838450" cy="942975"/>
          </a:xfrm>
          <a:prstGeom prst="rect">
            <a:avLst/>
          </a:prstGeom>
          <a:ln>
            <a:solidFill>
              <a:schemeClr val="tx1"/>
            </a:solidFill>
          </a:ln>
        </p:spPr>
      </p:pic>
      <p:sp>
        <p:nvSpPr>
          <p:cNvPr id="4" name="TextBox 3">
            <a:extLst>
              <a:ext uri="{FF2B5EF4-FFF2-40B4-BE49-F238E27FC236}">
                <a16:creationId xmlns:a16="http://schemas.microsoft.com/office/drawing/2014/main" id="{463B65EF-189B-4C16-82A0-6E10240C5F15}"/>
              </a:ext>
            </a:extLst>
          </p:cNvPr>
          <p:cNvSpPr txBox="1"/>
          <p:nvPr/>
        </p:nvSpPr>
        <p:spPr>
          <a:xfrm>
            <a:off x="18288" y="5791200"/>
            <a:ext cx="8820912" cy="523220"/>
          </a:xfrm>
          <a:prstGeom prst="rect">
            <a:avLst/>
          </a:prstGeom>
          <a:noFill/>
        </p:spPr>
        <p:txBody>
          <a:bodyPr wrap="square" rtlCol="0">
            <a:spAutoFit/>
          </a:bodyPr>
          <a:lstStyle/>
          <a:p>
            <a:r>
              <a:rPr lang="en-US" sz="1400" b="1" dirty="0"/>
              <a:t>Note</a:t>
            </a:r>
            <a:r>
              <a:rPr lang="en-US" sz="1400" dirty="0"/>
              <a:t>: This example uses a package </a:t>
            </a:r>
            <a:r>
              <a:rPr lang="en-US" sz="1400" dirty="0" err="1"/>
              <a:t>mglearn</a:t>
            </a:r>
            <a:r>
              <a:rPr lang="en-US" sz="1400" dirty="0"/>
              <a:t> which is available on Git (</a:t>
            </a:r>
            <a:r>
              <a:rPr lang="en-US" sz="1400" dirty="0">
                <a:hlinkClick r:id="rId4">
                  <a:extLst>
                    <a:ext uri="{A12FA001-AC4F-418D-AE19-62706E023703}">
                      <ahyp:hlinkClr xmlns="" xmlns:ahyp="http://schemas.microsoft.com/office/drawing/2018/hyperlinkcolor" val="tx"/>
                    </a:ext>
                  </a:extLst>
                </a:hlinkClick>
              </a:rPr>
              <a:t>https://github.com/amueller/mglearn</a:t>
            </a:r>
            <a:r>
              <a:rPr lang="en-US" sz="1400" dirty="0"/>
              <a:t>) and is used with a book</a:t>
            </a:r>
            <a:r>
              <a:rPr lang="en-US" sz="1400" dirty="0">
                <a:solidFill>
                  <a:schemeClr val="tx1">
                    <a:lumMod val="50000"/>
                    <a:lumOff val="50000"/>
                  </a:schemeClr>
                </a:solidFill>
              </a:rPr>
              <a:t> “</a:t>
            </a:r>
            <a:r>
              <a:rPr lang="en-US" sz="1400" b="1" dirty="0"/>
              <a:t>Introduction to Machine Learning with Python”</a:t>
            </a:r>
            <a:endParaRPr lang="en-US" sz="1400" dirty="0">
              <a:solidFill>
                <a:schemeClr val="tx1">
                  <a:lumMod val="50000"/>
                  <a:lumOff val="50000"/>
                </a:schemeClr>
              </a:solidFill>
            </a:endParaRPr>
          </a:p>
        </p:txBody>
      </p:sp>
    </p:spTree>
    <p:extLst>
      <p:ext uri="{BB962C8B-B14F-4D97-AF65-F5344CB8AC3E}">
        <p14:creationId xmlns:p14="http://schemas.microsoft.com/office/powerpoint/2010/main" val="3434644839"/>
      </p:ext>
    </p:extLst>
  </p:cSld>
  <p:clrMapOvr>
    <a:masterClrMapping/>
  </p:clrMapOvr>
  <p:transition spd="med">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762000"/>
            <a:ext cx="8382000" cy="1077218"/>
          </a:xfrm>
          <a:prstGeom prst="rect">
            <a:avLst/>
          </a:prstGeom>
        </p:spPr>
        <p:txBody>
          <a:bodyPr wrap="square">
            <a:spAutoFit/>
          </a:bodyPr>
          <a:lstStyle/>
          <a:p>
            <a:r>
              <a:rPr lang="en-US" b="1" dirty="0"/>
              <a:t>Feature Engineering on Numeric data</a:t>
            </a:r>
          </a:p>
          <a:p>
            <a:endParaRPr lang="en-US" sz="1400" b="1" i="1" dirty="0"/>
          </a:p>
          <a:p>
            <a:r>
              <a:rPr lang="en-US" dirty="0"/>
              <a:t>Linear Model and Binning, </a:t>
            </a:r>
            <a:r>
              <a:rPr lang="en-US" dirty="0" err="1"/>
              <a:t>OneHotCoding</a:t>
            </a:r>
            <a:r>
              <a:rPr lang="en-US" dirty="0"/>
              <a:t> </a:t>
            </a:r>
          </a:p>
          <a:p>
            <a:endParaRPr lang="en-US" sz="1400" dirty="0"/>
          </a:p>
        </p:txBody>
      </p:sp>
      <p:sp>
        <p:nvSpPr>
          <p:cNvPr id="2" name="TextBox 1">
            <a:extLst>
              <a:ext uri="{FF2B5EF4-FFF2-40B4-BE49-F238E27FC236}">
                <a16:creationId xmlns:a16="http://schemas.microsoft.com/office/drawing/2014/main" id="{678C92CC-0E50-4DA2-B09C-599F007C2374}"/>
              </a:ext>
            </a:extLst>
          </p:cNvPr>
          <p:cNvSpPr txBox="1"/>
          <p:nvPr/>
        </p:nvSpPr>
        <p:spPr>
          <a:xfrm>
            <a:off x="4572000" y="1600200"/>
            <a:ext cx="4191000" cy="3739998"/>
          </a:xfrm>
          <a:prstGeom prst="rect">
            <a:avLst/>
          </a:prstGeom>
          <a:noFill/>
        </p:spPr>
        <p:txBody>
          <a:bodyPr wrap="square" rtlCol="0">
            <a:spAutoFit/>
          </a:bodyPr>
          <a:lstStyle/>
          <a:p>
            <a:pPr marL="342900" indent="-342900">
              <a:lnSpc>
                <a:spcPct val="150000"/>
              </a:lnSpc>
              <a:buAutoNum type="arabicPeriod"/>
            </a:pPr>
            <a:r>
              <a:rPr lang="en-US" sz="1600" dirty="0"/>
              <a:t>After binning, the decision tree boundaries and linear regression boundaries are exactly same. They are overlapping. </a:t>
            </a:r>
          </a:p>
          <a:p>
            <a:pPr marL="342900" indent="-342900">
              <a:lnSpc>
                <a:spcPct val="150000"/>
              </a:lnSpc>
              <a:buAutoNum type="arabicPeriod"/>
            </a:pPr>
            <a:r>
              <a:rPr lang="en-US" sz="1600" dirty="0"/>
              <a:t>For each bin, both models are predicting a single value as output</a:t>
            </a:r>
          </a:p>
          <a:p>
            <a:pPr marL="342900" indent="-342900">
              <a:lnSpc>
                <a:spcPct val="150000"/>
              </a:lnSpc>
              <a:buAutoNum type="arabicPeriod"/>
            </a:pPr>
            <a:r>
              <a:rPr lang="en-US" sz="1600" dirty="0"/>
              <a:t>Comparing the linear models before binning and after binning, we can see that the linear model has become more flexible.</a:t>
            </a:r>
            <a:endParaRPr lang="en-US" sz="1400" dirty="0">
              <a:solidFill>
                <a:schemeClr val="tx1">
                  <a:lumMod val="50000"/>
                  <a:lumOff val="50000"/>
                </a:schemeClr>
              </a:solidFill>
            </a:endParaRPr>
          </a:p>
        </p:txBody>
      </p:sp>
      <p:pic>
        <p:nvPicPr>
          <p:cNvPr id="8194" name="Picture 2">
            <a:extLst>
              <a:ext uri="{FF2B5EF4-FFF2-40B4-BE49-F238E27FC236}">
                <a16:creationId xmlns:a16="http://schemas.microsoft.com/office/drawing/2014/main" id="{DD373A28-1AEF-4BA2-8E45-C8296EC9F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3223260" cy="220976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C265D2F4-7759-4749-9A80-D1FCC0844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915869"/>
            <a:ext cx="3147060" cy="215752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A196EC3-220A-4692-9F33-FE8E36CDFD16}"/>
              </a:ext>
            </a:extLst>
          </p:cNvPr>
          <p:cNvPicPr>
            <a:picLocks noChangeAspect="1"/>
          </p:cNvPicPr>
          <p:nvPr/>
        </p:nvPicPr>
        <p:blipFill>
          <a:blip r:embed="rId4"/>
          <a:stretch>
            <a:fillRect/>
          </a:stretch>
        </p:blipFill>
        <p:spPr>
          <a:xfrm>
            <a:off x="4562856" y="5273290"/>
            <a:ext cx="2847975" cy="838200"/>
          </a:xfrm>
          <a:prstGeom prst="rect">
            <a:avLst/>
          </a:prstGeom>
        </p:spPr>
      </p:pic>
      <p:sp>
        <p:nvSpPr>
          <p:cNvPr id="7" name="TextBox 6">
            <a:extLst>
              <a:ext uri="{FF2B5EF4-FFF2-40B4-BE49-F238E27FC236}">
                <a16:creationId xmlns:a16="http://schemas.microsoft.com/office/drawing/2014/main" id="{591338A3-87CB-474D-BF26-5FE9FC878C7C}"/>
              </a:ext>
            </a:extLst>
          </p:cNvPr>
          <p:cNvSpPr txBox="1"/>
          <p:nvPr/>
        </p:nvSpPr>
        <p:spPr>
          <a:xfrm>
            <a:off x="9144" y="6248400"/>
            <a:ext cx="8820912" cy="523220"/>
          </a:xfrm>
          <a:prstGeom prst="rect">
            <a:avLst/>
          </a:prstGeom>
          <a:noFill/>
        </p:spPr>
        <p:txBody>
          <a:bodyPr wrap="square" rtlCol="0">
            <a:spAutoFit/>
          </a:bodyPr>
          <a:lstStyle/>
          <a:p>
            <a:r>
              <a:rPr lang="en-US" sz="1400" b="1" dirty="0"/>
              <a:t>Note</a:t>
            </a:r>
            <a:r>
              <a:rPr lang="en-US" sz="1400" dirty="0"/>
              <a:t>: This example uses a package </a:t>
            </a:r>
            <a:r>
              <a:rPr lang="en-US" sz="1400" dirty="0" err="1"/>
              <a:t>mglearn</a:t>
            </a:r>
            <a:r>
              <a:rPr lang="en-US" sz="1400" dirty="0"/>
              <a:t> which is available on Git (</a:t>
            </a:r>
            <a:r>
              <a:rPr lang="en-US" sz="1400" dirty="0">
                <a:hlinkClick r:id="rId5">
                  <a:extLst>
                    <a:ext uri="{A12FA001-AC4F-418D-AE19-62706E023703}">
                      <ahyp:hlinkClr xmlns="" xmlns:ahyp="http://schemas.microsoft.com/office/drawing/2018/hyperlinkcolor" val="tx"/>
                    </a:ext>
                  </a:extLst>
                </a:hlinkClick>
              </a:rPr>
              <a:t>https://github.com/amueller/mglearn</a:t>
            </a:r>
            <a:r>
              <a:rPr lang="en-US" sz="1400" dirty="0"/>
              <a:t>) and is used with a book</a:t>
            </a:r>
            <a:r>
              <a:rPr lang="en-US" sz="1400" dirty="0">
                <a:solidFill>
                  <a:schemeClr val="tx1">
                    <a:lumMod val="50000"/>
                    <a:lumOff val="50000"/>
                  </a:schemeClr>
                </a:solidFill>
              </a:rPr>
              <a:t> “</a:t>
            </a:r>
            <a:r>
              <a:rPr lang="en-US" sz="1400" b="1" dirty="0"/>
              <a:t>Introduction to Machine Learning with Python”</a:t>
            </a:r>
            <a:endParaRPr lang="en-US" sz="1400" dirty="0">
              <a:solidFill>
                <a:schemeClr val="tx1">
                  <a:lumMod val="50000"/>
                  <a:lumOff val="50000"/>
                </a:schemeClr>
              </a:solidFill>
            </a:endParaRPr>
          </a:p>
        </p:txBody>
      </p:sp>
    </p:spTree>
    <p:extLst>
      <p:ext uri="{BB962C8B-B14F-4D97-AF65-F5344CB8AC3E}">
        <p14:creationId xmlns:p14="http://schemas.microsoft.com/office/powerpoint/2010/main" val="2739400198"/>
      </p:ext>
    </p:extLst>
  </p:cSld>
  <p:clrMapOvr>
    <a:masterClrMapping/>
  </p:clrMapOvr>
  <p:transition spd="med">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382000" cy="1077218"/>
          </a:xfrm>
          <a:prstGeom prst="rect">
            <a:avLst/>
          </a:prstGeom>
        </p:spPr>
        <p:txBody>
          <a:bodyPr wrap="square">
            <a:spAutoFit/>
          </a:bodyPr>
          <a:lstStyle/>
          <a:p>
            <a:r>
              <a:rPr lang="en-US" b="1" dirty="0"/>
              <a:t>Feature Engineering on Numeric data</a:t>
            </a:r>
          </a:p>
          <a:p>
            <a:endParaRPr lang="en-US" sz="1400" b="1" i="1" dirty="0"/>
          </a:p>
          <a:p>
            <a:r>
              <a:rPr lang="en-US" dirty="0"/>
              <a:t>Linear Model with binning and original value combined</a:t>
            </a:r>
          </a:p>
          <a:p>
            <a:endParaRPr lang="en-US" sz="1400" dirty="0"/>
          </a:p>
        </p:txBody>
      </p:sp>
      <p:sp>
        <p:nvSpPr>
          <p:cNvPr id="2" name="TextBox 1">
            <a:extLst>
              <a:ext uri="{FF2B5EF4-FFF2-40B4-BE49-F238E27FC236}">
                <a16:creationId xmlns:a16="http://schemas.microsoft.com/office/drawing/2014/main" id="{678C92CC-0E50-4DA2-B09C-599F007C2374}"/>
              </a:ext>
            </a:extLst>
          </p:cNvPr>
          <p:cNvSpPr txBox="1"/>
          <p:nvPr/>
        </p:nvSpPr>
        <p:spPr>
          <a:xfrm>
            <a:off x="4572000" y="1991618"/>
            <a:ext cx="4191000" cy="3607206"/>
          </a:xfrm>
          <a:prstGeom prst="rect">
            <a:avLst/>
          </a:prstGeom>
          <a:noFill/>
        </p:spPr>
        <p:txBody>
          <a:bodyPr wrap="square" rtlCol="0">
            <a:spAutoFit/>
          </a:bodyPr>
          <a:lstStyle/>
          <a:p>
            <a:pPr marL="342900" indent="-342900">
              <a:lnSpc>
                <a:spcPct val="150000"/>
              </a:lnSpc>
              <a:buAutoNum type="arabicPeriod"/>
            </a:pPr>
            <a:r>
              <a:rPr lang="en-US" sz="1400" dirty="0"/>
              <a:t>The input data is not only the bins but also include the original X column</a:t>
            </a:r>
          </a:p>
          <a:p>
            <a:pPr marL="342900" indent="-342900">
              <a:lnSpc>
                <a:spcPct val="150000"/>
              </a:lnSpc>
              <a:buAutoNum type="arabicPeriod"/>
            </a:pPr>
            <a:r>
              <a:rPr lang="en-US" sz="1400" dirty="0"/>
              <a:t>Presence of the original column with each bin, introduces a slope and offset for each bin. For e.g. [-0.75275929, 0. , 0. , 0. , 1. , 0. , 0. , 0. , 0. , 0. , 0. ]</a:t>
            </a:r>
          </a:p>
          <a:p>
            <a:pPr marL="342900" indent="-342900">
              <a:lnSpc>
                <a:spcPct val="150000"/>
              </a:lnSpc>
              <a:buAutoNum type="arabicPeriod"/>
            </a:pPr>
            <a:r>
              <a:rPr lang="en-US" sz="1400" dirty="0"/>
              <a:t>Linear model performance as marginally gone up</a:t>
            </a:r>
          </a:p>
          <a:p>
            <a:pPr marL="342900" indent="-342900">
              <a:lnSpc>
                <a:spcPct val="150000"/>
              </a:lnSpc>
              <a:buAutoNum type="arabicPeriod"/>
            </a:pPr>
            <a:r>
              <a:rPr lang="en-US" sz="1400" dirty="0"/>
              <a:t>Decision tree, given it’s non-parametric property, has become more complex and hence accurate</a:t>
            </a:r>
            <a:endParaRPr lang="en-US" sz="1600" dirty="0"/>
          </a:p>
        </p:txBody>
      </p:sp>
      <p:pic>
        <p:nvPicPr>
          <p:cNvPr id="8198" name="Picture 6">
            <a:extLst>
              <a:ext uri="{FF2B5EF4-FFF2-40B4-BE49-F238E27FC236}">
                <a16:creationId xmlns:a16="http://schemas.microsoft.com/office/drawing/2014/main" id="{CC490E7B-1548-4734-B5AF-54463B2CD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2043434"/>
            <a:ext cx="3695700" cy="25336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4799A33-C6F6-4831-B72D-9600FEE4116D}"/>
              </a:ext>
            </a:extLst>
          </p:cNvPr>
          <p:cNvPicPr>
            <a:picLocks noChangeAspect="1"/>
          </p:cNvPicPr>
          <p:nvPr/>
        </p:nvPicPr>
        <p:blipFill>
          <a:blip r:embed="rId3"/>
          <a:stretch>
            <a:fillRect/>
          </a:stretch>
        </p:blipFill>
        <p:spPr>
          <a:xfrm>
            <a:off x="640080" y="4866383"/>
            <a:ext cx="3028950" cy="962025"/>
          </a:xfrm>
          <a:prstGeom prst="rect">
            <a:avLst/>
          </a:prstGeom>
        </p:spPr>
      </p:pic>
      <p:sp>
        <p:nvSpPr>
          <p:cNvPr id="10" name="TextBox 9">
            <a:extLst>
              <a:ext uri="{FF2B5EF4-FFF2-40B4-BE49-F238E27FC236}">
                <a16:creationId xmlns:a16="http://schemas.microsoft.com/office/drawing/2014/main" id="{68063A18-46AB-4600-80B4-0544FB586B35}"/>
              </a:ext>
            </a:extLst>
          </p:cNvPr>
          <p:cNvSpPr txBox="1"/>
          <p:nvPr/>
        </p:nvSpPr>
        <p:spPr>
          <a:xfrm>
            <a:off x="94488" y="6096000"/>
            <a:ext cx="8820912" cy="523220"/>
          </a:xfrm>
          <a:prstGeom prst="rect">
            <a:avLst/>
          </a:prstGeom>
          <a:noFill/>
        </p:spPr>
        <p:txBody>
          <a:bodyPr wrap="square" rtlCol="0">
            <a:spAutoFit/>
          </a:bodyPr>
          <a:lstStyle/>
          <a:p>
            <a:r>
              <a:rPr lang="en-US" sz="1400" b="1" dirty="0"/>
              <a:t>Note</a:t>
            </a:r>
            <a:r>
              <a:rPr lang="en-US" sz="1400" dirty="0"/>
              <a:t>: This example uses a package </a:t>
            </a:r>
            <a:r>
              <a:rPr lang="en-US" sz="1400" dirty="0" err="1"/>
              <a:t>mglearn</a:t>
            </a:r>
            <a:r>
              <a:rPr lang="en-US" sz="1400" dirty="0"/>
              <a:t> which is available on Git (</a:t>
            </a:r>
            <a:r>
              <a:rPr lang="en-US" sz="1400" dirty="0">
                <a:hlinkClick r:id="rId4">
                  <a:extLst>
                    <a:ext uri="{A12FA001-AC4F-418D-AE19-62706E023703}">
                      <ahyp:hlinkClr xmlns="" xmlns:ahyp="http://schemas.microsoft.com/office/drawing/2018/hyperlinkcolor" val="tx"/>
                    </a:ext>
                  </a:extLst>
                </a:hlinkClick>
              </a:rPr>
              <a:t>https://github.com/amueller/mglearn</a:t>
            </a:r>
            <a:r>
              <a:rPr lang="en-US" sz="1400" dirty="0"/>
              <a:t>) and is used with a book</a:t>
            </a:r>
            <a:r>
              <a:rPr lang="en-US" sz="1400" dirty="0">
                <a:solidFill>
                  <a:schemeClr val="tx1">
                    <a:lumMod val="50000"/>
                    <a:lumOff val="50000"/>
                  </a:schemeClr>
                </a:solidFill>
              </a:rPr>
              <a:t> “</a:t>
            </a:r>
            <a:r>
              <a:rPr lang="en-US" sz="1400" b="1" dirty="0"/>
              <a:t>Introduction to Machine Learning with Python”</a:t>
            </a:r>
            <a:endParaRPr lang="en-US" sz="1400" dirty="0">
              <a:solidFill>
                <a:schemeClr val="tx1">
                  <a:lumMod val="50000"/>
                  <a:lumOff val="50000"/>
                </a:schemeClr>
              </a:solidFill>
            </a:endParaRPr>
          </a:p>
        </p:txBody>
      </p:sp>
    </p:spTree>
    <p:extLst>
      <p:ext uri="{BB962C8B-B14F-4D97-AF65-F5344CB8AC3E}">
        <p14:creationId xmlns:p14="http://schemas.microsoft.com/office/powerpoint/2010/main" val="1266430012"/>
      </p:ext>
    </p:extLst>
  </p:cSld>
  <p:clrMapOvr>
    <a:masterClrMapping/>
  </p:clrMapOvr>
  <p:transition spd="med">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382000" cy="1077218"/>
          </a:xfrm>
          <a:prstGeom prst="rect">
            <a:avLst/>
          </a:prstGeom>
        </p:spPr>
        <p:txBody>
          <a:bodyPr wrap="square">
            <a:spAutoFit/>
          </a:bodyPr>
          <a:lstStyle/>
          <a:p>
            <a:r>
              <a:rPr lang="en-US" b="1" dirty="0"/>
              <a:t>Feature Engineering on Numeric data</a:t>
            </a:r>
          </a:p>
          <a:p>
            <a:endParaRPr lang="en-US" sz="1400" b="1" i="1" dirty="0"/>
          </a:p>
          <a:p>
            <a:r>
              <a:rPr lang="en-US" dirty="0"/>
              <a:t>Linear Model with binning and interaction features</a:t>
            </a:r>
          </a:p>
          <a:p>
            <a:endParaRPr lang="en-US" sz="1400" dirty="0"/>
          </a:p>
        </p:txBody>
      </p:sp>
      <p:sp>
        <p:nvSpPr>
          <p:cNvPr id="2" name="TextBox 1">
            <a:extLst>
              <a:ext uri="{FF2B5EF4-FFF2-40B4-BE49-F238E27FC236}">
                <a16:creationId xmlns:a16="http://schemas.microsoft.com/office/drawing/2014/main" id="{678C92CC-0E50-4DA2-B09C-599F007C2374}"/>
              </a:ext>
            </a:extLst>
          </p:cNvPr>
          <p:cNvSpPr txBox="1"/>
          <p:nvPr/>
        </p:nvSpPr>
        <p:spPr>
          <a:xfrm>
            <a:off x="4572000" y="1991618"/>
            <a:ext cx="4191000" cy="3739998"/>
          </a:xfrm>
          <a:prstGeom prst="rect">
            <a:avLst/>
          </a:prstGeom>
          <a:noFill/>
        </p:spPr>
        <p:txBody>
          <a:bodyPr wrap="square" rtlCol="0">
            <a:spAutoFit/>
          </a:bodyPr>
          <a:lstStyle/>
          <a:p>
            <a:pPr marL="342900" indent="-342900">
              <a:lnSpc>
                <a:spcPct val="150000"/>
              </a:lnSpc>
              <a:buAutoNum type="arabicPeriod"/>
            </a:pPr>
            <a:r>
              <a:rPr lang="en-US" sz="1600" dirty="0"/>
              <a:t>Create an interaction feature by using simple multiple operation. For e.g. </a:t>
            </a:r>
            <a:r>
              <a:rPr lang="en-US" sz="1600" dirty="0" err="1"/>
              <a:t>X_product</a:t>
            </a:r>
            <a:r>
              <a:rPr lang="en-US" sz="1600" dirty="0"/>
              <a:t> = </a:t>
            </a:r>
            <a:r>
              <a:rPr lang="en-US" sz="1600" dirty="0" err="1"/>
              <a:t>np.hstack</a:t>
            </a:r>
            <a:r>
              <a:rPr lang="en-US" sz="1600" dirty="0"/>
              <a:t>([</a:t>
            </a:r>
            <a:r>
              <a:rPr lang="en-US" sz="1600" dirty="0" err="1"/>
              <a:t>X_binned</a:t>
            </a:r>
            <a:r>
              <a:rPr lang="en-US" sz="1600" dirty="0"/>
              <a:t>, </a:t>
            </a:r>
            <a:r>
              <a:rPr lang="en-US" sz="1600" dirty="0" err="1"/>
              <a:t>X_binned</a:t>
            </a:r>
            <a:r>
              <a:rPr lang="en-US" sz="1600" dirty="0"/>
              <a:t> * X])</a:t>
            </a:r>
          </a:p>
          <a:p>
            <a:pPr marL="342900" indent="-342900">
              <a:lnSpc>
                <a:spcPct val="150000"/>
              </a:lnSpc>
              <a:buAutoNum type="arabicPeriod"/>
            </a:pPr>
            <a:r>
              <a:rPr lang="en-US" sz="1600" dirty="0"/>
              <a:t>The input data now has </a:t>
            </a:r>
            <a:r>
              <a:rPr lang="en-US" sz="1600" dirty="0" err="1"/>
              <a:t>onehotcoded</a:t>
            </a:r>
            <a:r>
              <a:rPr lang="en-US" sz="1600" dirty="0"/>
              <a:t> bins with one bin carrying the original value for e.g. [</a:t>
            </a:r>
            <a:r>
              <a:rPr lang="en-US" sz="1600" b="1" i="1" dirty="0"/>
              <a:t> 0. , 0. , 0. , 1. , 0. , 0. , 0. , 0. , 0. , 0</a:t>
            </a:r>
            <a:r>
              <a:rPr lang="en-US" sz="1600" dirty="0"/>
              <a:t>. , </a:t>
            </a:r>
            <a:r>
              <a:rPr lang="en-US" sz="1600" b="1" i="1" dirty="0">
                <a:solidFill>
                  <a:schemeClr val="accent1"/>
                </a:solidFill>
              </a:rPr>
              <a:t>-0. , -0. , -0. , -0.75275929, -0. , -0. , -0. , -0. , -0. , -0.</a:t>
            </a:r>
            <a:r>
              <a:rPr lang="en-US" sz="1600" dirty="0"/>
              <a:t> ]</a:t>
            </a:r>
          </a:p>
          <a:p>
            <a:pPr marL="342900" indent="-342900">
              <a:lnSpc>
                <a:spcPct val="150000"/>
              </a:lnSpc>
              <a:buAutoNum type="arabicPeriod"/>
            </a:pPr>
            <a:endParaRPr lang="en-US" sz="1600" dirty="0"/>
          </a:p>
        </p:txBody>
      </p:sp>
      <p:pic>
        <p:nvPicPr>
          <p:cNvPr id="11268" name="Picture 4">
            <a:extLst>
              <a:ext uri="{FF2B5EF4-FFF2-40B4-BE49-F238E27FC236}">
                <a16:creationId xmlns:a16="http://schemas.microsoft.com/office/drawing/2014/main" id="{25039B09-FB4C-4C93-82B4-858AFA887E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37" y="2162175"/>
            <a:ext cx="3695700" cy="25336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2C2CA84-1597-4D05-98CC-79CC7251E631}"/>
              </a:ext>
            </a:extLst>
          </p:cNvPr>
          <p:cNvPicPr>
            <a:picLocks noChangeAspect="1"/>
          </p:cNvPicPr>
          <p:nvPr/>
        </p:nvPicPr>
        <p:blipFill>
          <a:blip r:embed="rId3"/>
          <a:stretch>
            <a:fillRect/>
          </a:stretch>
        </p:blipFill>
        <p:spPr>
          <a:xfrm>
            <a:off x="973836" y="5067300"/>
            <a:ext cx="2895600" cy="876300"/>
          </a:xfrm>
          <a:prstGeom prst="rect">
            <a:avLst/>
          </a:prstGeom>
        </p:spPr>
      </p:pic>
      <p:sp>
        <p:nvSpPr>
          <p:cNvPr id="11" name="TextBox 10">
            <a:extLst>
              <a:ext uri="{FF2B5EF4-FFF2-40B4-BE49-F238E27FC236}">
                <a16:creationId xmlns:a16="http://schemas.microsoft.com/office/drawing/2014/main" id="{C53788CE-A139-48AD-B8B4-4021F18CEBC0}"/>
              </a:ext>
            </a:extLst>
          </p:cNvPr>
          <p:cNvSpPr txBox="1"/>
          <p:nvPr/>
        </p:nvSpPr>
        <p:spPr>
          <a:xfrm>
            <a:off x="94488" y="6096000"/>
            <a:ext cx="8820912" cy="523220"/>
          </a:xfrm>
          <a:prstGeom prst="rect">
            <a:avLst/>
          </a:prstGeom>
          <a:noFill/>
        </p:spPr>
        <p:txBody>
          <a:bodyPr wrap="square" rtlCol="0">
            <a:spAutoFit/>
          </a:bodyPr>
          <a:lstStyle/>
          <a:p>
            <a:r>
              <a:rPr lang="en-US" sz="1400" b="1" dirty="0"/>
              <a:t>Note</a:t>
            </a:r>
            <a:r>
              <a:rPr lang="en-US" sz="1400" dirty="0"/>
              <a:t>: This example uses a package </a:t>
            </a:r>
            <a:r>
              <a:rPr lang="en-US" sz="1400" dirty="0" err="1"/>
              <a:t>mglearn</a:t>
            </a:r>
            <a:r>
              <a:rPr lang="en-US" sz="1400" dirty="0"/>
              <a:t> which is available on Git (</a:t>
            </a:r>
            <a:r>
              <a:rPr lang="en-US" sz="1400" dirty="0">
                <a:hlinkClick r:id="rId4">
                  <a:extLst>
                    <a:ext uri="{A12FA001-AC4F-418D-AE19-62706E023703}">
                      <ahyp:hlinkClr xmlns="" xmlns:ahyp="http://schemas.microsoft.com/office/drawing/2018/hyperlinkcolor" val="tx"/>
                    </a:ext>
                  </a:extLst>
                </a:hlinkClick>
              </a:rPr>
              <a:t>https://github.com/amueller/mglearn</a:t>
            </a:r>
            <a:r>
              <a:rPr lang="en-US" sz="1400" dirty="0"/>
              <a:t>) and is used with a book</a:t>
            </a:r>
            <a:r>
              <a:rPr lang="en-US" sz="1400" dirty="0">
                <a:solidFill>
                  <a:schemeClr val="tx1">
                    <a:lumMod val="50000"/>
                    <a:lumOff val="50000"/>
                  </a:schemeClr>
                </a:solidFill>
              </a:rPr>
              <a:t> “</a:t>
            </a:r>
            <a:r>
              <a:rPr lang="en-US" sz="1400" b="1" dirty="0"/>
              <a:t>Introduction to Machine Learning with Python”</a:t>
            </a:r>
            <a:endParaRPr lang="en-US" sz="1400" dirty="0">
              <a:solidFill>
                <a:schemeClr val="tx1">
                  <a:lumMod val="50000"/>
                  <a:lumOff val="50000"/>
                </a:schemeClr>
              </a:solidFill>
            </a:endParaRPr>
          </a:p>
        </p:txBody>
      </p:sp>
    </p:spTree>
    <p:extLst>
      <p:ext uri="{BB962C8B-B14F-4D97-AF65-F5344CB8AC3E}">
        <p14:creationId xmlns:p14="http://schemas.microsoft.com/office/powerpoint/2010/main" val="3757455221"/>
      </p:ext>
    </p:extLst>
  </p:cSld>
  <p:clrMapOvr>
    <a:masterClrMapping/>
  </p:clrMapOvr>
  <p:transition spd="med">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382000" cy="1077218"/>
          </a:xfrm>
          <a:prstGeom prst="rect">
            <a:avLst/>
          </a:prstGeom>
        </p:spPr>
        <p:txBody>
          <a:bodyPr wrap="square">
            <a:spAutoFit/>
          </a:bodyPr>
          <a:lstStyle/>
          <a:p>
            <a:r>
              <a:rPr lang="en-US" b="1" dirty="0"/>
              <a:t>Feature Engineering on Numeric data</a:t>
            </a:r>
          </a:p>
          <a:p>
            <a:endParaRPr lang="en-US" sz="1400" b="1" i="1" dirty="0"/>
          </a:p>
          <a:p>
            <a:r>
              <a:rPr lang="en-US" dirty="0"/>
              <a:t>Linear Model with binning and polynomial features</a:t>
            </a:r>
          </a:p>
          <a:p>
            <a:endParaRPr lang="en-US" sz="1400" dirty="0"/>
          </a:p>
        </p:txBody>
      </p:sp>
      <p:sp>
        <p:nvSpPr>
          <p:cNvPr id="2" name="TextBox 1">
            <a:extLst>
              <a:ext uri="{FF2B5EF4-FFF2-40B4-BE49-F238E27FC236}">
                <a16:creationId xmlns:a16="http://schemas.microsoft.com/office/drawing/2014/main" id="{678C92CC-0E50-4DA2-B09C-599F007C2374}"/>
              </a:ext>
            </a:extLst>
          </p:cNvPr>
          <p:cNvSpPr txBox="1"/>
          <p:nvPr/>
        </p:nvSpPr>
        <p:spPr>
          <a:xfrm>
            <a:off x="4572000" y="1991618"/>
            <a:ext cx="4191000" cy="4109330"/>
          </a:xfrm>
          <a:prstGeom prst="rect">
            <a:avLst/>
          </a:prstGeom>
          <a:noFill/>
        </p:spPr>
        <p:txBody>
          <a:bodyPr wrap="square" rtlCol="0">
            <a:spAutoFit/>
          </a:bodyPr>
          <a:lstStyle/>
          <a:p>
            <a:pPr marL="342900" indent="-342900">
              <a:lnSpc>
                <a:spcPct val="150000"/>
              </a:lnSpc>
              <a:buAutoNum type="arabicPeriod"/>
            </a:pPr>
            <a:r>
              <a:rPr lang="en-US" sz="1600" dirty="0"/>
              <a:t>Create polynomial features from the original column using the function poly = </a:t>
            </a:r>
            <a:r>
              <a:rPr lang="en-US" sz="1600" dirty="0" err="1"/>
              <a:t>PolynomialFeatures</a:t>
            </a:r>
            <a:r>
              <a:rPr lang="en-US" sz="1600" dirty="0"/>
              <a:t>(degree=3, </a:t>
            </a:r>
            <a:r>
              <a:rPr lang="en-US" sz="1600" dirty="0" err="1"/>
              <a:t>include_bias</a:t>
            </a:r>
            <a:r>
              <a:rPr lang="en-US" sz="1600" dirty="0"/>
              <a:t>=False)</a:t>
            </a:r>
          </a:p>
          <a:p>
            <a:pPr marL="342900" indent="-342900">
              <a:lnSpc>
                <a:spcPct val="150000"/>
              </a:lnSpc>
              <a:buAutoNum type="arabicPeriod"/>
            </a:pPr>
            <a:r>
              <a:rPr lang="en-US" sz="1600" dirty="0"/>
              <a:t>In this example degree is 3 which means we will have x, x^2, x^3 as our features</a:t>
            </a:r>
          </a:p>
          <a:p>
            <a:pPr marL="342900" indent="-342900">
              <a:lnSpc>
                <a:spcPct val="150000"/>
              </a:lnSpc>
              <a:buAutoNum type="arabicPeriod"/>
            </a:pPr>
            <a:r>
              <a:rPr lang="en-US" sz="1600" dirty="0"/>
              <a:t>As expected, decision tree overfits while the linear model seems underfit at this degree</a:t>
            </a:r>
          </a:p>
          <a:p>
            <a:pPr marL="342900" indent="-342900">
              <a:lnSpc>
                <a:spcPct val="150000"/>
              </a:lnSpc>
              <a:buAutoNum type="arabicPeriod"/>
            </a:pPr>
            <a:endParaRPr lang="en-US" sz="1600" dirty="0"/>
          </a:p>
        </p:txBody>
      </p:sp>
      <p:pic>
        <p:nvPicPr>
          <p:cNvPr id="12290" name="Picture 2">
            <a:extLst>
              <a:ext uri="{FF2B5EF4-FFF2-40B4-BE49-F238E27FC236}">
                <a16:creationId xmlns:a16="http://schemas.microsoft.com/office/drawing/2014/main" id="{F9D1AA01-021C-4D48-8DB8-6DB3CC3B9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874" y="2162175"/>
            <a:ext cx="3695700" cy="25336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1081FCF-49FB-4E4C-BBA1-BC12A8CDD1BA}"/>
              </a:ext>
            </a:extLst>
          </p:cNvPr>
          <p:cNvPicPr>
            <a:picLocks noChangeAspect="1"/>
          </p:cNvPicPr>
          <p:nvPr/>
        </p:nvPicPr>
        <p:blipFill>
          <a:blip r:embed="rId3"/>
          <a:stretch>
            <a:fillRect/>
          </a:stretch>
        </p:blipFill>
        <p:spPr>
          <a:xfrm>
            <a:off x="1143000" y="4848094"/>
            <a:ext cx="2676525" cy="866775"/>
          </a:xfrm>
          <a:prstGeom prst="rect">
            <a:avLst/>
          </a:prstGeom>
        </p:spPr>
      </p:pic>
      <p:sp>
        <p:nvSpPr>
          <p:cNvPr id="8" name="TextBox 7">
            <a:extLst>
              <a:ext uri="{FF2B5EF4-FFF2-40B4-BE49-F238E27FC236}">
                <a16:creationId xmlns:a16="http://schemas.microsoft.com/office/drawing/2014/main" id="{2EA8AD39-CAAA-481A-8DA2-259D3CEAC563}"/>
              </a:ext>
            </a:extLst>
          </p:cNvPr>
          <p:cNvSpPr txBox="1"/>
          <p:nvPr/>
        </p:nvSpPr>
        <p:spPr>
          <a:xfrm>
            <a:off x="9144" y="6096000"/>
            <a:ext cx="8820912" cy="523220"/>
          </a:xfrm>
          <a:prstGeom prst="rect">
            <a:avLst/>
          </a:prstGeom>
          <a:noFill/>
        </p:spPr>
        <p:txBody>
          <a:bodyPr wrap="square" rtlCol="0">
            <a:spAutoFit/>
          </a:bodyPr>
          <a:lstStyle/>
          <a:p>
            <a:r>
              <a:rPr lang="en-US" sz="1400" b="1" dirty="0"/>
              <a:t>Note</a:t>
            </a:r>
            <a:r>
              <a:rPr lang="en-US" sz="1400" dirty="0"/>
              <a:t>: This example uses a package </a:t>
            </a:r>
            <a:r>
              <a:rPr lang="en-US" sz="1400" dirty="0" err="1"/>
              <a:t>mglearn</a:t>
            </a:r>
            <a:r>
              <a:rPr lang="en-US" sz="1400" dirty="0"/>
              <a:t> which is available on Git (</a:t>
            </a:r>
            <a:r>
              <a:rPr lang="en-US" sz="1400" dirty="0">
                <a:hlinkClick r:id="rId4">
                  <a:extLst>
                    <a:ext uri="{A12FA001-AC4F-418D-AE19-62706E023703}">
                      <ahyp:hlinkClr xmlns="" xmlns:ahyp="http://schemas.microsoft.com/office/drawing/2018/hyperlinkcolor" val="tx"/>
                    </a:ext>
                  </a:extLst>
                </a:hlinkClick>
              </a:rPr>
              <a:t>https://github.com/amueller/mglearn</a:t>
            </a:r>
            <a:r>
              <a:rPr lang="en-US" sz="1400" dirty="0"/>
              <a:t>) and is used with a book</a:t>
            </a:r>
            <a:r>
              <a:rPr lang="en-US" sz="1400" dirty="0">
                <a:solidFill>
                  <a:schemeClr val="tx1">
                    <a:lumMod val="50000"/>
                    <a:lumOff val="50000"/>
                  </a:schemeClr>
                </a:solidFill>
              </a:rPr>
              <a:t> “</a:t>
            </a:r>
            <a:r>
              <a:rPr lang="en-US" sz="1400" b="1" dirty="0"/>
              <a:t>Introduction to Machine Learning with Python”</a:t>
            </a:r>
            <a:endParaRPr lang="en-US" sz="1400" dirty="0">
              <a:solidFill>
                <a:schemeClr val="tx1">
                  <a:lumMod val="50000"/>
                  <a:lumOff val="50000"/>
                </a:schemeClr>
              </a:solidFill>
            </a:endParaRPr>
          </a:p>
        </p:txBody>
      </p:sp>
    </p:spTree>
    <p:extLst>
      <p:ext uri="{BB962C8B-B14F-4D97-AF65-F5344CB8AC3E}">
        <p14:creationId xmlns:p14="http://schemas.microsoft.com/office/powerpoint/2010/main" val="1221658541"/>
      </p:ext>
    </p:extLst>
  </p:cSld>
  <p:clrMapOvr>
    <a:masterClrMapping/>
  </p:clrMapOvr>
  <p:transition spd="med">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382000" cy="1077218"/>
          </a:xfrm>
          <a:prstGeom prst="rect">
            <a:avLst/>
          </a:prstGeom>
        </p:spPr>
        <p:txBody>
          <a:bodyPr wrap="square">
            <a:spAutoFit/>
          </a:bodyPr>
          <a:lstStyle/>
          <a:p>
            <a:r>
              <a:rPr lang="en-US" b="1" dirty="0"/>
              <a:t>Feature Engineering on Numeric data</a:t>
            </a:r>
          </a:p>
          <a:p>
            <a:endParaRPr lang="en-US" sz="1400" b="1" i="1" dirty="0"/>
          </a:p>
          <a:p>
            <a:r>
              <a:rPr lang="en-US" dirty="0"/>
              <a:t>Linear Model with binning and polynomial features</a:t>
            </a:r>
          </a:p>
          <a:p>
            <a:endParaRPr lang="en-US" sz="1400" dirty="0"/>
          </a:p>
        </p:txBody>
      </p:sp>
      <p:sp>
        <p:nvSpPr>
          <p:cNvPr id="2" name="TextBox 1">
            <a:extLst>
              <a:ext uri="{FF2B5EF4-FFF2-40B4-BE49-F238E27FC236}">
                <a16:creationId xmlns:a16="http://schemas.microsoft.com/office/drawing/2014/main" id="{678C92CC-0E50-4DA2-B09C-599F007C2374}"/>
              </a:ext>
            </a:extLst>
          </p:cNvPr>
          <p:cNvSpPr txBox="1"/>
          <p:nvPr/>
        </p:nvSpPr>
        <p:spPr>
          <a:xfrm>
            <a:off x="4572000" y="1991618"/>
            <a:ext cx="4191000" cy="4109330"/>
          </a:xfrm>
          <a:prstGeom prst="rect">
            <a:avLst/>
          </a:prstGeom>
          <a:noFill/>
        </p:spPr>
        <p:txBody>
          <a:bodyPr wrap="square" rtlCol="0">
            <a:spAutoFit/>
          </a:bodyPr>
          <a:lstStyle/>
          <a:p>
            <a:pPr marL="342900" indent="-342900">
              <a:lnSpc>
                <a:spcPct val="150000"/>
              </a:lnSpc>
              <a:buAutoNum type="arabicPeriod"/>
            </a:pPr>
            <a:r>
              <a:rPr lang="en-US" sz="1600" dirty="0"/>
              <a:t>Create polynomial features from the original column using the function poly = </a:t>
            </a:r>
            <a:r>
              <a:rPr lang="en-US" sz="1600" dirty="0" err="1"/>
              <a:t>PolynomialFeatures</a:t>
            </a:r>
            <a:r>
              <a:rPr lang="en-US" sz="1600" dirty="0"/>
              <a:t>(degree=3, </a:t>
            </a:r>
            <a:r>
              <a:rPr lang="en-US" sz="1600" dirty="0" err="1"/>
              <a:t>include_bias</a:t>
            </a:r>
            <a:r>
              <a:rPr lang="en-US" sz="1600" dirty="0"/>
              <a:t>=False)</a:t>
            </a:r>
          </a:p>
          <a:p>
            <a:pPr marL="342900" indent="-342900">
              <a:lnSpc>
                <a:spcPct val="150000"/>
              </a:lnSpc>
              <a:buAutoNum type="arabicPeriod"/>
            </a:pPr>
            <a:r>
              <a:rPr lang="en-US" sz="1600" dirty="0"/>
              <a:t>In this example degree is 3 which means we will have x, x^2, x^3 as our features</a:t>
            </a:r>
          </a:p>
          <a:p>
            <a:pPr marL="342900" indent="-342900">
              <a:lnSpc>
                <a:spcPct val="150000"/>
              </a:lnSpc>
              <a:buAutoNum type="arabicPeriod"/>
            </a:pPr>
            <a:r>
              <a:rPr lang="en-US" sz="1600" dirty="0"/>
              <a:t>As expected, decision tree overfits while the linear model seems underfit at this degree</a:t>
            </a:r>
          </a:p>
          <a:p>
            <a:pPr marL="342900" indent="-342900">
              <a:lnSpc>
                <a:spcPct val="150000"/>
              </a:lnSpc>
              <a:buAutoNum type="arabicPeriod"/>
            </a:pPr>
            <a:endParaRPr lang="en-US" sz="1600" dirty="0"/>
          </a:p>
        </p:txBody>
      </p:sp>
      <p:pic>
        <p:nvPicPr>
          <p:cNvPr id="12290" name="Picture 2">
            <a:extLst>
              <a:ext uri="{FF2B5EF4-FFF2-40B4-BE49-F238E27FC236}">
                <a16:creationId xmlns:a16="http://schemas.microsoft.com/office/drawing/2014/main" id="{F9D1AA01-021C-4D48-8DB8-6DB3CC3B9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874" y="2162175"/>
            <a:ext cx="3695700" cy="25336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1081FCF-49FB-4E4C-BBA1-BC12A8CDD1BA}"/>
              </a:ext>
            </a:extLst>
          </p:cNvPr>
          <p:cNvPicPr>
            <a:picLocks noChangeAspect="1"/>
          </p:cNvPicPr>
          <p:nvPr/>
        </p:nvPicPr>
        <p:blipFill>
          <a:blip r:embed="rId3"/>
          <a:stretch>
            <a:fillRect/>
          </a:stretch>
        </p:blipFill>
        <p:spPr>
          <a:xfrm>
            <a:off x="1143000" y="4848094"/>
            <a:ext cx="2676525" cy="866775"/>
          </a:xfrm>
          <a:prstGeom prst="rect">
            <a:avLst/>
          </a:prstGeom>
        </p:spPr>
      </p:pic>
      <p:sp>
        <p:nvSpPr>
          <p:cNvPr id="6" name="TextBox 5">
            <a:extLst>
              <a:ext uri="{FF2B5EF4-FFF2-40B4-BE49-F238E27FC236}">
                <a16:creationId xmlns:a16="http://schemas.microsoft.com/office/drawing/2014/main" id="{D9DFC04C-A018-41E0-B709-4277D6C216E2}"/>
              </a:ext>
            </a:extLst>
          </p:cNvPr>
          <p:cNvSpPr txBox="1"/>
          <p:nvPr/>
        </p:nvSpPr>
        <p:spPr>
          <a:xfrm>
            <a:off x="9144" y="6096000"/>
            <a:ext cx="8820912" cy="523220"/>
          </a:xfrm>
          <a:prstGeom prst="rect">
            <a:avLst/>
          </a:prstGeom>
          <a:noFill/>
        </p:spPr>
        <p:txBody>
          <a:bodyPr wrap="square" rtlCol="0">
            <a:spAutoFit/>
          </a:bodyPr>
          <a:lstStyle/>
          <a:p>
            <a:r>
              <a:rPr lang="en-US" sz="1400" b="1" dirty="0"/>
              <a:t>Note</a:t>
            </a:r>
            <a:r>
              <a:rPr lang="en-US" sz="1400" dirty="0"/>
              <a:t>: This example uses a package </a:t>
            </a:r>
            <a:r>
              <a:rPr lang="en-US" sz="1400" dirty="0" err="1"/>
              <a:t>mglearn</a:t>
            </a:r>
            <a:r>
              <a:rPr lang="en-US" sz="1400" dirty="0"/>
              <a:t> which is available on Git (</a:t>
            </a:r>
            <a:r>
              <a:rPr lang="en-US" sz="1400" dirty="0">
                <a:hlinkClick r:id="rId4">
                  <a:extLst>
                    <a:ext uri="{A12FA001-AC4F-418D-AE19-62706E023703}">
                      <ahyp:hlinkClr xmlns="" xmlns:ahyp="http://schemas.microsoft.com/office/drawing/2018/hyperlinkcolor" val="tx"/>
                    </a:ext>
                  </a:extLst>
                </a:hlinkClick>
              </a:rPr>
              <a:t>https://github.com/amueller/mglearn</a:t>
            </a:r>
            <a:r>
              <a:rPr lang="en-US" sz="1400" dirty="0"/>
              <a:t>) and is used with a book</a:t>
            </a:r>
            <a:r>
              <a:rPr lang="en-US" sz="1400" dirty="0">
                <a:solidFill>
                  <a:schemeClr val="tx1">
                    <a:lumMod val="50000"/>
                    <a:lumOff val="50000"/>
                  </a:schemeClr>
                </a:solidFill>
              </a:rPr>
              <a:t> “</a:t>
            </a:r>
            <a:r>
              <a:rPr lang="en-US" sz="1400" b="1" dirty="0"/>
              <a:t>Introduction to Machine Learning with Python”</a:t>
            </a:r>
            <a:endParaRPr lang="en-US" sz="1400" dirty="0">
              <a:solidFill>
                <a:schemeClr val="tx1">
                  <a:lumMod val="50000"/>
                  <a:lumOff val="50000"/>
                </a:schemeClr>
              </a:solidFill>
            </a:endParaRPr>
          </a:p>
        </p:txBody>
      </p:sp>
    </p:spTree>
    <p:extLst>
      <p:ext uri="{BB962C8B-B14F-4D97-AF65-F5344CB8AC3E}">
        <p14:creationId xmlns:p14="http://schemas.microsoft.com/office/powerpoint/2010/main" val="3581837917"/>
      </p:ext>
    </p:extLst>
  </p:cSld>
  <p:clrMapOvr>
    <a:masterClrMapping/>
  </p:clrMapOvr>
  <p:transition spd="med">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382000" cy="1077218"/>
          </a:xfrm>
          <a:prstGeom prst="rect">
            <a:avLst/>
          </a:prstGeom>
        </p:spPr>
        <p:txBody>
          <a:bodyPr wrap="square">
            <a:spAutoFit/>
          </a:bodyPr>
          <a:lstStyle/>
          <a:p>
            <a:r>
              <a:rPr lang="en-US" b="1" dirty="0"/>
              <a:t>Feature Engineering on Numeric data</a:t>
            </a:r>
          </a:p>
          <a:p>
            <a:endParaRPr lang="en-US" sz="1400" b="1" i="1" dirty="0"/>
          </a:p>
          <a:p>
            <a:r>
              <a:rPr lang="en-US" dirty="0"/>
              <a:t>Linear Model with binning and polynomial features</a:t>
            </a:r>
          </a:p>
          <a:p>
            <a:endParaRPr lang="en-US" sz="1400" dirty="0"/>
          </a:p>
        </p:txBody>
      </p:sp>
      <p:sp>
        <p:nvSpPr>
          <p:cNvPr id="2" name="TextBox 1">
            <a:extLst>
              <a:ext uri="{FF2B5EF4-FFF2-40B4-BE49-F238E27FC236}">
                <a16:creationId xmlns:a16="http://schemas.microsoft.com/office/drawing/2014/main" id="{678C92CC-0E50-4DA2-B09C-599F007C2374}"/>
              </a:ext>
            </a:extLst>
          </p:cNvPr>
          <p:cNvSpPr txBox="1"/>
          <p:nvPr/>
        </p:nvSpPr>
        <p:spPr>
          <a:xfrm>
            <a:off x="4572000" y="1676400"/>
            <a:ext cx="4191000" cy="4478662"/>
          </a:xfrm>
          <a:prstGeom prst="rect">
            <a:avLst/>
          </a:prstGeom>
          <a:noFill/>
        </p:spPr>
        <p:txBody>
          <a:bodyPr wrap="square" rtlCol="0">
            <a:spAutoFit/>
          </a:bodyPr>
          <a:lstStyle/>
          <a:p>
            <a:pPr marL="342900" indent="-342900">
              <a:lnSpc>
                <a:spcPct val="150000"/>
              </a:lnSpc>
              <a:buAutoNum type="arabicPeriod"/>
            </a:pPr>
            <a:r>
              <a:rPr lang="en-US" sz="1600" dirty="0"/>
              <a:t>Create polynomial features from the original column using the function poly = </a:t>
            </a:r>
            <a:r>
              <a:rPr lang="en-US" sz="1600" dirty="0" err="1"/>
              <a:t>PolynomialFeatures</a:t>
            </a:r>
            <a:r>
              <a:rPr lang="en-US" sz="1600" dirty="0"/>
              <a:t>(degree=15, </a:t>
            </a:r>
            <a:r>
              <a:rPr lang="en-US" sz="1600" dirty="0" err="1"/>
              <a:t>include_bias</a:t>
            </a:r>
            <a:r>
              <a:rPr lang="en-US" sz="1600" dirty="0"/>
              <a:t>=False)</a:t>
            </a:r>
          </a:p>
          <a:p>
            <a:pPr marL="342900" indent="-342900">
              <a:lnSpc>
                <a:spcPct val="150000"/>
              </a:lnSpc>
              <a:buAutoNum type="arabicPeriod"/>
            </a:pPr>
            <a:r>
              <a:rPr lang="en-US" sz="1600" dirty="0"/>
              <a:t> The linear regression line is now looking a better fit </a:t>
            </a:r>
          </a:p>
          <a:p>
            <a:pPr marL="342900" indent="-342900">
              <a:lnSpc>
                <a:spcPct val="150000"/>
              </a:lnSpc>
              <a:buAutoNum type="arabicPeriod"/>
            </a:pPr>
            <a:r>
              <a:rPr lang="en-US" sz="1600" dirty="0"/>
              <a:t>Polynomial features have a problem  with extreme values or in regions where data is scant. </a:t>
            </a:r>
          </a:p>
          <a:p>
            <a:pPr marL="342900" indent="-342900">
              <a:lnSpc>
                <a:spcPct val="150000"/>
              </a:lnSpc>
              <a:buAutoNum type="arabicPeriod"/>
            </a:pPr>
            <a:r>
              <a:rPr lang="en-US" sz="1600" dirty="0"/>
              <a:t>SVM /SVR may be a natural choice as SVR generates features using kernels automatically</a:t>
            </a:r>
          </a:p>
        </p:txBody>
      </p:sp>
      <p:pic>
        <p:nvPicPr>
          <p:cNvPr id="14340" name="Picture 4">
            <a:extLst>
              <a:ext uri="{FF2B5EF4-FFF2-40B4-BE49-F238E27FC236}">
                <a16:creationId xmlns:a16="http://schemas.microsoft.com/office/drawing/2014/main" id="{22A1FE7A-00BD-4707-8E32-F57166B45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2089971"/>
            <a:ext cx="3695700" cy="25336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4533F60-7170-479B-BA9C-2EBB07DC651D}"/>
              </a:ext>
            </a:extLst>
          </p:cNvPr>
          <p:cNvPicPr>
            <a:picLocks noChangeAspect="1"/>
          </p:cNvPicPr>
          <p:nvPr/>
        </p:nvPicPr>
        <p:blipFill>
          <a:blip r:embed="rId3"/>
          <a:stretch>
            <a:fillRect/>
          </a:stretch>
        </p:blipFill>
        <p:spPr>
          <a:xfrm>
            <a:off x="1066800" y="5077968"/>
            <a:ext cx="2667000" cy="838200"/>
          </a:xfrm>
          <a:prstGeom prst="rect">
            <a:avLst/>
          </a:prstGeom>
        </p:spPr>
      </p:pic>
      <p:sp>
        <p:nvSpPr>
          <p:cNvPr id="9" name="TextBox 8">
            <a:extLst>
              <a:ext uri="{FF2B5EF4-FFF2-40B4-BE49-F238E27FC236}">
                <a16:creationId xmlns:a16="http://schemas.microsoft.com/office/drawing/2014/main" id="{BE72E505-AC4A-4C7B-AB29-A28F2DBFA168}"/>
              </a:ext>
            </a:extLst>
          </p:cNvPr>
          <p:cNvSpPr txBox="1"/>
          <p:nvPr/>
        </p:nvSpPr>
        <p:spPr>
          <a:xfrm>
            <a:off x="9144" y="6248400"/>
            <a:ext cx="8820912" cy="523220"/>
          </a:xfrm>
          <a:prstGeom prst="rect">
            <a:avLst/>
          </a:prstGeom>
          <a:noFill/>
        </p:spPr>
        <p:txBody>
          <a:bodyPr wrap="square" rtlCol="0">
            <a:spAutoFit/>
          </a:bodyPr>
          <a:lstStyle/>
          <a:p>
            <a:r>
              <a:rPr lang="en-US" sz="1400" b="1" dirty="0"/>
              <a:t>Note</a:t>
            </a:r>
            <a:r>
              <a:rPr lang="en-US" sz="1400" dirty="0"/>
              <a:t>: This example uses a package </a:t>
            </a:r>
            <a:r>
              <a:rPr lang="en-US" sz="1400" dirty="0" err="1"/>
              <a:t>mglearn</a:t>
            </a:r>
            <a:r>
              <a:rPr lang="en-US" sz="1400" dirty="0"/>
              <a:t> which is available on Git (</a:t>
            </a:r>
            <a:r>
              <a:rPr lang="en-US" sz="1400" dirty="0">
                <a:hlinkClick r:id="rId4">
                  <a:extLst>
                    <a:ext uri="{A12FA001-AC4F-418D-AE19-62706E023703}">
                      <ahyp:hlinkClr xmlns="" xmlns:ahyp="http://schemas.microsoft.com/office/drawing/2018/hyperlinkcolor" val="tx"/>
                    </a:ext>
                  </a:extLst>
                </a:hlinkClick>
              </a:rPr>
              <a:t>https://github.com/amueller/mglearn</a:t>
            </a:r>
            <a:r>
              <a:rPr lang="en-US" sz="1400" dirty="0"/>
              <a:t>) and is used with a book</a:t>
            </a:r>
            <a:r>
              <a:rPr lang="en-US" sz="1400" dirty="0">
                <a:solidFill>
                  <a:schemeClr val="tx1">
                    <a:lumMod val="50000"/>
                    <a:lumOff val="50000"/>
                  </a:schemeClr>
                </a:solidFill>
              </a:rPr>
              <a:t> “</a:t>
            </a:r>
            <a:r>
              <a:rPr lang="en-US" sz="1400" b="1" dirty="0"/>
              <a:t>Introduction to Machine Learning with Python”</a:t>
            </a:r>
            <a:endParaRPr lang="en-US" sz="1400" dirty="0">
              <a:solidFill>
                <a:schemeClr val="tx1">
                  <a:lumMod val="50000"/>
                  <a:lumOff val="50000"/>
                </a:schemeClr>
              </a:solidFill>
            </a:endParaRPr>
          </a:p>
        </p:txBody>
      </p:sp>
    </p:spTree>
    <p:extLst>
      <p:ext uri="{BB962C8B-B14F-4D97-AF65-F5344CB8AC3E}">
        <p14:creationId xmlns:p14="http://schemas.microsoft.com/office/powerpoint/2010/main" val="2805237291"/>
      </p:ext>
    </p:extLst>
  </p:cSld>
  <p:clrMapOvr>
    <a:masterClrMapping/>
  </p:clrMapOvr>
  <p:transition spd="med">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4795159"/>
          </a:xfrm>
        </p:spPr>
        <p:txBody>
          <a:bodyPr>
            <a:spAutoFit/>
          </a:bodyPr>
          <a:lstStyle/>
          <a:p>
            <a:pPr marL="0" indent="0">
              <a:buNone/>
            </a:pPr>
            <a:r>
              <a:rPr lang="en-IN" sz="1800" b="1" u="sng" dirty="0"/>
              <a:t>Linear Regression Model </a:t>
            </a:r>
            <a:r>
              <a:rPr lang="en-IN" sz="1800" b="1" dirty="0"/>
              <a:t>-</a:t>
            </a:r>
          </a:p>
          <a:p>
            <a:pPr marL="0" indent="0">
              <a:buNone/>
            </a:pPr>
            <a:endParaRPr lang="en-IN" sz="1400" dirty="0"/>
          </a:p>
          <a:p>
            <a:pPr marL="0" indent="0">
              <a:buNone/>
            </a:pPr>
            <a:r>
              <a:rPr lang="en-US" sz="1800" dirty="0"/>
              <a:t>Lab- 1- Estimating mileage based on features of a second hand car</a:t>
            </a:r>
          </a:p>
          <a:p>
            <a:pPr marL="0" indent="0">
              <a:buNone/>
            </a:pPr>
            <a:endParaRPr lang="en-US" sz="1800" dirty="0"/>
          </a:p>
          <a:p>
            <a:pPr marL="0" indent="0">
              <a:buNone/>
            </a:pPr>
            <a:r>
              <a:rPr lang="en-US" sz="1800" dirty="0"/>
              <a:t>Description – Sample data is available at </a:t>
            </a:r>
            <a:r>
              <a:rPr lang="en-US" sz="1800" dirty="0">
                <a:hlinkClick r:id="rId3"/>
              </a:rPr>
              <a:t>https://archive.ics.uci.edu/ml/datasets/Auto+MPG</a:t>
            </a:r>
            <a:endParaRPr lang="en-US" sz="1800" dirty="0"/>
          </a:p>
          <a:p>
            <a:pPr marL="0" indent="0">
              <a:buNone/>
            </a:pPr>
            <a:endParaRPr lang="en-US" sz="1800" dirty="0"/>
          </a:p>
          <a:p>
            <a:pPr marL="0" indent="0">
              <a:buNone/>
            </a:pPr>
            <a:r>
              <a:rPr lang="en-US" sz="1800" dirty="0"/>
              <a:t>The dataset has 9 attributes listed below that define the quality</a:t>
            </a:r>
          </a:p>
          <a:p>
            <a:pPr marL="0" indent="0">
              <a:buNone/>
            </a:pPr>
            <a:r>
              <a:rPr lang="en-US" sz="1400" dirty="0"/>
              <a:t>1. mpg: continuous </a:t>
            </a:r>
            <a:br>
              <a:rPr lang="en-US" sz="1400" dirty="0"/>
            </a:br>
            <a:r>
              <a:rPr lang="en-US" sz="1400" dirty="0"/>
              <a:t>2. cylinders: multi-valued discrete </a:t>
            </a:r>
            <a:br>
              <a:rPr lang="en-US" sz="1400" dirty="0"/>
            </a:br>
            <a:r>
              <a:rPr lang="en-US" sz="1400" dirty="0"/>
              <a:t>3. displacement: continuous </a:t>
            </a:r>
            <a:br>
              <a:rPr lang="en-US" sz="1400" dirty="0"/>
            </a:br>
            <a:r>
              <a:rPr lang="en-US" sz="1400" dirty="0"/>
              <a:t>4. horsepower: continuous </a:t>
            </a:r>
            <a:br>
              <a:rPr lang="en-US" sz="1400" dirty="0"/>
            </a:br>
            <a:r>
              <a:rPr lang="en-US" sz="1400" dirty="0"/>
              <a:t>5. weight: continuous </a:t>
            </a:r>
            <a:br>
              <a:rPr lang="en-US" sz="1400" dirty="0"/>
            </a:br>
            <a:r>
              <a:rPr lang="en-US" sz="1400" dirty="0"/>
              <a:t>6. acceleration: continuous </a:t>
            </a:r>
            <a:br>
              <a:rPr lang="en-US" sz="1400" dirty="0"/>
            </a:br>
            <a:r>
              <a:rPr lang="en-US" sz="1400" dirty="0"/>
              <a:t>7. model year: multi-valued discrete </a:t>
            </a:r>
            <a:br>
              <a:rPr lang="en-US" sz="1400" dirty="0"/>
            </a:br>
            <a:r>
              <a:rPr lang="en-US" sz="1400" dirty="0"/>
              <a:t>8. origin: multi-valued discrete </a:t>
            </a:r>
            <a:br>
              <a:rPr lang="en-US" sz="1400" dirty="0"/>
            </a:br>
            <a:r>
              <a:rPr lang="en-US" sz="1400" dirty="0"/>
              <a:t>9. car name: string (unique for each instance)</a:t>
            </a:r>
            <a:br>
              <a:rPr lang="en-US" sz="1400" dirty="0"/>
            </a:br>
            <a:endParaRPr lang="en-US" sz="1600" dirty="0"/>
          </a:p>
        </p:txBody>
      </p:sp>
      <p:sp>
        <p:nvSpPr>
          <p:cNvPr id="2" name="TextBox 1">
            <a:extLst>
              <a:ext uri="{FF2B5EF4-FFF2-40B4-BE49-F238E27FC236}">
                <a16:creationId xmlns:a16="http://schemas.microsoft.com/office/drawing/2014/main" id="{0F375CDD-F32D-4FC0-9FEC-973FFF24097D}"/>
              </a:ext>
            </a:extLst>
          </p:cNvPr>
          <p:cNvSpPr txBox="1"/>
          <p:nvPr/>
        </p:nvSpPr>
        <p:spPr>
          <a:xfrm>
            <a:off x="5181600" y="6096000"/>
            <a:ext cx="3198311" cy="338554"/>
          </a:xfrm>
          <a:prstGeom prst="rect">
            <a:avLst/>
          </a:prstGeom>
          <a:noFill/>
        </p:spPr>
        <p:txBody>
          <a:bodyPr wrap="none" rtlCol="0">
            <a:spAutoFit/>
          </a:bodyPr>
          <a:lstStyle/>
          <a:p>
            <a:r>
              <a:rPr lang="en-US" sz="1600" b="1" dirty="0">
                <a:solidFill>
                  <a:srgbClr val="000000"/>
                </a:solidFill>
              </a:rPr>
              <a:t>Sol </a:t>
            </a:r>
            <a:r>
              <a:rPr lang="en-US" sz="1400" b="1" dirty="0">
                <a:solidFill>
                  <a:srgbClr val="000000"/>
                </a:solidFill>
              </a:rPr>
              <a:t>:</a:t>
            </a:r>
            <a:r>
              <a:rPr lang="en-US" sz="1400" dirty="0">
                <a:solidFill>
                  <a:srgbClr val="000000"/>
                </a:solidFill>
              </a:rPr>
              <a:t> </a:t>
            </a:r>
            <a:r>
              <a:rPr lang="en-US" sz="1400" dirty="0" err="1">
                <a:solidFill>
                  <a:srgbClr val="000000"/>
                </a:solidFill>
              </a:rPr>
              <a:t>Ridge_Lasso_Regression.ipynb</a:t>
            </a:r>
            <a:endParaRPr lang="en-US" sz="1400" dirty="0">
              <a:solidFill>
                <a:srgbClr val="000000"/>
              </a:solidFill>
            </a:endParaRPr>
          </a:p>
        </p:txBody>
      </p:sp>
    </p:spTree>
    <p:extLst>
      <p:ext uri="{BB962C8B-B14F-4D97-AF65-F5344CB8AC3E}">
        <p14:creationId xmlns:p14="http://schemas.microsoft.com/office/powerpoint/2010/main" val="3796953987"/>
      </p:ext>
    </p:extLst>
  </p:cSld>
  <p:clrMapOvr>
    <a:masterClrMapping/>
  </p:clrMapOvr>
  <p:transition spd="med">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a:xfrm>
            <a:off x="97397" y="928252"/>
            <a:ext cx="7886700" cy="994172"/>
          </a:xfrm>
        </p:spPr>
        <p:txBody>
          <a:bodyPr/>
          <a:lstStyle/>
          <a:p>
            <a:r>
              <a:rPr lang="en-US" altLang="en-US" dirty="0"/>
              <a:t>Feature Selection</a:t>
            </a:r>
          </a:p>
        </p:txBody>
      </p:sp>
      <p:sp>
        <p:nvSpPr>
          <p:cNvPr id="520195" name="Rectangle 3"/>
          <p:cNvSpPr>
            <a:spLocks noGrp="1" noChangeArrowheads="1"/>
          </p:cNvSpPr>
          <p:nvPr>
            <p:ph type="body" idx="1"/>
          </p:nvPr>
        </p:nvSpPr>
        <p:spPr/>
        <p:txBody>
          <a:bodyPr/>
          <a:lstStyle/>
          <a:p>
            <a:r>
              <a:rPr lang="en-US" altLang="en-US" dirty="0"/>
              <a:t>Suppose you have a learning algorithm LA and a set of input attributes { X1 , X2 .. </a:t>
            </a:r>
            <a:r>
              <a:rPr lang="en-US" altLang="en-US" dirty="0" err="1" smtClean="0"/>
              <a:t>Xp</a:t>
            </a:r>
            <a:r>
              <a:rPr lang="en-US" altLang="en-US" dirty="0" smtClean="0"/>
              <a:t> </a:t>
            </a:r>
            <a:r>
              <a:rPr lang="en-US" altLang="en-US" dirty="0"/>
              <a:t>}</a:t>
            </a:r>
          </a:p>
          <a:p>
            <a:r>
              <a:rPr lang="en-US" altLang="en-US" dirty="0"/>
              <a:t>You expect that LA will only find some subset of the attributes useful.</a:t>
            </a:r>
          </a:p>
          <a:p>
            <a:r>
              <a:rPr lang="en-US" altLang="en-US" dirty="0"/>
              <a:t>Question: How can we use cross-validation to find a useful subset?</a:t>
            </a:r>
          </a:p>
          <a:p>
            <a:r>
              <a:rPr lang="en-US" altLang="en-US" dirty="0" smtClean="0"/>
              <a:t>Some </a:t>
            </a:r>
            <a:r>
              <a:rPr lang="en-US" altLang="en-US" dirty="0"/>
              <a:t>ideas:</a:t>
            </a:r>
          </a:p>
          <a:p>
            <a:pPr lvl="1"/>
            <a:r>
              <a:rPr lang="en-US" altLang="en-US" dirty="0"/>
              <a:t>Forward selection</a:t>
            </a:r>
          </a:p>
          <a:p>
            <a:pPr lvl="1"/>
            <a:r>
              <a:rPr lang="en-US" altLang="en-US" dirty="0"/>
              <a:t>Backward </a:t>
            </a:r>
            <a:r>
              <a:rPr lang="en-US" altLang="en-US" dirty="0" smtClean="0"/>
              <a:t>elimination</a:t>
            </a:r>
          </a:p>
          <a:p>
            <a:pPr lvl="1"/>
            <a:r>
              <a:rPr lang="en-US" altLang="en-US" dirty="0" smtClean="0"/>
              <a:t>Mixed selection</a:t>
            </a:r>
          </a:p>
        </p:txBody>
      </p:sp>
    </p:spTree>
    <p:extLst>
      <p:ext uri="{BB962C8B-B14F-4D97-AF65-F5344CB8AC3E}">
        <p14:creationId xmlns:p14="http://schemas.microsoft.com/office/powerpoint/2010/main" val="3614686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a:xfrm>
            <a:off x="97397" y="857251"/>
            <a:ext cx="7886700" cy="994172"/>
          </a:xfrm>
        </p:spPr>
        <p:txBody>
          <a:bodyPr/>
          <a:lstStyle/>
          <a:p>
            <a:r>
              <a:rPr lang="en-US" altLang="en-US" dirty="0" smtClean="0"/>
              <a:t>Forward </a:t>
            </a:r>
            <a:r>
              <a:rPr lang="en-US" altLang="en-US" dirty="0"/>
              <a:t>Selection</a:t>
            </a:r>
          </a:p>
        </p:txBody>
      </p:sp>
      <p:sp>
        <p:nvSpPr>
          <p:cNvPr id="2" name="Content Placeholder 1"/>
          <p:cNvSpPr>
            <a:spLocks noGrp="1"/>
          </p:cNvSpPr>
          <p:nvPr>
            <p:ph idx="1"/>
          </p:nvPr>
        </p:nvSpPr>
        <p:spPr/>
        <p:txBody>
          <a:bodyPr/>
          <a:lstStyle/>
          <a:p>
            <a:pPr marL="257175" indent="-257175">
              <a:buFont typeface="Wingdings" panose="05000000000000000000" pitchFamily="2" charset="2"/>
              <a:buChar char="Ø"/>
            </a:pPr>
            <a:r>
              <a:rPr lang="en-US" dirty="0">
                <a:solidFill>
                  <a:schemeClr val="tx1">
                    <a:lumMod val="95000"/>
                    <a:lumOff val="5000"/>
                  </a:schemeClr>
                </a:solidFill>
              </a:rPr>
              <a:t>Begin with null model - a model that contains an intercept but no predictors</a:t>
            </a:r>
          </a:p>
          <a:p>
            <a:pPr marL="257175" indent="-257175">
              <a:buFont typeface="Wingdings" panose="05000000000000000000" pitchFamily="2" charset="2"/>
              <a:buChar char="Ø"/>
            </a:pPr>
            <a:r>
              <a:rPr lang="en-US" dirty="0">
                <a:solidFill>
                  <a:schemeClr val="tx1">
                    <a:lumMod val="95000"/>
                    <a:lumOff val="5000"/>
                  </a:schemeClr>
                </a:solidFill>
              </a:rPr>
              <a:t>Then fit p</a:t>
            </a:r>
            <a:r>
              <a:rPr lang="en-US" dirty="0" smtClean="0">
                <a:solidFill>
                  <a:schemeClr val="tx1">
                    <a:lumMod val="95000"/>
                    <a:lumOff val="5000"/>
                  </a:schemeClr>
                </a:solidFill>
              </a:rPr>
              <a:t> </a:t>
            </a:r>
            <a:r>
              <a:rPr lang="en-US" dirty="0">
                <a:solidFill>
                  <a:schemeClr val="tx1">
                    <a:lumMod val="95000"/>
                    <a:lumOff val="5000"/>
                  </a:schemeClr>
                </a:solidFill>
              </a:rPr>
              <a:t>simple linear regressions and add to the null model the variable that results in the lowest </a:t>
            </a:r>
            <a:r>
              <a:rPr lang="en-US" dirty="0" smtClean="0">
                <a:solidFill>
                  <a:schemeClr val="tx1">
                    <a:lumMod val="95000"/>
                    <a:lumOff val="5000"/>
                  </a:schemeClr>
                </a:solidFill>
              </a:rPr>
              <a:t>RSS(or highest R^2)</a:t>
            </a:r>
            <a:endParaRPr lang="en-US" dirty="0">
              <a:solidFill>
                <a:schemeClr val="tx1">
                  <a:lumMod val="95000"/>
                  <a:lumOff val="5000"/>
                </a:schemeClr>
              </a:solidFill>
            </a:endParaRPr>
          </a:p>
          <a:p>
            <a:pPr marL="257175" indent="-257175">
              <a:buFont typeface="Wingdings" panose="05000000000000000000" pitchFamily="2" charset="2"/>
              <a:buChar char="Ø"/>
            </a:pPr>
            <a:r>
              <a:rPr lang="en-US" dirty="0">
                <a:solidFill>
                  <a:schemeClr val="tx1">
                    <a:lumMod val="95000"/>
                    <a:lumOff val="5000"/>
                  </a:schemeClr>
                </a:solidFill>
              </a:rPr>
              <a:t>Then add to that model the variable that results in the lowest </a:t>
            </a:r>
            <a:r>
              <a:rPr lang="en-US" dirty="0" smtClean="0">
                <a:solidFill>
                  <a:schemeClr val="tx1">
                    <a:lumMod val="95000"/>
                    <a:lumOff val="5000"/>
                  </a:schemeClr>
                </a:solidFill>
              </a:rPr>
              <a:t>RSS</a:t>
            </a:r>
            <a:r>
              <a:rPr lang="en-US" dirty="0">
                <a:solidFill>
                  <a:schemeClr val="tx1">
                    <a:lumMod val="95000"/>
                    <a:lumOff val="5000"/>
                  </a:schemeClr>
                </a:solidFill>
              </a:rPr>
              <a:t>(or highest R^2)</a:t>
            </a:r>
            <a:r>
              <a:rPr lang="en-US" dirty="0" smtClean="0">
                <a:solidFill>
                  <a:schemeClr val="tx1">
                    <a:lumMod val="95000"/>
                    <a:lumOff val="5000"/>
                  </a:schemeClr>
                </a:solidFill>
              </a:rPr>
              <a:t> </a:t>
            </a:r>
            <a:r>
              <a:rPr lang="en-US" dirty="0">
                <a:solidFill>
                  <a:schemeClr val="tx1">
                    <a:lumMod val="95000"/>
                    <a:lumOff val="5000"/>
                  </a:schemeClr>
                </a:solidFill>
              </a:rPr>
              <a:t>for the new two-variable model</a:t>
            </a:r>
          </a:p>
          <a:p>
            <a:pPr marL="257175" indent="-257175">
              <a:buFont typeface="Wingdings" panose="05000000000000000000" pitchFamily="2" charset="2"/>
              <a:buChar char="Ø"/>
            </a:pPr>
            <a:r>
              <a:rPr lang="en-US" dirty="0">
                <a:solidFill>
                  <a:schemeClr val="tx1">
                    <a:lumMod val="95000"/>
                    <a:lumOff val="5000"/>
                  </a:schemeClr>
                </a:solidFill>
              </a:rPr>
              <a:t>Continue this approach until some stopping rule is satisfied</a:t>
            </a:r>
            <a:endParaRPr lang="en-IN" dirty="0"/>
          </a:p>
        </p:txBody>
      </p:sp>
    </p:spTree>
    <p:extLst>
      <p:ext uri="{BB962C8B-B14F-4D97-AF65-F5344CB8AC3E}">
        <p14:creationId xmlns:p14="http://schemas.microsoft.com/office/powerpoint/2010/main" val="2803458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9100" y="1066800"/>
            <a:ext cx="8305800" cy="5355312"/>
          </a:xfrm>
          <a:prstGeom prst="rect">
            <a:avLst/>
          </a:prstGeom>
          <a:noFill/>
        </p:spPr>
        <p:txBody>
          <a:bodyPr wrap="square" rtlCol="0">
            <a:spAutoFit/>
          </a:bodyPr>
          <a:lstStyle/>
          <a:p>
            <a:r>
              <a:rPr lang="en-IN" b="1" dirty="0"/>
              <a:t>Feature Engineering</a:t>
            </a:r>
          </a:p>
          <a:p>
            <a:endParaRPr lang="en-IN" dirty="0">
              <a:solidFill>
                <a:schemeClr val="tx1">
                  <a:lumMod val="50000"/>
                  <a:lumOff val="50000"/>
                </a:schemeClr>
              </a:solidFill>
            </a:endParaRPr>
          </a:p>
          <a:p>
            <a:pPr marL="342900" indent="-342900" algn="just">
              <a:buFont typeface="+mj-lt"/>
              <a:buAutoNum type="arabicPeriod"/>
            </a:pPr>
            <a:r>
              <a:rPr lang="en-US" dirty="0"/>
              <a:t>For a model to become successful, the variables / parameters that are used to construct the model are critical. In their raw form, the variables may not be (usually are not) in a state where they can be used for modeling</a:t>
            </a:r>
          </a:p>
          <a:p>
            <a:pPr marL="342900" indent="-342900" algn="just">
              <a:buFont typeface="+mj-lt"/>
              <a:buAutoNum type="arabicPeriod"/>
            </a:pPr>
            <a:endParaRPr lang="en-US" dirty="0"/>
          </a:p>
          <a:p>
            <a:pPr marL="342900" indent="-342900" algn="just">
              <a:buFont typeface="+mj-lt"/>
              <a:buAutoNum type="arabicPeriod"/>
            </a:pPr>
            <a:r>
              <a:rPr lang="en-US" dirty="0"/>
              <a:t>Feature engineering is the process of transforming data from the raw state to a state where it becomes suitable for modeling. </a:t>
            </a:r>
          </a:p>
          <a:p>
            <a:pPr marL="342900" indent="-342900" algn="just">
              <a:buFont typeface="+mj-lt"/>
              <a:buAutoNum type="arabicPeriod"/>
            </a:pPr>
            <a:endParaRPr lang="en-US" dirty="0"/>
          </a:p>
          <a:p>
            <a:pPr marL="342900" indent="-342900" algn="just">
              <a:buFont typeface="+mj-lt"/>
              <a:buAutoNum type="arabicPeriod"/>
            </a:pPr>
            <a:r>
              <a:rPr lang="en-US" dirty="0"/>
              <a:t>It transforms the data columns into features that are better at representing a give situation in terms of clarity. </a:t>
            </a:r>
          </a:p>
          <a:p>
            <a:pPr marL="342900" indent="-342900" algn="just">
              <a:buFont typeface="+mj-lt"/>
              <a:buAutoNum type="arabicPeriod"/>
            </a:pPr>
            <a:endParaRPr lang="en-US" dirty="0"/>
          </a:p>
          <a:p>
            <a:pPr marL="342900" indent="-342900" algn="just">
              <a:buFont typeface="+mj-lt"/>
              <a:buAutoNum type="arabicPeriod"/>
            </a:pPr>
            <a:r>
              <a:rPr lang="en-US" dirty="0"/>
              <a:t>Quality of the feature in distinctly representing an entity impact the quality of the model in predicting the behavior of the entity</a:t>
            </a:r>
          </a:p>
          <a:p>
            <a:pPr marL="342900" indent="-342900" algn="just">
              <a:buFont typeface="+mj-lt"/>
              <a:buAutoNum type="arabicPeriod"/>
            </a:pPr>
            <a:endParaRPr lang="en-US" dirty="0"/>
          </a:p>
          <a:p>
            <a:pPr marL="342900" indent="-342900" algn="just">
              <a:buFont typeface="+mj-lt"/>
              <a:buAutoNum type="arabicPeriod"/>
            </a:pPr>
            <a:r>
              <a:rPr lang="en-US" dirty="0"/>
              <a:t>Exploratory Data Analytics (EDA) is the first step towards feature engineering as it is critical to assess the quality of the raw data, plan the transformations required</a:t>
            </a:r>
          </a:p>
          <a:p>
            <a:endParaRPr lang="en-IN" dirty="0">
              <a:solidFill>
                <a:schemeClr val="tx1">
                  <a:lumMod val="50000"/>
                  <a:lumOff val="50000"/>
                </a:schemeClr>
              </a:solidFill>
            </a:endParaRPr>
          </a:p>
        </p:txBody>
      </p:sp>
    </p:spTree>
    <p:extLst>
      <p:ext uri="{BB962C8B-B14F-4D97-AF65-F5344CB8AC3E}">
        <p14:creationId xmlns:p14="http://schemas.microsoft.com/office/powerpoint/2010/main" val="3558241323"/>
      </p:ext>
    </p:extLst>
  </p:cSld>
  <p:clrMapOvr>
    <a:masterClrMapping/>
  </p:clrMapOvr>
  <p:transition spd="med">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a:xfrm>
            <a:off x="107056" y="857251"/>
            <a:ext cx="7886700" cy="994172"/>
          </a:xfrm>
        </p:spPr>
        <p:txBody>
          <a:bodyPr/>
          <a:lstStyle/>
          <a:p>
            <a:r>
              <a:rPr lang="en-US" altLang="en-US" dirty="0" smtClean="0"/>
              <a:t>Backward Elimination</a:t>
            </a:r>
            <a:endParaRPr lang="en-US" altLang="en-US" dirty="0"/>
          </a:p>
        </p:txBody>
      </p:sp>
      <p:sp>
        <p:nvSpPr>
          <p:cNvPr id="2" name="Content Placeholder 1"/>
          <p:cNvSpPr>
            <a:spLocks noGrp="1"/>
          </p:cNvSpPr>
          <p:nvPr>
            <p:ph idx="1"/>
          </p:nvPr>
        </p:nvSpPr>
        <p:spPr/>
        <p:txBody>
          <a:bodyPr/>
          <a:lstStyle/>
          <a:p>
            <a:pPr marL="257175" indent="-257175">
              <a:buFont typeface="Wingdings" panose="05000000000000000000" pitchFamily="2" charset="2"/>
              <a:buChar char="Ø"/>
            </a:pPr>
            <a:r>
              <a:rPr lang="en-US" dirty="0">
                <a:solidFill>
                  <a:schemeClr val="tx1">
                    <a:lumMod val="95000"/>
                    <a:lumOff val="5000"/>
                  </a:schemeClr>
                </a:solidFill>
              </a:rPr>
              <a:t>Start with all variables in the model </a:t>
            </a:r>
            <a:endParaRPr lang="en-US" dirty="0" smtClean="0">
              <a:solidFill>
                <a:schemeClr val="tx1">
                  <a:lumMod val="95000"/>
                  <a:lumOff val="5000"/>
                </a:schemeClr>
              </a:solidFill>
            </a:endParaRPr>
          </a:p>
          <a:p>
            <a:pPr marL="257175" indent="-257175">
              <a:buFont typeface="Wingdings" panose="05000000000000000000" pitchFamily="2" charset="2"/>
              <a:buChar char="Ø"/>
            </a:pPr>
            <a:r>
              <a:rPr lang="en-US" dirty="0" smtClean="0">
                <a:solidFill>
                  <a:schemeClr val="tx1">
                    <a:lumMod val="95000"/>
                    <a:lumOff val="5000"/>
                  </a:schemeClr>
                </a:solidFill>
              </a:rPr>
              <a:t>Remove a variable from the above model and check the increment in RSS (or decrement in R^2) and </a:t>
            </a:r>
            <a:r>
              <a:rPr lang="en-US" dirty="0">
                <a:solidFill>
                  <a:schemeClr val="tx1">
                    <a:lumMod val="95000"/>
                    <a:lumOff val="5000"/>
                  </a:schemeClr>
                </a:solidFill>
              </a:rPr>
              <a:t>remove the variable </a:t>
            </a:r>
            <a:r>
              <a:rPr lang="en-US" dirty="0" smtClean="0">
                <a:solidFill>
                  <a:schemeClr val="tx1">
                    <a:lumMod val="95000"/>
                    <a:lumOff val="5000"/>
                  </a:schemeClr>
                </a:solidFill>
              </a:rPr>
              <a:t>which has least influence, </a:t>
            </a:r>
            <a:r>
              <a:rPr lang="en-US" dirty="0">
                <a:solidFill>
                  <a:schemeClr val="tx1">
                    <a:lumMod val="95000"/>
                    <a:lumOff val="5000"/>
                  </a:schemeClr>
                </a:solidFill>
              </a:rPr>
              <a:t>i.e., the variable that is </a:t>
            </a:r>
            <a:r>
              <a:rPr lang="en-US" dirty="0" smtClean="0">
                <a:solidFill>
                  <a:schemeClr val="tx1">
                    <a:lumMod val="95000"/>
                    <a:lumOff val="5000"/>
                  </a:schemeClr>
                </a:solidFill>
              </a:rPr>
              <a:t>least significant </a:t>
            </a:r>
            <a:endParaRPr lang="en-US" dirty="0">
              <a:solidFill>
                <a:schemeClr val="tx1">
                  <a:lumMod val="95000"/>
                  <a:lumOff val="5000"/>
                </a:schemeClr>
              </a:solidFill>
            </a:endParaRPr>
          </a:p>
          <a:p>
            <a:pPr marL="257175" indent="-257175">
              <a:buFont typeface="Wingdings" panose="05000000000000000000" pitchFamily="2" charset="2"/>
              <a:buChar char="Ø"/>
            </a:pPr>
            <a:r>
              <a:rPr lang="en-US" dirty="0">
                <a:solidFill>
                  <a:schemeClr val="tx1">
                    <a:lumMod val="95000"/>
                    <a:lumOff val="5000"/>
                  </a:schemeClr>
                </a:solidFill>
              </a:rPr>
              <a:t>The new (p-1) variable model is fit and the variable with the </a:t>
            </a:r>
            <a:r>
              <a:rPr lang="en-US" dirty="0" smtClean="0">
                <a:solidFill>
                  <a:schemeClr val="tx1">
                    <a:lumMod val="95000"/>
                    <a:lumOff val="5000"/>
                  </a:schemeClr>
                </a:solidFill>
              </a:rPr>
              <a:t>least significance </a:t>
            </a:r>
            <a:r>
              <a:rPr lang="en-US" dirty="0">
                <a:solidFill>
                  <a:schemeClr val="tx1">
                    <a:lumMod val="95000"/>
                    <a:lumOff val="5000"/>
                  </a:schemeClr>
                </a:solidFill>
              </a:rPr>
              <a:t>is removed.</a:t>
            </a:r>
          </a:p>
          <a:p>
            <a:pPr marL="257175" indent="-257175">
              <a:buFont typeface="Wingdings" panose="05000000000000000000" pitchFamily="2" charset="2"/>
              <a:buChar char="Ø"/>
            </a:pPr>
            <a:r>
              <a:rPr lang="en-US" dirty="0">
                <a:solidFill>
                  <a:schemeClr val="tx1">
                    <a:lumMod val="95000"/>
                    <a:lumOff val="5000"/>
                  </a:schemeClr>
                </a:solidFill>
              </a:rPr>
              <a:t>Continue this procedure until a stopping rule is reached</a:t>
            </a:r>
            <a:endParaRPr lang="en-IN" dirty="0"/>
          </a:p>
        </p:txBody>
      </p:sp>
    </p:spTree>
    <p:extLst>
      <p:ext uri="{BB962C8B-B14F-4D97-AF65-F5344CB8AC3E}">
        <p14:creationId xmlns:p14="http://schemas.microsoft.com/office/powerpoint/2010/main" val="36168430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a:xfrm>
            <a:off x="184329" y="857251"/>
            <a:ext cx="7886700" cy="994172"/>
          </a:xfrm>
        </p:spPr>
        <p:txBody>
          <a:bodyPr/>
          <a:lstStyle/>
          <a:p>
            <a:r>
              <a:rPr lang="en-US" altLang="en-US" dirty="0" smtClean="0"/>
              <a:t>Mixed Selection</a:t>
            </a:r>
            <a:endParaRPr lang="en-US" altLang="en-US" dirty="0"/>
          </a:p>
        </p:txBody>
      </p:sp>
      <p:sp>
        <p:nvSpPr>
          <p:cNvPr id="2" name="Content Placeholder 1"/>
          <p:cNvSpPr>
            <a:spLocks noGrp="1"/>
          </p:cNvSpPr>
          <p:nvPr>
            <p:ph idx="1"/>
          </p:nvPr>
        </p:nvSpPr>
        <p:spPr>
          <a:xfrm>
            <a:off x="628650" y="1881121"/>
            <a:ext cx="7886700" cy="3608852"/>
          </a:xfrm>
        </p:spPr>
        <p:txBody>
          <a:bodyPr>
            <a:normAutofit fontScale="92500" lnSpcReduction="10000"/>
          </a:bodyPr>
          <a:lstStyle/>
          <a:p>
            <a:pPr marL="257175" indent="-257175">
              <a:buFont typeface="Wingdings" panose="05000000000000000000" pitchFamily="2" charset="2"/>
              <a:buChar char="Ø"/>
            </a:pPr>
            <a:r>
              <a:rPr lang="en-US" dirty="0">
                <a:solidFill>
                  <a:schemeClr val="tx1">
                    <a:lumMod val="95000"/>
                    <a:lumOff val="5000"/>
                  </a:schemeClr>
                </a:solidFill>
              </a:rPr>
              <a:t>This is a combination of forward and backward selection</a:t>
            </a:r>
          </a:p>
          <a:p>
            <a:pPr marL="257175" indent="-257175">
              <a:buFont typeface="Wingdings" panose="05000000000000000000" pitchFamily="2" charset="2"/>
              <a:buChar char="Ø"/>
            </a:pPr>
            <a:r>
              <a:rPr lang="en-US" dirty="0">
                <a:solidFill>
                  <a:schemeClr val="tx1">
                    <a:lumMod val="95000"/>
                    <a:lumOff val="5000"/>
                  </a:schemeClr>
                </a:solidFill>
              </a:rPr>
              <a:t>We start with no variables in the model and as in forward selection, we add the variable that provides the best fit</a:t>
            </a:r>
          </a:p>
          <a:p>
            <a:pPr marL="257175" indent="-257175">
              <a:buFont typeface="Wingdings" panose="05000000000000000000" pitchFamily="2" charset="2"/>
              <a:buChar char="Ø"/>
            </a:pPr>
            <a:r>
              <a:rPr lang="en-US" dirty="0" smtClean="0">
                <a:solidFill>
                  <a:schemeClr val="tx1">
                    <a:lumMod val="95000"/>
                    <a:lumOff val="5000"/>
                  </a:schemeClr>
                </a:solidFill>
              </a:rPr>
              <a:t>At times, </a:t>
            </a:r>
            <a:r>
              <a:rPr lang="en-US" dirty="0">
                <a:solidFill>
                  <a:schemeClr val="tx1">
                    <a:lumMod val="95000"/>
                    <a:lumOff val="5000"/>
                  </a:schemeClr>
                </a:solidFill>
              </a:rPr>
              <a:t>the </a:t>
            </a:r>
            <a:r>
              <a:rPr lang="en-US" dirty="0" smtClean="0">
                <a:solidFill>
                  <a:schemeClr val="tx1">
                    <a:lumMod val="95000"/>
                    <a:lumOff val="5000"/>
                  </a:schemeClr>
                </a:solidFill>
              </a:rPr>
              <a:t>significance of </a:t>
            </a:r>
            <a:r>
              <a:rPr lang="en-US" dirty="0">
                <a:solidFill>
                  <a:schemeClr val="tx1">
                    <a:lumMod val="95000"/>
                    <a:lumOff val="5000"/>
                  </a:schemeClr>
                </a:solidFill>
              </a:rPr>
              <a:t>variables can </a:t>
            </a:r>
            <a:r>
              <a:rPr lang="en-US" dirty="0" smtClean="0">
                <a:solidFill>
                  <a:schemeClr val="tx1">
                    <a:lumMod val="95000"/>
                    <a:lumOff val="5000"/>
                  </a:schemeClr>
                </a:solidFill>
              </a:rPr>
              <a:t>become low </a:t>
            </a:r>
            <a:r>
              <a:rPr lang="en-US" dirty="0">
                <a:solidFill>
                  <a:schemeClr val="tx1">
                    <a:lumMod val="95000"/>
                    <a:lumOff val="5000"/>
                  </a:schemeClr>
                </a:solidFill>
              </a:rPr>
              <a:t>as new predictors are added to the model</a:t>
            </a:r>
          </a:p>
          <a:p>
            <a:pPr marL="257175" indent="-257175">
              <a:buFont typeface="Wingdings" panose="05000000000000000000" pitchFamily="2" charset="2"/>
              <a:buChar char="Ø"/>
            </a:pPr>
            <a:r>
              <a:rPr lang="en-US" dirty="0">
                <a:solidFill>
                  <a:schemeClr val="tx1">
                    <a:lumMod val="95000"/>
                    <a:lumOff val="5000"/>
                  </a:schemeClr>
                </a:solidFill>
              </a:rPr>
              <a:t>Thus, if at any point, the </a:t>
            </a:r>
            <a:r>
              <a:rPr lang="en-US" dirty="0" smtClean="0">
                <a:solidFill>
                  <a:schemeClr val="tx1">
                    <a:lumMod val="95000"/>
                    <a:lumOff val="5000"/>
                  </a:schemeClr>
                </a:solidFill>
              </a:rPr>
              <a:t>significance </a:t>
            </a:r>
            <a:r>
              <a:rPr lang="en-US" dirty="0">
                <a:solidFill>
                  <a:schemeClr val="tx1">
                    <a:lumMod val="95000"/>
                    <a:lumOff val="5000"/>
                  </a:schemeClr>
                </a:solidFill>
              </a:rPr>
              <a:t>for one of the variables in the model </a:t>
            </a:r>
            <a:r>
              <a:rPr lang="en-US" dirty="0" smtClean="0">
                <a:solidFill>
                  <a:schemeClr val="tx1">
                    <a:lumMod val="95000"/>
                    <a:lumOff val="5000"/>
                  </a:schemeClr>
                </a:solidFill>
              </a:rPr>
              <a:t>falls below </a:t>
            </a:r>
            <a:r>
              <a:rPr lang="en-US" dirty="0">
                <a:solidFill>
                  <a:schemeClr val="tx1">
                    <a:lumMod val="95000"/>
                    <a:lumOff val="5000"/>
                  </a:schemeClr>
                </a:solidFill>
              </a:rPr>
              <a:t>a certain threshold, then we remove that variable from the model</a:t>
            </a:r>
          </a:p>
          <a:p>
            <a:pPr marL="257175" indent="-257175">
              <a:buFont typeface="Wingdings" panose="05000000000000000000" pitchFamily="2" charset="2"/>
              <a:buChar char="Ø"/>
            </a:pPr>
            <a:r>
              <a:rPr lang="en-US" dirty="0">
                <a:solidFill>
                  <a:schemeClr val="tx1">
                    <a:lumMod val="95000"/>
                    <a:lumOff val="5000"/>
                  </a:schemeClr>
                </a:solidFill>
              </a:rPr>
              <a:t>We continue to perform these forward and backward steps until all variables in the model have a sufficiently </a:t>
            </a:r>
            <a:r>
              <a:rPr lang="en-US" dirty="0" smtClean="0">
                <a:solidFill>
                  <a:schemeClr val="tx1">
                    <a:lumMod val="95000"/>
                    <a:lumOff val="5000"/>
                  </a:schemeClr>
                </a:solidFill>
              </a:rPr>
              <a:t>high significance </a:t>
            </a:r>
            <a:r>
              <a:rPr lang="en-US" dirty="0">
                <a:solidFill>
                  <a:schemeClr val="tx1">
                    <a:lumMod val="95000"/>
                    <a:lumOff val="5000"/>
                  </a:schemeClr>
                </a:solidFill>
              </a:rPr>
              <a:t>and all the variables outside the model would have a </a:t>
            </a:r>
            <a:r>
              <a:rPr lang="en-US" dirty="0" smtClean="0">
                <a:solidFill>
                  <a:schemeClr val="tx1">
                    <a:lumMod val="95000"/>
                    <a:lumOff val="5000"/>
                  </a:schemeClr>
                </a:solidFill>
              </a:rPr>
              <a:t>low significance </a:t>
            </a:r>
            <a:r>
              <a:rPr lang="en-US" dirty="0">
                <a:solidFill>
                  <a:schemeClr val="tx1">
                    <a:lumMod val="95000"/>
                    <a:lumOff val="5000"/>
                  </a:schemeClr>
                </a:solidFill>
              </a:rPr>
              <a:t>if added to the model</a:t>
            </a:r>
          </a:p>
        </p:txBody>
      </p:sp>
    </p:spTree>
    <p:extLst>
      <p:ext uri="{BB962C8B-B14F-4D97-AF65-F5344CB8AC3E}">
        <p14:creationId xmlns:p14="http://schemas.microsoft.com/office/powerpoint/2010/main" val="20539966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CB146-2C6E-427B-ADBF-313FCD8C6805}"/>
              </a:ext>
            </a:extLst>
          </p:cNvPr>
          <p:cNvSpPr>
            <a:spLocks noGrp="1"/>
          </p:cNvSpPr>
          <p:nvPr>
            <p:ph type="title"/>
          </p:nvPr>
        </p:nvSpPr>
        <p:spPr>
          <a:xfrm>
            <a:off x="628650" y="1173298"/>
            <a:ext cx="7886700" cy="401405"/>
          </a:xfrm>
        </p:spPr>
        <p:txBody>
          <a:bodyPr>
            <a:normAutofit fontScale="90000"/>
          </a:bodyPr>
          <a:lstStyle/>
          <a:p>
            <a:r>
              <a:rPr lang="en-US" dirty="0" smtClean="0"/>
              <a:t>Features Selection: </a:t>
            </a:r>
            <a:r>
              <a:rPr lang="en-US" b="1" i="1" dirty="0" smtClean="0"/>
              <a:t>Auto</a:t>
            </a:r>
            <a:r>
              <a:rPr lang="en-US" dirty="0" smtClean="0"/>
              <a:t> data set</a:t>
            </a:r>
            <a:endParaRPr lang="en-IN" dirty="0"/>
          </a:p>
        </p:txBody>
      </p:sp>
      <p:sp>
        <p:nvSpPr>
          <p:cNvPr id="3" name="Content Placeholder 2">
            <a:extLst>
              <a:ext uri="{FF2B5EF4-FFF2-40B4-BE49-F238E27FC236}">
                <a16:creationId xmlns:a16="http://schemas.microsoft.com/office/drawing/2014/main" id="{C37FAA1E-8094-4574-84B9-1A2E672A4A80}"/>
              </a:ext>
            </a:extLst>
          </p:cNvPr>
          <p:cNvSpPr>
            <a:spLocks noGrp="1"/>
          </p:cNvSpPr>
          <p:nvPr>
            <p:ph idx="1"/>
          </p:nvPr>
        </p:nvSpPr>
        <p:spPr>
          <a:xfrm>
            <a:off x="284871" y="1659109"/>
            <a:ext cx="8230479" cy="4090739"/>
          </a:xfrm>
        </p:spPr>
        <p:txBody>
          <a:bodyPr>
            <a:normAutofit/>
          </a:bodyPr>
          <a:lstStyle/>
          <a:p>
            <a:pPr lvl="1"/>
            <a:r>
              <a:rPr lang="en-IN" dirty="0" smtClean="0">
                <a:solidFill>
                  <a:srgbClr val="FF0000"/>
                </a:solidFill>
              </a:rPr>
              <a:t>Select </a:t>
            </a:r>
            <a:r>
              <a:rPr lang="en-IN" dirty="0">
                <a:solidFill>
                  <a:srgbClr val="FF0000"/>
                </a:solidFill>
              </a:rPr>
              <a:t>f</a:t>
            </a:r>
            <a:r>
              <a:rPr lang="en-IN" dirty="0" smtClean="0">
                <a:solidFill>
                  <a:srgbClr val="FF0000"/>
                </a:solidFill>
              </a:rPr>
              <a:t>eatures based on </a:t>
            </a:r>
          </a:p>
          <a:p>
            <a:pPr lvl="2"/>
            <a:r>
              <a:rPr lang="en-IN" dirty="0" smtClean="0">
                <a:solidFill>
                  <a:srgbClr val="FF0000"/>
                </a:solidFill>
              </a:rPr>
              <a:t>Forward selection</a:t>
            </a:r>
          </a:p>
          <a:p>
            <a:pPr lvl="2"/>
            <a:r>
              <a:rPr lang="en-IN" dirty="0" smtClean="0">
                <a:solidFill>
                  <a:srgbClr val="FF0000"/>
                </a:solidFill>
              </a:rPr>
              <a:t>Backward elimination</a:t>
            </a:r>
          </a:p>
          <a:p>
            <a:pPr lvl="2"/>
            <a:r>
              <a:rPr lang="en-IN" dirty="0" smtClean="0">
                <a:solidFill>
                  <a:srgbClr val="FF0000"/>
                </a:solidFill>
              </a:rPr>
              <a:t>Mixed selection</a:t>
            </a:r>
            <a:endParaRPr lang="en-IN" dirty="0">
              <a:solidFill>
                <a:srgbClr val="FF0000"/>
              </a:solidFill>
            </a:endParaRPr>
          </a:p>
        </p:txBody>
      </p:sp>
    </p:spTree>
    <p:extLst>
      <p:ext uri="{BB962C8B-B14F-4D97-AF65-F5344CB8AC3E}">
        <p14:creationId xmlns:p14="http://schemas.microsoft.com/office/powerpoint/2010/main" val="1547610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643264" cy="5626156"/>
          </a:xfrm>
        </p:spPr>
        <p:txBody>
          <a:bodyPr wrap="square">
            <a:spAutoFit/>
          </a:bodyPr>
          <a:lstStyle/>
          <a:p>
            <a:pPr marL="0" indent="0">
              <a:buNone/>
            </a:pPr>
            <a:r>
              <a:rPr lang="en-IN" sz="1800" b="1" u="sng" dirty="0"/>
              <a:t>Regularising Linear Models (Shrinkage methods)</a:t>
            </a:r>
          </a:p>
          <a:p>
            <a:pPr marL="0" indent="0">
              <a:buNone/>
            </a:pPr>
            <a:endParaRPr lang="en-IN" sz="1400" dirty="0"/>
          </a:p>
          <a:p>
            <a:pPr marL="0" indent="0">
              <a:buNone/>
            </a:pPr>
            <a:r>
              <a:rPr lang="en-IN" sz="1400" dirty="0"/>
              <a:t>When we have too many parameters and exposed to curse of dimensionality, we resort to dimensionality reduction techniques such as transforming to PCA and eliminating the PCA with least magnitude of eigen values. This can be a laborious process before we find the right number principal components. Instead, we can employ the shrinkage methods. </a:t>
            </a:r>
          </a:p>
          <a:p>
            <a:pPr marL="0" indent="0">
              <a:buNone/>
            </a:pPr>
            <a:endParaRPr lang="en-IN" sz="1400" dirty="0"/>
          </a:p>
          <a:p>
            <a:pPr marL="0" indent="0">
              <a:buNone/>
            </a:pPr>
            <a:r>
              <a:rPr lang="en-IN" sz="1400" dirty="0"/>
              <a:t>Shrinkage methods attempt to shrink the coefficients of the attributes and lead us towards simpler yet effective models. The two shrinkage methods are :</a:t>
            </a:r>
          </a:p>
          <a:p>
            <a:pPr marL="0" indent="0">
              <a:buNone/>
            </a:pPr>
            <a:endParaRPr lang="en-IN" sz="1400" dirty="0"/>
          </a:p>
          <a:p>
            <a:pPr marL="342900" indent="-342900">
              <a:buFont typeface="+mj-lt"/>
              <a:buAutoNum type="arabicPeriod"/>
            </a:pPr>
            <a:r>
              <a:rPr lang="en-US" sz="1600" u="sng" dirty="0"/>
              <a:t>Ridge regression </a:t>
            </a:r>
            <a:r>
              <a:rPr lang="en-US" sz="1600" dirty="0"/>
              <a:t>is similar to the linear regression where the objective is to find the best fit surface. The difference is in the way the best coefficients are found. Unlike linear regression where the optimization function is SSE, here it is slightly different</a:t>
            </a:r>
          </a:p>
          <a:p>
            <a:pPr marL="342900" indent="-342900">
              <a:buFont typeface="+mj-lt"/>
              <a:buAutoNum type="arabicPeriod"/>
            </a:pPr>
            <a:endParaRPr lang="en-US" sz="1600" u="sng" dirty="0"/>
          </a:p>
          <a:p>
            <a:pPr marL="342900" indent="-342900">
              <a:buFont typeface="+mj-lt"/>
              <a:buAutoNum type="arabicPeriod"/>
            </a:pPr>
            <a:endParaRPr lang="en-US" sz="1600" u="sng" dirty="0"/>
          </a:p>
          <a:p>
            <a:pPr marL="342900" indent="-342900">
              <a:buFont typeface="+mj-lt"/>
              <a:buAutoNum type="arabicPeriod"/>
            </a:pPr>
            <a:endParaRPr lang="en-US" sz="1600" u="sng" dirty="0"/>
          </a:p>
          <a:p>
            <a:pPr marL="342900" indent="-342900">
              <a:buFont typeface="+mj-lt"/>
              <a:buAutoNum type="arabicPeriod"/>
            </a:pPr>
            <a:endParaRPr lang="en-US" sz="1600" u="sng" dirty="0"/>
          </a:p>
          <a:p>
            <a:pPr marL="0" indent="0">
              <a:buNone/>
            </a:pPr>
            <a:endParaRPr lang="en-US" sz="1600" u="sng" dirty="0"/>
          </a:p>
          <a:p>
            <a:pPr marL="342900" indent="-342900">
              <a:buFont typeface="+mj-lt"/>
              <a:buAutoNum type="arabicPeriod" startAt="2"/>
            </a:pPr>
            <a:r>
              <a:rPr lang="en-US" sz="1600" dirty="0"/>
              <a:t>The term     is like a penalty term used to penalize large magnitude coefficients     when it is set to a high number, coefficients are suppressed significantly. When it is set to 0, the cost function becomes same as linear regression cost function</a:t>
            </a:r>
          </a:p>
        </p:txBody>
      </p:sp>
      <p:pic>
        <p:nvPicPr>
          <p:cNvPr id="2" name="Picture 1">
            <a:extLst>
              <a:ext uri="{FF2B5EF4-FFF2-40B4-BE49-F238E27FC236}">
                <a16:creationId xmlns:a16="http://schemas.microsoft.com/office/drawing/2014/main" id="{B9CA912A-2242-4EAB-9348-B0D373837482}"/>
              </a:ext>
            </a:extLst>
          </p:cNvPr>
          <p:cNvPicPr>
            <a:picLocks noChangeAspect="1"/>
          </p:cNvPicPr>
          <p:nvPr/>
        </p:nvPicPr>
        <p:blipFill>
          <a:blip r:embed="rId3"/>
          <a:stretch>
            <a:fillRect/>
          </a:stretch>
        </p:blipFill>
        <p:spPr>
          <a:xfrm>
            <a:off x="1066800" y="4495800"/>
            <a:ext cx="2457450" cy="849387"/>
          </a:xfrm>
          <a:prstGeom prst="rect">
            <a:avLst/>
          </a:prstGeom>
        </p:spPr>
      </p:pic>
      <p:pic>
        <p:nvPicPr>
          <p:cNvPr id="3" name="Picture 2">
            <a:extLst>
              <a:ext uri="{FF2B5EF4-FFF2-40B4-BE49-F238E27FC236}">
                <a16:creationId xmlns:a16="http://schemas.microsoft.com/office/drawing/2014/main" id="{B582F6FA-A081-4A4D-A1F8-5524C178A80A}"/>
              </a:ext>
            </a:extLst>
          </p:cNvPr>
          <p:cNvPicPr>
            <a:picLocks noChangeAspect="1"/>
          </p:cNvPicPr>
          <p:nvPr/>
        </p:nvPicPr>
        <p:blipFill>
          <a:blip r:embed="rId4"/>
          <a:stretch>
            <a:fillRect/>
          </a:stretch>
        </p:blipFill>
        <p:spPr>
          <a:xfrm>
            <a:off x="4724400" y="4484613"/>
            <a:ext cx="3165169" cy="849387"/>
          </a:xfrm>
          <a:prstGeom prst="rect">
            <a:avLst/>
          </a:prstGeom>
        </p:spPr>
      </p:pic>
      <p:sp>
        <p:nvSpPr>
          <p:cNvPr id="4" name="TextBox 3">
            <a:extLst>
              <a:ext uri="{FF2B5EF4-FFF2-40B4-BE49-F238E27FC236}">
                <a16:creationId xmlns:a16="http://schemas.microsoft.com/office/drawing/2014/main" id="{E0097879-37F3-45EA-9E62-162DD0ADA69E}"/>
              </a:ext>
            </a:extLst>
          </p:cNvPr>
          <p:cNvSpPr txBox="1"/>
          <p:nvPr/>
        </p:nvSpPr>
        <p:spPr>
          <a:xfrm>
            <a:off x="990600" y="5367962"/>
            <a:ext cx="2819400" cy="276999"/>
          </a:xfrm>
          <a:prstGeom prst="rect">
            <a:avLst/>
          </a:prstGeom>
          <a:noFill/>
        </p:spPr>
        <p:txBody>
          <a:bodyPr wrap="square" rtlCol="0">
            <a:spAutoFit/>
          </a:bodyPr>
          <a:lstStyle/>
          <a:p>
            <a:r>
              <a:rPr lang="en-US" sz="1200" dirty="0"/>
              <a:t>Linear Regression cost function</a:t>
            </a:r>
          </a:p>
        </p:txBody>
      </p:sp>
      <p:sp>
        <p:nvSpPr>
          <p:cNvPr id="6" name="TextBox 5">
            <a:extLst>
              <a:ext uri="{FF2B5EF4-FFF2-40B4-BE49-F238E27FC236}">
                <a16:creationId xmlns:a16="http://schemas.microsoft.com/office/drawing/2014/main" id="{B417D21C-D1BD-47ED-A66B-548A40A6A11F}"/>
              </a:ext>
            </a:extLst>
          </p:cNvPr>
          <p:cNvSpPr txBox="1"/>
          <p:nvPr/>
        </p:nvSpPr>
        <p:spPr>
          <a:xfrm>
            <a:off x="4319497" y="5367962"/>
            <a:ext cx="4495800" cy="276999"/>
          </a:xfrm>
          <a:prstGeom prst="rect">
            <a:avLst/>
          </a:prstGeom>
          <a:noFill/>
        </p:spPr>
        <p:txBody>
          <a:bodyPr wrap="square" rtlCol="0">
            <a:spAutoFit/>
          </a:bodyPr>
          <a:lstStyle/>
          <a:p>
            <a:r>
              <a:rPr lang="en-US" sz="1200" dirty="0"/>
              <a:t>Ridge Regression with additional term in the cost function</a:t>
            </a:r>
          </a:p>
        </p:txBody>
      </p:sp>
      <p:pic>
        <p:nvPicPr>
          <p:cNvPr id="5" name="Picture 4">
            <a:extLst>
              <a:ext uri="{FF2B5EF4-FFF2-40B4-BE49-F238E27FC236}">
                <a16:creationId xmlns:a16="http://schemas.microsoft.com/office/drawing/2014/main" id="{DF13B12B-BAE5-492A-95B3-32D79DE262A9}"/>
              </a:ext>
            </a:extLst>
          </p:cNvPr>
          <p:cNvPicPr>
            <a:picLocks noChangeAspect="1"/>
          </p:cNvPicPr>
          <p:nvPr/>
        </p:nvPicPr>
        <p:blipFill>
          <a:blip r:embed="rId5"/>
          <a:stretch>
            <a:fillRect/>
          </a:stretch>
        </p:blipFill>
        <p:spPr>
          <a:xfrm>
            <a:off x="1628775" y="5715000"/>
            <a:ext cx="200025" cy="381000"/>
          </a:xfrm>
          <a:prstGeom prst="rect">
            <a:avLst/>
          </a:prstGeom>
        </p:spPr>
      </p:pic>
      <p:pic>
        <p:nvPicPr>
          <p:cNvPr id="7" name="Picture 6">
            <a:extLst>
              <a:ext uri="{FF2B5EF4-FFF2-40B4-BE49-F238E27FC236}">
                <a16:creationId xmlns:a16="http://schemas.microsoft.com/office/drawing/2014/main" id="{D9975A20-3D5E-42AE-A550-E6163FCC3EF4}"/>
              </a:ext>
            </a:extLst>
          </p:cNvPr>
          <p:cNvPicPr>
            <a:picLocks noChangeAspect="1"/>
          </p:cNvPicPr>
          <p:nvPr/>
        </p:nvPicPr>
        <p:blipFill>
          <a:blip r:embed="rId6"/>
          <a:stretch>
            <a:fillRect/>
          </a:stretch>
        </p:blipFill>
        <p:spPr>
          <a:xfrm>
            <a:off x="7889569" y="5803606"/>
            <a:ext cx="219075" cy="314325"/>
          </a:xfrm>
          <a:prstGeom prst="rect">
            <a:avLst/>
          </a:prstGeom>
        </p:spPr>
      </p:pic>
    </p:spTree>
    <p:extLst>
      <p:ext uri="{BB962C8B-B14F-4D97-AF65-F5344CB8AC3E}">
        <p14:creationId xmlns:p14="http://schemas.microsoft.com/office/powerpoint/2010/main" val="2969882856"/>
      </p:ext>
    </p:extLst>
  </p:cSld>
  <p:clrMapOvr>
    <a:masterClrMapping/>
  </p:clrMapOvr>
  <p:transition spd="med">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643264" cy="2308324"/>
          </a:xfrm>
        </p:spPr>
        <p:txBody>
          <a:bodyPr wrap="square">
            <a:spAutoFit/>
          </a:bodyPr>
          <a:lstStyle/>
          <a:p>
            <a:pPr marL="0" indent="0">
              <a:buNone/>
            </a:pPr>
            <a:r>
              <a:rPr lang="en-IN" sz="1800" b="1" u="sng" dirty="0"/>
              <a:t>Regularising Linear Models (Shrinkage methods)</a:t>
            </a:r>
          </a:p>
          <a:p>
            <a:pPr marL="0" indent="0">
              <a:buNone/>
            </a:pPr>
            <a:endParaRPr lang="en-IN" sz="1400" dirty="0"/>
          </a:p>
          <a:p>
            <a:pPr marL="0" indent="0">
              <a:buNone/>
            </a:pPr>
            <a:r>
              <a:rPr lang="en-IN" sz="1400" dirty="0"/>
              <a:t>Why should we be interested in shrinking the coefficients? How does it help? </a:t>
            </a:r>
          </a:p>
          <a:p>
            <a:pPr marL="0" indent="0">
              <a:buNone/>
            </a:pPr>
            <a:r>
              <a:rPr lang="en-IN" sz="1400" dirty="0"/>
              <a:t>When we have large number of dimensions and few data points, the models are likely to become complex, overfit and prone to variance errors. When you print out the coefficients of the attributes of such complex model, you will notice that the magnitude of the different coefficients become large</a:t>
            </a:r>
          </a:p>
          <a:p>
            <a:pPr marL="0" indent="0">
              <a:buNone/>
            </a:pPr>
            <a:endParaRPr lang="en-IN" sz="1400" dirty="0"/>
          </a:p>
          <a:p>
            <a:pPr marL="0" indent="0">
              <a:buNone/>
            </a:pPr>
            <a:r>
              <a:rPr lang="en-IN" sz="1400" dirty="0"/>
              <a:t>Large coefficients indicate a case where for a unit change in the input variable, the magnitude of change in the target column is very large. </a:t>
            </a:r>
          </a:p>
        </p:txBody>
      </p:sp>
      <p:sp>
        <p:nvSpPr>
          <p:cNvPr id="8" name="TextBox 7">
            <a:extLst>
              <a:ext uri="{FF2B5EF4-FFF2-40B4-BE49-F238E27FC236}">
                <a16:creationId xmlns:a16="http://schemas.microsoft.com/office/drawing/2014/main" id="{25DED600-B98E-457C-A6FC-4FD06D3BE568}"/>
              </a:ext>
            </a:extLst>
          </p:cNvPr>
          <p:cNvSpPr txBox="1"/>
          <p:nvPr/>
        </p:nvSpPr>
        <p:spPr>
          <a:xfrm>
            <a:off x="348336" y="4043065"/>
            <a:ext cx="4452264" cy="1938992"/>
          </a:xfrm>
          <a:prstGeom prst="rect">
            <a:avLst/>
          </a:prstGeom>
          <a:noFill/>
        </p:spPr>
        <p:txBody>
          <a:bodyPr wrap="square" rtlCol="0">
            <a:spAutoFit/>
          </a:bodyPr>
          <a:lstStyle/>
          <a:p>
            <a:pPr marL="228600" indent="-228600">
              <a:buFont typeface="+mj-lt"/>
              <a:buAutoNum type="arabicPeriod"/>
            </a:pPr>
            <a:r>
              <a:rPr lang="en-US" sz="1200" dirty="0"/>
              <a:t>The coefficient for </a:t>
            </a:r>
            <a:r>
              <a:rPr lang="en-US" sz="1200" dirty="0" err="1"/>
              <a:t>cyl</a:t>
            </a:r>
            <a:r>
              <a:rPr lang="en-US" sz="1200" dirty="0"/>
              <a:t> is 2.5059518049385052</a:t>
            </a:r>
          </a:p>
          <a:p>
            <a:pPr marL="228600" indent="-228600">
              <a:buFont typeface="+mj-lt"/>
              <a:buAutoNum type="arabicPeriod"/>
            </a:pPr>
            <a:r>
              <a:rPr lang="en-US" sz="1200" dirty="0"/>
              <a:t>The coefficient for </a:t>
            </a:r>
            <a:r>
              <a:rPr lang="en-US" sz="1200" dirty="0" err="1"/>
              <a:t>disp</a:t>
            </a:r>
            <a:r>
              <a:rPr lang="en-US" sz="1200" dirty="0"/>
              <a:t> is 2.5357082860560483</a:t>
            </a:r>
          </a:p>
          <a:p>
            <a:pPr marL="228600" indent="-228600">
              <a:buFont typeface="+mj-lt"/>
              <a:buAutoNum type="arabicPeriod"/>
            </a:pPr>
            <a:r>
              <a:rPr lang="en-US" sz="1200" dirty="0"/>
              <a:t>The coefficient for hp is -1.7889335736325294</a:t>
            </a:r>
          </a:p>
          <a:p>
            <a:pPr marL="228600" indent="-228600">
              <a:buFont typeface="+mj-lt"/>
              <a:buAutoNum type="arabicPeriod"/>
            </a:pPr>
            <a:r>
              <a:rPr lang="en-US" sz="1200" dirty="0"/>
              <a:t>The coefficient for </a:t>
            </a:r>
            <a:r>
              <a:rPr lang="en-US" sz="1200" dirty="0" err="1"/>
              <a:t>wt</a:t>
            </a:r>
            <a:r>
              <a:rPr lang="en-US" sz="1200" dirty="0"/>
              <a:t> is -5.551819873098725</a:t>
            </a:r>
          </a:p>
          <a:p>
            <a:pPr marL="228600" indent="-228600">
              <a:buFont typeface="+mj-lt"/>
              <a:buAutoNum type="arabicPeriod"/>
            </a:pPr>
            <a:r>
              <a:rPr lang="en-US" sz="1200" dirty="0"/>
              <a:t>The coefficient for acc is 0.11485734803440854</a:t>
            </a:r>
          </a:p>
          <a:p>
            <a:pPr marL="228600" indent="-228600">
              <a:buFont typeface="+mj-lt"/>
              <a:buAutoNum type="arabicPeriod"/>
            </a:pPr>
            <a:r>
              <a:rPr lang="en-US" sz="1200" dirty="0"/>
              <a:t>The coefficient for </a:t>
            </a:r>
            <a:r>
              <a:rPr lang="en-US" sz="1200" dirty="0" err="1"/>
              <a:t>yr</a:t>
            </a:r>
            <a:r>
              <a:rPr lang="en-US" sz="1200" dirty="0"/>
              <a:t> is 2.931846548211609</a:t>
            </a:r>
          </a:p>
          <a:p>
            <a:pPr marL="228600" indent="-228600">
              <a:buFont typeface="+mj-lt"/>
              <a:buAutoNum type="arabicPeriod"/>
            </a:pPr>
            <a:r>
              <a:rPr lang="en-US" sz="1200" dirty="0"/>
              <a:t>The coefficient for </a:t>
            </a:r>
            <a:r>
              <a:rPr lang="en-US" sz="1200" dirty="0" err="1"/>
              <a:t>car_type</a:t>
            </a:r>
            <a:r>
              <a:rPr lang="en-US" sz="1200" dirty="0"/>
              <a:t> is 2.977869737601944</a:t>
            </a:r>
          </a:p>
          <a:p>
            <a:pPr marL="228600" indent="-228600">
              <a:buFont typeface="+mj-lt"/>
              <a:buAutoNum type="arabicPeriod"/>
            </a:pPr>
            <a:r>
              <a:rPr lang="en-US" sz="1200" dirty="0"/>
              <a:t>The coefficient for </a:t>
            </a:r>
            <a:r>
              <a:rPr lang="en-US" sz="1200" dirty="0" err="1"/>
              <a:t>origin_america</a:t>
            </a:r>
            <a:r>
              <a:rPr lang="en-US" sz="1200" dirty="0"/>
              <a:t> is -0.5832955290166003 </a:t>
            </a:r>
          </a:p>
          <a:p>
            <a:pPr marL="228600" indent="-228600">
              <a:buFont typeface="+mj-lt"/>
              <a:buAutoNum type="arabicPeriod"/>
            </a:pPr>
            <a:r>
              <a:rPr lang="en-US" sz="1200" dirty="0"/>
              <a:t>The coefficient for </a:t>
            </a:r>
            <a:r>
              <a:rPr lang="en-US" sz="1200" dirty="0" err="1"/>
              <a:t>origin_asia</a:t>
            </a:r>
            <a:r>
              <a:rPr lang="en-US" sz="1200" dirty="0"/>
              <a:t> is 0.3474931380432235 </a:t>
            </a:r>
          </a:p>
          <a:p>
            <a:pPr marL="228600" indent="-228600">
              <a:buFont typeface="+mj-lt"/>
              <a:buAutoNum type="arabicPeriod"/>
            </a:pPr>
            <a:r>
              <a:rPr lang="en-US" sz="1200" dirty="0"/>
              <a:t>The coefficient for </a:t>
            </a:r>
            <a:r>
              <a:rPr lang="en-US" sz="1200" dirty="0" err="1"/>
              <a:t>origin_europe</a:t>
            </a:r>
            <a:r>
              <a:rPr lang="en-US" sz="1200" dirty="0"/>
              <a:t> is 0.3774164680868855 </a:t>
            </a:r>
            <a:endParaRPr lang="en-US" sz="1200" dirty="0">
              <a:solidFill>
                <a:schemeClr val="tx1">
                  <a:lumMod val="50000"/>
                  <a:lumOff val="50000"/>
                </a:schemeClr>
              </a:solidFill>
            </a:endParaRPr>
          </a:p>
        </p:txBody>
      </p:sp>
      <p:sp>
        <p:nvSpPr>
          <p:cNvPr id="9" name="TextBox 8">
            <a:extLst>
              <a:ext uri="{FF2B5EF4-FFF2-40B4-BE49-F238E27FC236}">
                <a16:creationId xmlns:a16="http://schemas.microsoft.com/office/drawing/2014/main" id="{491F8764-6D41-4D50-8C09-769E6278646B}"/>
              </a:ext>
            </a:extLst>
          </p:cNvPr>
          <p:cNvSpPr txBox="1"/>
          <p:nvPr/>
        </p:nvSpPr>
        <p:spPr>
          <a:xfrm>
            <a:off x="348336" y="3581400"/>
            <a:ext cx="4071264" cy="276999"/>
          </a:xfrm>
          <a:prstGeom prst="rect">
            <a:avLst/>
          </a:prstGeom>
          <a:noFill/>
        </p:spPr>
        <p:txBody>
          <a:bodyPr wrap="square" rtlCol="0">
            <a:spAutoFit/>
          </a:bodyPr>
          <a:lstStyle/>
          <a:p>
            <a:r>
              <a:rPr lang="en-US" sz="1200" u="sng" dirty="0" err="1"/>
              <a:t>Coeff</a:t>
            </a:r>
            <a:r>
              <a:rPr lang="en-US" sz="1200" u="sng" dirty="0"/>
              <a:t> for simple linear regression model of 10 dimensions</a:t>
            </a:r>
          </a:p>
        </p:txBody>
      </p:sp>
      <p:sp>
        <p:nvSpPr>
          <p:cNvPr id="10" name="TextBox 9">
            <a:extLst>
              <a:ext uri="{FF2B5EF4-FFF2-40B4-BE49-F238E27FC236}">
                <a16:creationId xmlns:a16="http://schemas.microsoft.com/office/drawing/2014/main" id="{590A5913-F0E2-486C-BA75-D9C071CF54D3}"/>
              </a:ext>
            </a:extLst>
          </p:cNvPr>
          <p:cNvSpPr txBox="1"/>
          <p:nvPr/>
        </p:nvSpPr>
        <p:spPr>
          <a:xfrm>
            <a:off x="4800600" y="3889176"/>
            <a:ext cx="4452264" cy="2246769"/>
          </a:xfrm>
          <a:prstGeom prst="rect">
            <a:avLst/>
          </a:prstGeom>
          <a:noFill/>
        </p:spPr>
        <p:txBody>
          <a:bodyPr wrap="square" rtlCol="0">
            <a:spAutoFit/>
          </a:bodyPr>
          <a:lstStyle/>
          <a:p>
            <a:r>
              <a:rPr lang="en-US" sz="1000" dirty="0"/>
              <a:t>-9.67853872e-13 -1.06672046e+12 -4.45865268e+00 -2.24519565e+00 -2.96922206e+00 -1.56882955e+00 3.00019063e+00 -1.42031640e+12 -5.46189566e+11 3.62350196e+12 -2.88818173e+12 -1.16772461e+00 -1.43814087e+00 -7.49492645e-03 2.59439087e+00 -1.92409515e+00 -3.41759793e+12 -6.27534905e+12 -2.44065576e+12 -2.32961194e+12 3.97766113e-01 1.94046021e-01 -4.26086426e-01 3.58203125e+00 -2.05296326e+00 -7.51019934e+11 -6.18967069e+11 -5.90805593e+11 2.47863770e-01 -6.68518066e-01 -1.92150879e+00 -7.37030029e-01 -1.01183732e+11 -8.33924574e+10 -7.95983063e+10 -1.70394897e-01 5.25512695e-01 -3.33097839e+00 1.56301740e+12 1.28818991e+12 1.22958044e+12 5.80200195e-01 1.55352783e+00 3.64527008e+11 3.00431724e+11 2.86762821e+11 3.97644043e-01 8.58604718e+10 7.07635073e+10 6.75439422e+10 -7.25449332e+11 1.00689540e+12 9.61084146e+11 2.18532428e+11 -4.81675252e+12 2.63818648e+12</a:t>
            </a:r>
            <a:endParaRPr lang="en-US" sz="1000" dirty="0">
              <a:solidFill>
                <a:schemeClr val="tx1">
                  <a:lumMod val="50000"/>
                  <a:lumOff val="50000"/>
                </a:schemeClr>
              </a:solidFill>
            </a:endParaRPr>
          </a:p>
        </p:txBody>
      </p:sp>
      <p:sp>
        <p:nvSpPr>
          <p:cNvPr id="12" name="TextBox 11">
            <a:extLst>
              <a:ext uri="{FF2B5EF4-FFF2-40B4-BE49-F238E27FC236}">
                <a16:creationId xmlns:a16="http://schemas.microsoft.com/office/drawing/2014/main" id="{1FF7BA66-DEE4-4730-9721-6699C5A962B9}"/>
              </a:ext>
            </a:extLst>
          </p:cNvPr>
          <p:cNvSpPr txBox="1"/>
          <p:nvPr/>
        </p:nvSpPr>
        <p:spPr>
          <a:xfrm>
            <a:off x="4669968" y="3625894"/>
            <a:ext cx="4071264" cy="276999"/>
          </a:xfrm>
          <a:prstGeom prst="rect">
            <a:avLst/>
          </a:prstGeom>
          <a:noFill/>
        </p:spPr>
        <p:txBody>
          <a:bodyPr wrap="square" rtlCol="0">
            <a:spAutoFit/>
          </a:bodyPr>
          <a:lstStyle/>
          <a:p>
            <a:r>
              <a:rPr lang="en-US" sz="1200" u="sng" dirty="0" err="1"/>
              <a:t>Coeff</a:t>
            </a:r>
            <a:r>
              <a:rPr lang="en-US" sz="1200" u="sng" dirty="0"/>
              <a:t> with polynomial features shooting up to 57 from 10</a:t>
            </a:r>
          </a:p>
        </p:txBody>
      </p:sp>
      <p:sp>
        <p:nvSpPr>
          <p:cNvPr id="11" name="TextBox 10">
            <a:extLst>
              <a:ext uri="{FF2B5EF4-FFF2-40B4-BE49-F238E27FC236}">
                <a16:creationId xmlns:a16="http://schemas.microsoft.com/office/drawing/2014/main" id="{DB51FF13-BF51-491B-B38C-D85AB9309635}"/>
              </a:ext>
            </a:extLst>
          </p:cNvPr>
          <p:cNvSpPr txBox="1"/>
          <p:nvPr/>
        </p:nvSpPr>
        <p:spPr>
          <a:xfrm>
            <a:off x="4838700" y="6112924"/>
            <a:ext cx="3733800" cy="276999"/>
          </a:xfrm>
          <a:prstGeom prst="rect">
            <a:avLst/>
          </a:prstGeom>
          <a:noFill/>
        </p:spPr>
        <p:txBody>
          <a:bodyPr wrap="square" rtlCol="0">
            <a:spAutoFit/>
          </a:bodyPr>
          <a:lstStyle/>
          <a:p>
            <a:r>
              <a:rPr lang="en-US" sz="1200" dirty="0"/>
              <a:t>Very large coefficients!</a:t>
            </a:r>
          </a:p>
        </p:txBody>
      </p:sp>
      <p:sp>
        <p:nvSpPr>
          <p:cNvPr id="13" name="TextBox 12">
            <a:extLst>
              <a:ext uri="{FF2B5EF4-FFF2-40B4-BE49-F238E27FC236}">
                <a16:creationId xmlns:a16="http://schemas.microsoft.com/office/drawing/2014/main" id="{CE28A968-F8E2-44CE-9283-1BAF24EE6578}"/>
              </a:ext>
            </a:extLst>
          </p:cNvPr>
          <p:cNvSpPr txBox="1"/>
          <p:nvPr/>
        </p:nvSpPr>
        <p:spPr>
          <a:xfrm>
            <a:off x="348336" y="6135945"/>
            <a:ext cx="4223664" cy="276999"/>
          </a:xfrm>
          <a:prstGeom prst="rect">
            <a:avLst/>
          </a:prstGeom>
          <a:noFill/>
        </p:spPr>
        <p:txBody>
          <a:bodyPr wrap="square" rtlCol="0">
            <a:spAutoFit/>
          </a:bodyPr>
          <a:lstStyle/>
          <a:p>
            <a:r>
              <a:rPr lang="en-US" sz="1200" dirty="0"/>
              <a:t>Ref: </a:t>
            </a:r>
            <a:r>
              <a:rPr lang="en-US" sz="1200" dirty="0" err="1"/>
              <a:t>Ridge_Lasso_Regression.ipynb</a:t>
            </a:r>
            <a:endParaRPr lang="en-US" sz="1200" dirty="0"/>
          </a:p>
        </p:txBody>
      </p:sp>
    </p:spTree>
    <p:extLst>
      <p:ext uri="{BB962C8B-B14F-4D97-AF65-F5344CB8AC3E}">
        <p14:creationId xmlns:p14="http://schemas.microsoft.com/office/powerpoint/2010/main" val="334172544"/>
      </p:ext>
    </p:extLst>
  </p:cSld>
  <p:clrMapOvr>
    <a:masterClrMapping/>
  </p:clrMapOvr>
  <p:transition spd="med">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6469BDC-F2D2-4D9E-A146-EE5512039BBD}"/>
              </a:ext>
            </a:extLst>
          </p:cNvPr>
          <p:cNvPicPr>
            <a:picLocks noChangeAspect="1"/>
          </p:cNvPicPr>
          <p:nvPr/>
        </p:nvPicPr>
        <p:blipFill>
          <a:blip r:embed="rId2"/>
          <a:stretch>
            <a:fillRect/>
          </a:stretch>
        </p:blipFill>
        <p:spPr>
          <a:xfrm>
            <a:off x="1256965" y="4013253"/>
            <a:ext cx="1976438" cy="1193870"/>
          </a:xfrm>
          <a:prstGeom prst="rect">
            <a:avLst/>
          </a:prstGeom>
        </p:spPr>
      </p:pic>
      <p:pic>
        <p:nvPicPr>
          <p:cNvPr id="2" name="Picture 1">
            <a:extLst>
              <a:ext uri="{FF2B5EF4-FFF2-40B4-BE49-F238E27FC236}">
                <a16:creationId xmlns:a16="http://schemas.microsoft.com/office/drawing/2014/main" id="{2C026AE5-3928-49EF-909C-70F9FECB92BD}"/>
              </a:ext>
            </a:extLst>
          </p:cNvPr>
          <p:cNvPicPr>
            <a:picLocks noChangeAspect="1"/>
          </p:cNvPicPr>
          <p:nvPr/>
        </p:nvPicPr>
        <p:blipFill>
          <a:blip r:embed="rId3"/>
          <a:stretch>
            <a:fillRect/>
          </a:stretch>
        </p:blipFill>
        <p:spPr>
          <a:xfrm>
            <a:off x="1178529" y="1202605"/>
            <a:ext cx="2585751" cy="2496587"/>
          </a:xfrm>
          <a:prstGeom prst="rect">
            <a:avLst/>
          </a:prstGeom>
        </p:spPr>
      </p:pic>
      <p:sp>
        <p:nvSpPr>
          <p:cNvPr id="3" name="TextBox 2">
            <a:extLst>
              <a:ext uri="{FF2B5EF4-FFF2-40B4-BE49-F238E27FC236}">
                <a16:creationId xmlns:a16="http://schemas.microsoft.com/office/drawing/2014/main" id="{C5A102E0-A831-4D3D-8B06-D52E2E835984}"/>
              </a:ext>
            </a:extLst>
          </p:cNvPr>
          <p:cNvSpPr txBox="1"/>
          <p:nvPr/>
        </p:nvSpPr>
        <p:spPr>
          <a:xfrm>
            <a:off x="1371600" y="1600200"/>
            <a:ext cx="990600" cy="276999"/>
          </a:xfrm>
          <a:prstGeom prst="rect">
            <a:avLst/>
          </a:prstGeom>
          <a:noFill/>
        </p:spPr>
        <p:txBody>
          <a:bodyPr wrap="square" rtlCol="0">
            <a:spAutoFit/>
          </a:bodyPr>
          <a:lstStyle/>
          <a:p>
            <a:r>
              <a:rPr lang="en-US" sz="1200" dirty="0"/>
              <a:t>Z = f ( x, y)</a:t>
            </a:r>
          </a:p>
        </p:txBody>
      </p:sp>
      <p:sp>
        <p:nvSpPr>
          <p:cNvPr id="4" name="TextBox 3">
            <a:extLst>
              <a:ext uri="{FF2B5EF4-FFF2-40B4-BE49-F238E27FC236}">
                <a16:creationId xmlns:a16="http://schemas.microsoft.com/office/drawing/2014/main" id="{157A1F52-1A72-4537-B781-27FD311E46CC}"/>
              </a:ext>
            </a:extLst>
          </p:cNvPr>
          <p:cNvSpPr txBox="1"/>
          <p:nvPr/>
        </p:nvSpPr>
        <p:spPr>
          <a:xfrm>
            <a:off x="3733800" y="1524000"/>
            <a:ext cx="5257800" cy="3970318"/>
          </a:xfrm>
          <a:prstGeom prst="rect">
            <a:avLst/>
          </a:prstGeom>
          <a:noFill/>
        </p:spPr>
        <p:txBody>
          <a:bodyPr wrap="square" rtlCol="0">
            <a:spAutoFit/>
          </a:bodyPr>
          <a:lstStyle/>
          <a:p>
            <a:pPr marL="342900" indent="-342900">
              <a:buFont typeface="+mj-lt"/>
              <a:buAutoNum type="arabicPeriod"/>
            </a:pPr>
            <a:r>
              <a:rPr lang="en-US" sz="1400" dirty="0"/>
              <a:t>Curse of dimensionality results in large magnitude coefficients which results in a complex undulated surface / model. </a:t>
            </a:r>
          </a:p>
          <a:p>
            <a:pPr marL="342900" indent="-342900">
              <a:buFont typeface="+mj-lt"/>
              <a:buAutoNum type="arabicPeriod"/>
            </a:pPr>
            <a:endParaRPr lang="en-US" sz="1400" dirty="0"/>
          </a:p>
          <a:p>
            <a:pPr marL="342900" indent="-342900">
              <a:buFont typeface="+mj-lt"/>
              <a:buAutoNum type="arabicPeriod"/>
            </a:pPr>
            <a:r>
              <a:rPr lang="en-US" sz="1400" dirty="0"/>
              <a:t>This complex surface has the data points occupying the peaks and the valleys </a:t>
            </a:r>
          </a:p>
          <a:p>
            <a:pPr marL="342900" indent="-342900">
              <a:buFont typeface="+mj-lt"/>
              <a:buAutoNum type="arabicPeriod"/>
            </a:pPr>
            <a:endParaRPr lang="en-US" sz="1400" dirty="0"/>
          </a:p>
          <a:p>
            <a:pPr marL="342900" indent="-342900">
              <a:buFont typeface="+mj-lt"/>
              <a:buAutoNum type="arabicPeriod"/>
            </a:pPr>
            <a:r>
              <a:rPr lang="en-US" sz="1400" dirty="0"/>
              <a:t>The model gives near 100% accuracy in training but poor result in testing and the testing scores also vary a lot from one sample to another. </a:t>
            </a:r>
          </a:p>
          <a:p>
            <a:pPr marL="342900" indent="-342900">
              <a:buFont typeface="+mj-lt"/>
              <a:buAutoNum type="arabicPeriod"/>
            </a:pPr>
            <a:endParaRPr lang="en-US" sz="1400" dirty="0"/>
          </a:p>
          <a:p>
            <a:pPr marL="342900" indent="-342900">
              <a:buFont typeface="+mj-lt"/>
              <a:buAutoNum type="arabicPeriod"/>
            </a:pPr>
            <a:r>
              <a:rPr lang="en-US" sz="1400" dirty="0"/>
              <a:t>The model is supposed to have absorbed the noise in the data distribution!</a:t>
            </a:r>
          </a:p>
          <a:p>
            <a:pPr marL="342900" indent="-342900">
              <a:buFont typeface="+mj-lt"/>
              <a:buAutoNum type="arabicPeriod"/>
            </a:pPr>
            <a:endParaRPr lang="en-US" sz="1400" dirty="0"/>
          </a:p>
          <a:p>
            <a:pPr marL="342900" indent="-342900">
              <a:buFont typeface="+mj-lt"/>
              <a:buAutoNum type="arabicPeriod"/>
            </a:pPr>
            <a:r>
              <a:rPr lang="en-US" sz="1400" dirty="0"/>
              <a:t>Large magnitudes of the coefficient give the least SSE and at times SSE = 0!  A model that fits the training set 100%!</a:t>
            </a:r>
          </a:p>
          <a:p>
            <a:pPr marL="342900" indent="-342900">
              <a:buFont typeface="+mj-lt"/>
              <a:buAutoNum type="arabicPeriod"/>
            </a:pPr>
            <a:endParaRPr lang="en-US" sz="1400" dirty="0"/>
          </a:p>
          <a:p>
            <a:pPr marL="342900" indent="-342900">
              <a:buFont typeface="+mj-lt"/>
              <a:buAutoNum type="arabicPeriod"/>
            </a:pPr>
            <a:r>
              <a:rPr lang="en-US" sz="1400" dirty="0"/>
              <a:t>Such models do not generalize</a:t>
            </a:r>
          </a:p>
        </p:txBody>
      </p:sp>
      <p:pic>
        <p:nvPicPr>
          <p:cNvPr id="6" name="Picture 5">
            <a:extLst>
              <a:ext uri="{FF2B5EF4-FFF2-40B4-BE49-F238E27FC236}">
                <a16:creationId xmlns:a16="http://schemas.microsoft.com/office/drawing/2014/main" id="{7801EF38-8945-4380-9D03-C690CB927D23}"/>
              </a:ext>
            </a:extLst>
          </p:cNvPr>
          <p:cNvPicPr>
            <a:picLocks noChangeAspect="1"/>
          </p:cNvPicPr>
          <p:nvPr/>
        </p:nvPicPr>
        <p:blipFill>
          <a:blip r:embed="rId4"/>
          <a:stretch>
            <a:fillRect/>
          </a:stretch>
        </p:blipFill>
        <p:spPr>
          <a:xfrm>
            <a:off x="818912" y="5507295"/>
            <a:ext cx="1771888" cy="447739"/>
          </a:xfrm>
          <a:prstGeom prst="rect">
            <a:avLst/>
          </a:prstGeom>
        </p:spPr>
      </p:pic>
      <p:cxnSp>
        <p:nvCxnSpPr>
          <p:cNvPr id="8" name="Straight Connector 7">
            <a:extLst>
              <a:ext uri="{FF2B5EF4-FFF2-40B4-BE49-F238E27FC236}">
                <a16:creationId xmlns:a16="http://schemas.microsoft.com/office/drawing/2014/main" id="{80C92D34-0DEB-4069-AD98-35C2B0E37A31}"/>
              </a:ext>
            </a:extLst>
          </p:cNvPr>
          <p:cNvCxnSpPr>
            <a:cxnSpLocks/>
          </p:cNvCxnSpPr>
          <p:nvPr/>
        </p:nvCxnSpPr>
        <p:spPr>
          <a:xfrm flipV="1">
            <a:off x="1836945" y="4928616"/>
            <a:ext cx="513063" cy="152400"/>
          </a:xfrm>
          <a:prstGeom prst="line">
            <a:avLst/>
          </a:prstGeom>
          <a:ln>
            <a:solidFill>
              <a:schemeClr val="tx1"/>
            </a:solidFill>
            <a:prstDash val="dash"/>
          </a:ln>
        </p:spPr>
        <p:style>
          <a:lnRef idx="1">
            <a:schemeClr val="accent6"/>
          </a:lnRef>
          <a:fillRef idx="0">
            <a:schemeClr val="accent6"/>
          </a:fillRef>
          <a:effectRef idx="0">
            <a:schemeClr val="accent6"/>
          </a:effectRef>
          <a:fontRef idx="minor">
            <a:schemeClr val="tx1"/>
          </a:fontRef>
        </p:style>
      </p:cxnSp>
      <p:cxnSp>
        <p:nvCxnSpPr>
          <p:cNvPr id="14" name="Straight Connector 13">
            <a:extLst>
              <a:ext uri="{FF2B5EF4-FFF2-40B4-BE49-F238E27FC236}">
                <a16:creationId xmlns:a16="http://schemas.microsoft.com/office/drawing/2014/main" id="{BB91FA6A-7C77-45C4-A290-E04B95720111}"/>
              </a:ext>
            </a:extLst>
          </p:cNvPr>
          <p:cNvCxnSpPr>
            <a:cxnSpLocks/>
          </p:cNvCxnSpPr>
          <p:nvPr/>
        </p:nvCxnSpPr>
        <p:spPr>
          <a:xfrm>
            <a:off x="2362200" y="4940808"/>
            <a:ext cx="228600" cy="152400"/>
          </a:xfrm>
          <a:prstGeom prst="line">
            <a:avLst/>
          </a:prstGeom>
          <a:ln>
            <a:solidFill>
              <a:schemeClr val="tx1"/>
            </a:solidFill>
            <a:prstDash val="dash"/>
          </a:ln>
        </p:spPr>
        <p:style>
          <a:lnRef idx="1">
            <a:schemeClr val="accent6"/>
          </a:lnRef>
          <a:fillRef idx="0">
            <a:schemeClr val="accent6"/>
          </a:fillRef>
          <a:effectRef idx="0">
            <a:schemeClr val="accent6"/>
          </a:effectRef>
          <a:fontRef idx="minor">
            <a:schemeClr val="tx1"/>
          </a:fontRef>
        </p:style>
      </p:cxnSp>
      <p:sp>
        <p:nvSpPr>
          <p:cNvPr id="17" name="TextBox 16">
            <a:extLst>
              <a:ext uri="{FF2B5EF4-FFF2-40B4-BE49-F238E27FC236}">
                <a16:creationId xmlns:a16="http://schemas.microsoft.com/office/drawing/2014/main" id="{73EFBEAF-B05D-4DBB-A7C8-14CB5898867F}"/>
              </a:ext>
            </a:extLst>
          </p:cNvPr>
          <p:cNvSpPr txBox="1"/>
          <p:nvPr/>
        </p:nvSpPr>
        <p:spPr>
          <a:xfrm>
            <a:off x="2471404" y="5642384"/>
            <a:ext cx="761999" cy="276999"/>
          </a:xfrm>
          <a:prstGeom prst="rect">
            <a:avLst/>
          </a:prstGeom>
          <a:noFill/>
        </p:spPr>
        <p:txBody>
          <a:bodyPr wrap="square" rtlCol="0">
            <a:spAutoFit/>
          </a:bodyPr>
          <a:lstStyle/>
          <a:p>
            <a:r>
              <a:rPr lang="en-US" sz="1200" dirty="0">
                <a:solidFill>
                  <a:schemeClr val="tx1">
                    <a:lumMod val="50000"/>
                    <a:lumOff val="50000"/>
                  </a:schemeClr>
                </a:solidFill>
              </a:rPr>
              <a:t>= 0</a:t>
            </a:r>
          </a:p>
        </p:txBody>
      </p:sp>
      <p:sp>
        <p:nvSpPr>
          <p:cNvPr id="19" name="Rectangle 18">
            <a:extLst>
              <a:ext uri="{FF2B5EF4-FFF2-40B4-BE49-F238E27FC236}">
                <a16:creationId xmlns:a16="http://schemas.microsoft.com/office/drawing/2014/main" id="{AF36CA23-CAF9-41CA-8816-6702202A96C0}"/>
              </a:ext>
            </a:extLst>
          </p:cNvPr>
          <p:cNvSpPr/>
          <p:nvPr/>
        </p:nvSpPr>
        <p:spPr>
          <a:xfrm>
            <a:off x="457200" y="727583"/>
            <a:ext cx="6248400" cy="369332"/>
          </a:xfrm>
          <a:prstGeom prst="rect">
            <a:avLst/>
          </a:prstGeom>
        </p:spPr>
        <p:txBody>
          <a:bodyPr wrap="square">
            <a:spAutoFit/>
          </a:bodyPr>
          <a:lstStyle/>
          <a:p>
            <a:pPr marL="0" indent="0">
              <a:buNone/>
            </a:pPr>
            <a:r>
              <a:rPr lang="en-IN" b="1" u="sng" dirty="0"/>
              <a:t>Regularising Linear Models (Shrinkage methods)</a:t>
            </a:r>
          </a:p>
        </p:txBody>
      </p:sp>
    </p:spTree>
    <p:extLst>
      <p:ext uri="{BB962C8B-B14F-4D97-AF65-F5344CB8AC3E}">
        <p14:creationId xmlns:p14="http://schemas.microsoft.com/office/powerpoint/2010/main" val="1072727478"/>
      </p:ext>
    </p:extLst>
  </p:cSld>
  <p:clrMapOvr>
    <a:masterClrMapping/>
  </p:clrMapOvr>
  <p:transition spd="med">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7A1F52-1A72-4537-B781-27FD311E46CC}"/>
              </a:ext>
            </a:extLst>
          </p:cNvPr>
          <p:cNvSpPr txBox="1"/>
          <p:nvPr/>
        </p:nvSpPr>
        <p:spPr>
          <a:xfrm>
            <a:off x="3733800" y="1524000"/>
            <a:ext cx="5257800" cy="4401205"/>
          </a:xfrm>
          <a:prstGeom prst="rect">
            <a:avLst/>
          </a:prstGeom>
          <a:noFill/>
        </p:spPr>
        <p:txBody>
          <a:bodyPr wrap="square" rtlCol="0">
            <a:spAutoFit/>
          </a:bodyPr>
          <a:lstStyle/>
          <a:p>
            <a:pPr marL="342900" indent="-342900">
              <a:buFont typeface="+mj-lt"/>
              <a:buAutoNum type="arabicPeriod"/>
            </a:pPr>
            <a:r>
              <a:rPr lang="en-US" sz="1400" dirty="0"/>
              <a:t>In Ridge Regression, the algorithm while trying to find the best combination of coefficients which minimize the SSE on the training data, is constrained by the penalty term </a:t>
            </a:r>
          </a:p>
          <a:p>
            <a:pPr marL="342900" indent="-342900">
              <a:buFont typeface="+mj-lt"/>
              <a:buAutoNum type="arabicPeriod"/>
            </a:pPr>
            <a:endParaRPr lang="en-US" sz="1400" dirty="0"/>
          </a:p>
          <a:p>
            <a:pPr marL="342900" indent="-342900">
              <a:buFont typeface="+mj-lt"/>
              <a:buAutoNum type="arabicPeriod"/>
            </a:pPr>
            <a:r>
              <a:rPr lang="en-US" sz="1400" dirty="0"/>
              <a:t>The penalty term is akin to cost of magnitude of the coefficients. Higher the magnitude, more the cost. Thus to minimize the cost, the coefficient are suppressed</a:t>
            </a:r>
          </a:p>
          <a:p>
            <a:pPr marL="342900" indent="-342900">
              <a:buFont typeface="+mj-lt"/>
              <a:buAutoNum type="arabicPeriod"/>
            </a:pPr>
            <a:endParaRPr lang="en-US" sz="1400" dirty="0"/>
          </a:p>
          <a:p>
            <a:pPr marL="342900" indent="-342900">
              <a:buFont typeface="+mj-lt"/>
              <a:buAutoNum type="arabicPeriod"/>
            </a:pPr>
            <a:r>
              <a:rPr lang="en-US" sz="1400" dirty="0"/>
              <a:t>Thus the resulting surface tends to be relatively much more smoother than the unconstrained surface. This means we have settled for a model which will make errors in the training data </a:t>
            </a:r>
          </a:p>
          <a:p>
            <a:pPr marL="342900" indent="-342900">
              <a:buFont typeface="+mj-lt"/>
              <a:buAutoNum type="arabicPeriod"/>
            </a:pPr>
            <a:endParaRPr lang="en-US" sz="1400" dirty="0"/>
          </a:p>
          <a:p>
            <a:pPr marL="342900" indent="-342900">
              <a:buFont typeface="+mj-lt"/>
              <a:buAutoNum type="arabicPeriod"/>
            </a:pPr>
            <a:r>
              <a:rPr lang="en-US" sz="1400" dirty="0"/>
              <a:t>This is fine as long as the errors can be attributed to the random fluctuations i.e. because the model does not absorb the random fluctuations in the data</a:t>
            </a:r>
          </a:p>
          <a:p>
            <a:pPr marL="342900" indent="-342900">
              <a:buFont typeface="+mj-lt"/>
              <a:buAutoNum type="arabicPeriod"/>
            </a:pPr>
            <a:endParaRPr lang="en-US" sz="1400" dirty="0"/>
          </a:p>
          <a:p>
            <a:pPr marL="342900" indent="-342900">
              <a:buFont typeface="+mj-lt"/>
              <a:buAutoNum type="arabicPeriod"/>
            </a:pPr>
            <a:r>
              <a:rPr lang="en-US" sz="1400" dirty="0"/>
              <a:t>Such model will perform equally well on unseen data i.e. test data. The model will generalize better than the complex model</a:t>
            </a:r>
          </a:p>
        </p:txBody>
      </p:sp>
      <p:pic>
        <p:nvPicPr>
          <p:cNvPr id="18" name="Picture 17">
            <a:extLst>
              <a:ext uri="{FF2B5EF4-FFF2-40B4-BE49-F238E27FC236}">
                <a16:creationId xmlns:a16="http://schemas.microsoft.com/office/drawing/2014/main" id="{16469BDC-F2D2-4D9E-A146-EE5512039BBD}"/>
              </a:ext>
            </a:extLst>
          </p:cNvPr>
          <p:cNvPicPr>
            <a:picLocks noChangeAspect="1"/>
          </p:cNvPicPr>
          <p:nvPr/>
        </p:nvPicPr>
        <p:blipFill>
          <a:blip r:embed="rId2"/>
          <a:stretch>
            <a:fillRect/>
          </a:stretch>
        </p:blipFill>
        <p:spPr>
          <a:xfrm>
            <a:off x="1066800" y="1676400"/>
            <a:ext cx="1976438" cy="1193870"/>
          </a:xfrm>
          <a:prstGeom prst="rect">
            <a:avLst/>
          </a:prstGeom>
        </p:spPr>
      </p:pic>
      <p:cxnSp>
        <p:nvCxnSpPr>
          <p:cNvPr id="8" name="Straight Connector 7">
            <a:extLst>
              <a:ext uri="{FF2B5EF4-FFF2-40B4-BE49-F238E27FC236}">
                <a16:creationId xmlns:a16="http://schemas.microsoft.com/office/drawing/2014/main" id="{80C92D34-0DEB-4069-AD98-35C2B0E37A31}"/>
              </a:ext>
            </a:extLst>
          </p:cNvPr>
          <p:cNvCxnSpPr>
            <a:cxnSpLocks/>
          </p:cNvCxnSpPr>
          <p:nvPr/>
        </p:nvCxnSpPr>
        <p:spPr>
          <a:xfrm flipV="1">
            <a:off x="1362886" y="2511960"/>
            <a:ext cx="423077" cy="91995"/>
          </a:xfrm>
          <a:prstGeom prst="line">
            <a:avLst/>
          </a:prstGeom>
          <a:ln>
            <a:solidFill>
              <a:schemeClr val="tx1"/>
            </a:solidFill>
            <a:prstDash val="dash"/>
          </a:ln>
        </p:spPr>
        <p:style>
          <a:lnRef idx="1">
            <a:schemeClr val="accent6"/>
          </a:lnRef>
          <a:fillRef idx="0">
            <a:schemeClr val="accent6"/>
          </a:fillRef>
          <a:effectRef idx="0">
            <a:schemeClr val="accent6"/>
          </a:effectRef>
          <a:fontRef idx="minor">
            <a:schemeClr val="tx1"/>
          </a:fontRef>
        </p:style>
      </p:cxnSp>
      <p:cxnSp>
        <p:nvCxnSpPr>
          <p:cNvPr id="14" name="Straight Connector 13">
            <a:extLst>
              <a:ext uri="{FF2B5EF4-FFF2-40B4-BE49-F238E27FC236}">
                <a16:creationId xmlns:a16="http://schemas.microsoft.com/office/drawing/2014/main" id="{BB91FA6A-7C77-45C4-A290-E04B95720111}"/>
              </a:ext>
            </a:extLst>
          </p:cNvPr>
          <p:cNvCxnSpPr>
            <a:cxnSpLocks/>
          </p:cNvCxnSpPr>
          <p:nvPr/>
        </p:nvCxnSpPr>
        <p:spPr>
          <a:xfrm>
            <a:off x="1785963" y="2511960"/>
            <a:ext cx="576237" cy="194664"/>
          </a:xfrm>
          <a:prstGeom prst="line">
            <a:avLst/>
          </a:prstGeom>
          <a:ln>
            <a:solidFill>
              <a:schemeClr val="tx1"/>
            </a:solidFill>
            <a:prstDash val="dash"/>
          </a:ln>
        </p:spPr>
        <p:style>
          <a:lnRef idx="1">
            <a:schemeClr val="accent6"/>
          </a:lnRef>
          <a:fillRef idx="0">
            <a:schemeClr val="accent6"/>
          </a:fillRef>
          <a:effectRef idx="0">
            <a:schemeClr val="accent6"/>
          </a:effectRef>
          <a:fontRef idx="minor">
            <a:schemeClr val="tx1"/>
          </a:fontRef>
        </p:style>
      </p:cxnSp>
      <p:sp>
        <p:nvSpPr>
          <p:cNvPr id="19" name="Rectangle 18">
            <a:extLst>
              <a:ext uri="{FF2B5EF4-FFF2-40B4-BE49-F238E27FC236}">
                <a16:creationId xmlns:a16="http://schemas.microsoft.com/office/drawing/2014/main" id="{AF36CA23-CAF9-41CA-8816-6702202A96C0}"/>
              </a:ext>
            </a:extLst>
          </p:cNvPr>
          <p:cNvSpPr/>
          <p:nvPr/>
        </p:nvSpPr>
        <p:spPr>
          <a:xfrm>
            <a:off x="457200" y="727583"/>
            <a:ext cx="6248400" cy="369332"/>
          </a:xfrm>
          <a:prstGeom prst="rect">
            <a:avLst/>
          </a:prstGeom>
        </p:spPr>
        <p:txBody>
          <a:bodyPr wrap="square">
            <a:spAutoFit/>
          </a:bodyPr>
          <a:lstStyle/>
          <a:p>
            <a:pPr marL="0" indent="0">
              <a:buNone/>
            </a:pPr>
            <a:r>
              <a:rPr lang="en-IN" b="1" u="sng" dirty="0"/>
              <a:t>Regularising Linear Models (Shrinkage methods)</a:t>
            </a:r>
          </a:p>
        </p:txBody>
      </p:sp>
      <p:pic>
        <p:nvPicPr>
          <p:cNvPr id="13" name="Picture 12">
            <a:extLst>
              <a:ext uri="{FF2B5EF4-FFF2-40B4-BE49-F238E27FC236}">
                <a16:creationId xmlns:a16="http://schemas.microsoft.com/office/drawing/2014/main" id="{73A76159-922C-4EDA-A878-57F669819D08}"/>
              </a:ext>
            </a:extLst>
          </p:cNvPr>
          <p:cNvPicPr>
            <a:picLocks noChangeAspect="1"/>
          </p:cNvPicPr>
          <p:nvPr/>
        </p:nvPicPr>
        <p:blipFill>
          <a:blip r:embed="rId3"/>
          <a:stretch>
            <a:fillRect/>
          </a:stretch>
        </p:blipFill>
        <p:spPr>
          <a:xfrm>
            <a:off x="609600" y="2945491"/>
            <a:ext cx="2660790" cy="714035"/>
          </a:xfrm>
          <a:prstGeom prst="rect">
            <a:avLst/>
          </a:prstGeom>
        </p:spPr>
      </p:pic>
      <p:pic>
        <p:nvPicPr>
          <p:cNvPr id="16" name="Picture 15">
            <a:extLst>
              <a:ext uri="{FF2B5EF4-FFF2-40B4-BE49-F238E27FC236}">
                <a16:creationId xmlns:a16="http://schemas.microsoft.com/office/drawing/2014/main" id="{05D08BC9-0856-4606-B63F-EE5674E28F82}"/>
              </a:ext>
            </a:extLst>
          </p:cNvPr>
          <p:cNvPicPr>
            <a:picLocks noChangeAspect="1"/>
          </p:cNvPicPr>
          <p:nvPr/>
        </p:nvPicPr>
        <p:blipFill>
          <a:blip r:embed="rId4"/>
          <a:stretch>
            <a:fillRect/>
          </a:stretch>
        </p:blipFill>
        <p:spPr>
          <a:xfrm>
            <a:off x="415671" y="3962399"/>
            <a:ext cx="2907307" cy="2195449"/>
          </a:xfrm>
          <a:prstGeom prst="rect">
            <a:avLst/>
          </a:prstGeom>
        </p:spPr>
      </p:pic>
      <p:sp>
        <p:nvSpPr>
          <p:cNvPr id="3" name="TextBox 2">
            <a:extLst>
              <a:ext uri="{FF2B5EF4-FFF2-40B4-BE49-F238E27FC236}">
                <a16:creationId xmlns:a16="http://schemas.microsoft.com/office/drawing/2014/main" id="{C5A102E0-A831-4D3D-8B06-D52E2E835984}"/>
              </a:ext>
            </a:extLst>
          </p:cNvPr>
          <p:cNvSpPr txBox="1"/>
          <p:nvPr/>
        </p:nvSpPr>
        <p:spPr>
          <a:xfrm>
            <a:off x="152400" y="3962399"/>
            <a:ext cx="990600" cy="276999"/>
          </a:xfrm>
          <a:prstGeom prst="rect">
            <a:avLst/>
          </a:prstGeom>
          <a:noFill/>
        </p:spPr>
        <p:txBody>
          <a:bodyPr wrap="square" rtlCol="0">
            <a:spAutoFit/>
          </a:bodyPr>
          <a:lstStyle/>
          <a:p>
            <a:r>
              <a:rPr lang="en-US" sz="1200" dirty="0"/>
              <a:t>Z = f ( x, y)</a:t>
            </a:r>
          </a:p>
        </p:txBody>
      </p:sp>
    </p:spTree>
    <p:extLst>
      <p:ext uri="{BB962C8B-B14F-4D97-AF65-F5344CB8AC3E}">
        <p14:creationId xmlns:p14="http://schemas.microsoft.com/office/powerpoint/2010/main" val="2494866331"/>
      </p:ext>
    </p:extLst>
  </p:cSld>
  <p:clrMapOvr>
    <a:masterClrMapping/>
  </p:clrMapOvr>
  <p:transition spd="med">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643264" cy="886397"/>
          </a:xfrm>
        </p:spPr>
        <p:txBody>
          <a:bodyPr wrap="square">
            <a:spAutoFit/>
          </a:bodyPr>
          <a:lstStyle/>
          <a:p>
            <a:pPr marL="0" indent="0">
              <a:buNone/>
            </a:pPr>
            <a:r>
              <a:rPr lang="en-IN" sz="1800" b="1" u="sng" dirty="0"/>
              <a:t>Regularising Linear Models (Shrinkage methods)</a:t>
            </a:r>
          </a:p>
          <a:p>
            <a:pPr marL="0" indent="0">
              <a:buNone/>
            </a:pPr>
            <a:endParaRPr lang="en-IN" sz="1400" dirty="0"/>
          </a:p>
          <a:p>
            <a:pPr marL="0" indent="0">
              <a:buNone/>
            </a:pPr>
            <a:r>
              <a:rPr lang="en-IN" sz="1400" dirty="0"/>
              <a:t>Impact of Ridge Regression on the coefficients of the 56 attributes</a:t>
            </a:r>
          </a:p>
        </p:txBody>
      </p:sp>
      <p:sp>
        <p:nvSpPr>
          <p:cNvPr id="11" name="TextBox 10">
            <a:extLst>
              <a:ext uri="{FF2B5EF4-FFF2-40B4-BE49-F238E27FC236}">
                <a16:creationId xmlns:a16="http://schemas.microsoft.com/office/drawing/2014/main" id="{DB51FF13-BF51-491B-B38C-D85AB9309635}"/>
              </a:ext>
            </a:extLst>
          </p:cNvPr>
          <p:cNvSpPr txBox="1"/>
          <p:nvPr/>
        </p:nvSpPr>
        <p:spPr>
          <a:xfrm>
            <a:off x="303276" y="3389380"/>
            <a:ext cx="7888670" cy="276999"/>
          </a:xfrm>
          <a:prstGeom prst="rect">
            <a:avLst/>
          </a:prstGeom>
          <a:noFill/>
        </p:spPr>
        <p:txBody>
          <a:bodyPr wrap="square" rtlCol="0">
            <a:spAutoFit/>
          </a:bodyPr>
          <a:lstStyle/>
          <a:p>
            <a:r>
              <a:rPr lang="en-US" sz="1200" dirty="0"/>
              <a:t>Large coefficients have been suppressed, almost close to 0 in many cases. </a:t>
            </a:r>
          </a:p>
        </p:txBody>
      </p:sp>
      <p:sp>
        <p:nvSpPr>
          <p:cNvPr id="13" name="TextBox 12">
            <a:extLst>
              <a:ext uri="{FF2B5EF4-FFF2-40B4-BE49-F238E27FC236}">
                <a16:creationId xmlns:a16="http://schemas.microsoft.com/office/drawing/2014/main" id="{CE28A968-F8E2-44CE-9283-1BAF24EE6578}"/>
              </a:ext>
            </a:extLst>
          </p:cNvPr>
          <p:cNvSpPr txBox="1"/>
          <p:nvPr/>
        </p:nvSpPr>
        <p:spPr>
          <a:xfrm>
            <a:off x="348336" y="6135945"/>
            <a:ext cx="4223664" cy="276999"/>
          </a:xfrm>
          <a:prstGeom prst="rect">
            <a:avLst/>
          </a:prstGeom>
          <a:noFill/>
        </p:spPr>
        <p:txBody>
          <a:bodyPr wrap="square" rtlCol="0">
            <a:spAutoFit/>
          </a:bodyPr>
          <a:lstStyle/>
          <a:p>
            <a:r>
              <a:rPr lang="en-US" sz="1200" dirty="0"/>
              <a:t>Ref: </a:t>
            </a:r>
            <a:r>
              <a:rPr lang="en-US" sz="1200" dirty="0" err="1"/>
              <a:t>Ridge_Lasso_Regression.ipynb</a:t>
            </a:r>
            <a:endParaRPr lang="en-US" sz="1200" dirty="0"/>
          </a:p>
        </p:txBody>
      </p:sp>
      <p:sp>
        <p:nvSpPr>
          <p:cNvPr id="6" name="Rectangle 5">
            <a:extLst>
              <a:ext uri="{FF2B5EF4-FFF2-40B4-BE49-F238E27FC236}">
                <a16:creationId xmlns:a16="http://schemas.microsoft.com/office/drawing/2014/main" id="{0FC675F6-8EA0-4B80-B3BB-766F37F0E357}"/>
              </a:ext>
            </a:extLst>
          </p:cNvPr>
          <p:cNvSpPr>
            <a:spLocks noChangeArrowheads="1"/>
          </p:cNvSpPr>
          <p:nvPr/>
        </p:nvSpPr>
        <p:spPr bwMode="auto">
          <a:xfrm>
            <a:off x="266700" y="2062403"/>
            <a:ext cx="79252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Ridge model: [[ 0. 3.73512981 -2.93500874 -2.13974194 -3.56547812 -1.28898893 3.01290805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2.04739082 0.0786974 0.21972225 -0.3302341 -1.46231096 -1.17221896 0.00856067 2.48054694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-1.67596093 0.99537516 -2.29024279 4.7699338 -2.08598898 0.34009408 0.35024058 -0.41761834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3.06970569 -2.21649433 1.86339518 -2.62934278 0.38596397 0.12088534 -0.53440382 -1.88265835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-0.7675926 -0.90146842 0.52416091 0.59678246 -0.26349448 0.5827378 -3.02842915 -0.36548074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0.5956112 -0.15941014 0.49168856 1.45652375 -0.43819158 -0.20964198 0.77665496 0.36489921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-0.4750838 0.3551047 0.23188557 -1.42941282 2.06831543 -0.34986402 -0.32320394 0.39054656 0.06283411]]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0367325"/>
      </p:ext>
    </p:extLst>
  </p:cSld>
  <p:clrMapOvr>
    <a:masterClrMapping/>
  </p:clrMapOvr>
  <p:transition spd="med">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643264" cy="3681008"/>
          </a:xfrm>
        </p:spPr>
        <p:txBody>
          <a:bodyPr wrap="square">
            <a:spAutoFit/>
          </a:bodyPr>
          <a:lstStyle/>
          <a:p>
            <a:pPr marL="0" indent="0">
              <a:buNone/>
            </a:pPr>
            <a:r>
              <a:rPr lang="en-IN" sz="1800" b="1" u="sng" dirty="0"/>
              <a:t>Regularising Linear Models (Shrinkage methods)</a:t>
            </a:r>
          </a:p>
          <a:p>
            <a:pPr marL="0" indent="0">
              <a:buNone/>
            </a:pPr>
            <a:endParaRPr lang="en-IN" sz="1400" dirty="0"/>
          </a:p>
          <a:p>
            <a:pPr marL="342900" indent="-342900">
              <a:buFont typeface="+mj-lt"/>
              <a:buAutoNum type="arabicPeriod"/>
            </a:pPr>
            <a:r>
              <a:rPr lang="en-US" sz="1600" u="sng" dirty="0"/>
              <a:t>Lasso Regression </a:t>
            </a:r>
            <a:r>
              <a:rPr lang="en-US" sz="1600" dirty="0"/>
              <a:t>is similar to the Ridge regression with a difference in the penalty term. Unlike Ridge, the penalty term here is raised to power 1. Also known as L1 norm. </a:t>
            </a:r>
          </a:p>
          <a:p>
            <a:pPr marL="342900" indent="-342900">
              <a:buFont typeface="+mj-lt"/>
              <a:buAutoNum type="arabicPeriod"/>
            </a:pPr>
            <a:endParaRPr lang="en-US" sz="1600" u="sng" dirty="0"/>
          </a:p>
          <a:p>
            <a:pPr marL="342900" indent="-342900">
              <a:buFont typeface="+mj-lt"/>
              <a:buAutoNum type="arabicPeriod"/>
            </a:pPr>
            <a:endParaRPr lang="en-US" sz="1600" u="sng" dirty="0"/>
          </a:p>
          <a:p>
            <a:pPr marL="342900" indent="-342900">
              <a:buFont typeface="+mj-lt"/>
              <a:buAutoNum type="arabicPeriod"/>
            </a:pPr>
            <a:endParaRPr lang="en-US" sz="1600" u="sng" dirty="0"/>
          </a:p>
          <a:p>
            <a:pPr marL="342900" indent="-342900">
              <a:buFont typeface="+mj-lt"/>
              <a:buAutoNum type="arabicPeriod" startAt="2"/>
            </a:pPr>
            <a:r>
              <a:rPr lang="en-US" sz="1600" dirty="0"/>
              <a:t>The term     continues to be the input parameter which will decide how high penalties would be for the coefficients. Larger the value more diminished the coefficients will be. </a:t>
            </a:r>
          </a:p>
          <a:p>
            <a:pPr marL="342900" indent="-342900">
              <a:buFont typeface="+mj-lt"/>
              <a:buAutoNum type="arabicPeriod" startAt="2"/>
            </a:pPr>
            <a:endParaRPr lang="en-US" sz="1600" dirty="0"/>
          </a:p>
          <a:p>
            <a:pPr marL="342900" indent="-342900">
              <a:buFont typeface="+mj-lt"/>
              <a:buAutoNum type="arabicPeriod" startAt="2"/>
            </a:pPr>
            <a:r>
              <a:rPr lang="en-US" sz="1600" dirty="0"/>
              <a:t>Unlike Ridge regression, where the coefficients are driven towards zero but may not become zero, Lasso Regression penalty process will make many of the coefficients 0. In other words, literally drop the dimensions</a:t>
            </a:r>
          </a:p>
        </p:txBody>
      </p:sp>
      <p:pic>
        <p:nvPicPr>
          <p:cNvPr id="5" name="Picture 4">
            <a:extLst>
              <a:ext uri="{FF2B5EF4-FFF2-40B4-BE49-F238E27FC236}">
                <a16:creationId xmlns:a16="http://schemas.microsoft.com/office/drawing/2014/main" id="{DF13B12B-BAE5-492A-95B3-32D79DE262A9}"/>
              </a:ext>
            </a:extLst>
          </p:cNvPr>
          <p:cNvPicPr>
            <a:picLocks noChangeAspect="1"/>
          </p:cNvPicPr>
          <p:nvPr/>
        </p:nvPicPr>
        <p:blipFill>
          <a:blip r:embed="rId3"/>
          <a:stretch>
            <a:fillRect/>
          </a:stretch>
        </p:blipFill>
        <p:spPr>
          <a:xfrm>
            <a:off x="1676400" y="2971800"/>
            <a:ext cx="200025" cy="381000"/>
          </a:xfrm>
          <a:prstGeom prst="rect">
            <a:avLst/>
          </a:prstGeom>
        </p:spPr>
      </p:pic>
      <p:pic>
        <p:nvPicPr>
          <p:cNvPr id="8" name="Picture 7">
            <a:extLst>
              <a:ext uri="{FF2B5EF4-FFF2-40B4-BE49-F238E27FC236}">
                <a16:creationId xmlns:a16="http://schemas.microsoft.com/office/drawing/2014/main" id="{B566F425-7541-4BD0-B7DA-484FDBD5AF10}"/>
              </a:ext>
            </a:extLst>
          </p:cNvPr>
          <p:cNvPicPr>
            <a:picLocks noChangeAspect="1"/>
          </p:cNvPicPr>
          <p:nvPr/>
        </p:nvPicPr>
        <p:blipFill>
          <a:blip r:embed="rId4"/>
          <a:stretch>
            <a:fillRect/>
          </a:stretch>
        </p:blipFill>
        <p:spPr>
          <a:xfrm>
            <a:off x="2819400" y="2337816"/>
            <a:ext cx="2600557" cy="552450"/>
          </a:xfrm>
          <a:prstGeom prst="rect">
            <a:avLst/>
          </a:prstGeom>
        </p:spPr>
      </p:pic>
    </p:spTree>
    <p:extLst>
      <p:ext uri="{BB962C8B-B14F-4D97-AF65-F5344CB8AC3E}">
        <p14:creationId xmlns:p14="http://schemas.microsoft.com/office/powerpoint/2010/main" val="3046348209"/>
      </p:ext>
    </p:extLst>
  </p:cSld>
  <p:clrMapOvr>
    <a:masterClrMapping/>
  </p:clrMapOvr>
  <p:transition spd="med">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643264" cy="886397"/>
          </a:xfrm>
        </p:spPr>
        <p:txBody>
          <a:bodyPr wrap="square">
            <a:spAutoFit/>
          </a:bodyPr>
          <a:lstStyle/>
          <a:p>
            <a:pPr marL="0" indent="0">
              <a:buNone/>
            </a:pPr>
            <a:r>
              <a:rPr lang="en-IN" sz="1800" b="1" u="sng" dirty="0"/>
              <a:t>Regularising Linear Models (Shrinkage methods)</a:t>
            </a:r>
          </a:p>
          <a:p>
            <a:pPr marL="0" indent="0">
              <a:buNone/>
            </a:pPr>
            <a:endParaRPr lang="en-IN" sz="1400" dirty="0"/>
          </a:p>
          <a:p>
            <a:pPr marL="0" indent="0">
              <a:buNone/>
            </a:pPr>
            <a:r>
              <a:rPr lang="en-IN" sz="1400" dirty="0"/>
              <a:t>Impact of Lasso Regression on the coefficients of the 56 attributes</a:t>
            </a:r>
          </a:p>
        </p:txBody>
      </p:sp>
      <p:sp>
        <p:nvSpPr>
          <p:cNvPr id="11" name="TextBox 10">
            <a:extLst>
              <a:ext uri="{FF2B5EF4-FFF2-40B4-BE49-F238E27FC236}">
                <a16:creationId xmlns:a16="http://schemas.microsoft.com/office/drawing/2014/main" id="{DB51FF13-BF51-491B-B38C-D85AB9309635}"/>
              </a:ext>
            </a:extLst>
          </p:cNvPr>
          <p:cNvSpPr txBox="1"/>
          <p:nvPr/>
        </p:nvSpPr>
        <p:spPr>
          <a:xfrm>
            <a:off x="303276" y="3389380"/>
            <a:ext cx="7888670" cy="461665"/>
          </a:xfrm>
          <a:prstGeom prst="rect">
            <a:avLst/>
          </a:prstGeom>
          <a:noFill/>
        </p:spPr>
        <p:txBody>
          <a:bodyPr wrap="square" rtlCol="0">
            <a:spAutoFit/>
          </a:bodyPr>
          <a:lstStyle/>
          <a:p>
            <a:r>
              <a:rPr lang="en-US" sz="1200" dirty="0"/>
              <a:t>Large coefficients have been suppressed, to 0 in many cases, making those dimensions useless i.e. dropped from the model. </a:t>
            </a:r>
          </a:p>
        </p:txBody>
      </p:sp>
      <p:sp>
        <p:nvSpPr>
          <p:cNvPr id="13" name="TextBox 12">
            <a:extLst>
              <a:ext uri="{FF2B5EF4-FFF2-40B4-BE49-F238E27FC236}">
                <a16:creationId xmlns:a16="http://schemas.microsoft.com/office/drawing/2014/main" id="{CE28A968-F8E2-44CE-9283-1BAF24EE6578}"/>
              </a:ext>
            </a:extLst>
          </p:cNvPr>
          <p:cNvSpPr txBox="1"/>
          <p:nvPr/>
        </p:nvSpPr>
        <p:spPr>
          <a:xfrm>
            <a:off x="348336" y="6135945"/>
            <a:ext cx="4223664" cy="276999"/>
          </a:xfrm>
          <a:prstGeom prst="rect">
            <a:avLst/>
          </a:prstGeom>
          <a:noFill/>
        </p:spPr>
        <p:txBody>
          <a:bodyPr wrap="square" rtlCol="0">
            <a:spAutoFit/>
          </a:bodyPr>
          <a:lstStyle/>
          <a:p>
            <a:r>
              <a:rPr lang="en-US" sz="1200" dirty="0"/>
              <a:t>Ref: </a:t>
            </a:r>
            <a:r>
              <a:rPr lang="en-US" sz="1200" dirty="0" err="1"/>
              <a:t>Ridge_Lasso_Regression.ipynb</a:t>
            </a:r>
            <a:endParaRPr lang="en-US" sz="1200" dirty="0"/>
          </a:p>
        </p:txBody>
      </p:sp>
      <p:sp>
        <p:nvSpPr>
          <p:cNvPr id="6" name="Rectangle 5">
            <a:extLst>
              <a:ext uri="{FF2B5EF4-FFF2-40B4-BE49-F238E27FC236}">
                <a16:creationId xmlns:a16="http://schemas.microsoft.com/office/drawing/2014/main" id="{0FC675F6-8EA0-4B80-B3BB-766F37F0E357}"/>
              </a:ext>
            </a:extLst>
          </p:cNvPr>
          <p:cNvSpPr>
            <a:spLocks noChangeArrowheads="1"/>
          </p:cNvSpPr>
          <p:nvPr/>
        </p:nvSpPr>
        <p:spPr bwMode="auto">
          <a:xfrm>
            <a:off x="266700" y="2293235"/>
            <a:ext cx="882132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hangingPunct="0"/>
            <a:r>
              <a:rPr lang="it-IT" sz="1000" dirty="0"/>
              <a:t>Lasso model: [ 0. 0.52263805 -0.5402102 -1.99423315 -4.55360385 -0.85285179 2.99044036 0.00711821 -0. 0.76073274 -0. -0. -0.19736449 </a:t>
            </a:r>
          </a:p>
          <a:p>
            <a:pPr lvl="0" eaLnBrk="0" hangingPunct="0"/>
            <a:r>
              <a:rPr lang="it-IT" sz="1000" dirty="0"/>
              <a:t>0. 2.04221833 -1.00014513 0. -0. 4.28412669 -0. 0. 0.31442062 -0. 2.13894094 -1.06760107 0. -0. 0. 0. -0.44991392 -1.55885506 -0. -0.68837902 0. </a:t>
            </a:r>
          </a:p>
          <a:p>
            <a:pPr lvl="0" eaLnBrk="0" hangingPunct="0"/>
            <a:r>
              <a:rPr lang="it-IT" sz="1000" dirty="0"/>
              <a:t>0.17455864 -0.34653644 0.3313704 -2.84931966 0. -0.34340563 0.00815105 0.47019445 1.25759712 -0.69634581 0. 0.55528147 0.2948979 -0.67289549 </a:t>
            </a:r>
          </a:p>
          <a:p>
            <a:pPr lvl="0" eaLnBrk="0" hangingPunct="0"/>
            <a:r>
              <a:rPr lang="it-IT" sz="1000" dirty="0"/>
              <a:t>0.06490671 0. -1.19639935 1.06711702 0. -0.88034391 0. -0. ]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5539458"/>
      </p:ext>
    </p:extLst>
  </p:cSld>
  <p:clrMapOvr>
    <a:masterClrMapping/>
  </p:clrMapOvr>
  <p:transition spd="med">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066800"/>
            <a:ext cx="8382000" cy="5596404"/>
          </a:xfrm>
          <a:prstGeom prst="rect">
            <a:avLst/>
          </a:prstGeom>
        </p:spPr>
        <p:txBody>
          <a:bodyPr wrap="square">
            <a:spAutoFit/>
          </a:bodyPr>
          <a:lstStyle/>
          <a:p>
            <a:r>
              <a:rPr lang="en-US" b="1" dirty="0"/>
              <a:t>Exploratory data analytics (EDA)</a:t>
            </a:r>
          </a:p>
          <a:p>
            <a:endParaRPr lang="en-US" sz="1400" b="1" i="1" dirty="0"/>
          </a:p>
          <a:p>
            <a:r>
              <a:rPr lang="en-US" dirty="0"/>
              <a:t>Some of the key activities performed in EDA include – </a:t>
            </a:r>
          </a:p>
          <a:p>
            <a:endParaRPr lang="en-US" sz="1400" dirty="0"/>
          </a:p>
          <a:p>
            <a:pPr marL="342900" lvl="1" indent="-342900" algn="just">
              <a:lnSpc>
                <a:spcPct val="150000"/>
              </a:lnSpc>
              <a:buFont typeface="+mj-lt"/>
              <a:buAutoNum type="arabicPeriod"/>
            </a:pPr>
            <a:r>
              <a:rPr lang="en-US" dirty="0"/>
              <a:t>Meaningful standardized names to the attributes</a:t>
            </a:r>
          </a:p>
          <a:p>
            <a:pPr marL="342900" lvl="1" indent="-342900" algn="just">
              <a:lnSpc>
                <a:spcPct val="150000"/>
              </a:lnSpc>
              <a:buFont typeface="+mj-lt"/>
              <a:buAutoNum type="arabicPeriod"/>
            </a:pPr>
            <a:r>
              <a:rPr lang="en-US" dirty="0"/>
              <a:t>Meta information about the data. Describe the column level details such as  what it is, how it was collected, units of measurement, frequency of measurement, possible range of values etc.</a:t>
            </a:r>
          </a:p>
          <a:p>
            <a:pPr marL="342900" lvl="1" indent="-342900" algn="just">
              <a:lnSpc>
                <a:spcPct val="150000"/>
              </a:lnSpc>
              <a:buFont typeface="+mj-lt"/>
              <a:buAutoNum type="arabicPeriod"/>
            </a:pPr>
            <a:r>
              <a:rPr lang="en-US" dirty="0"/>
              <a:t>List and address the challenges that one will face using the data in its existing form. For e.g. missing values, outliers, data shift, sampling bias </a:t>
            </a:r>
          </a:p>
          <a:p>
            <a:pPr marL="342900" lvl="1" indent="-342900" algn="just">
              <a:lnSpc>
                <a:spcPct val="150000"/>
              </a:lnSpc>
              <a:buFont typeface="+mj-lt"/>
              <a:buAutoNum type="arabicPeriod"/>
            </a:pPr>
            <a:r>
              <a:rPr lang="en-US" dirty="0"/>
              <a:t>Descriptive stats – spread(central values , skew, tails), </a:t>
            </a:r>
            <a:r>
              <a:rPr lang="en-US" dirty="0" err="1"/>
              <a:t>mixup</a:t>
            </a:r>
            <a:r>
              <a:rPr lang="en-US" dirty="0"/>
              <a:t> of gaussians</a:t>
            </a:r>
          </a:p>
          <a:p>
            <a:pPr marL="342900" lvl="1" indent="-342900" algn="just">
              <a:lnSpc>
                <a:spcPct val="150000"/>
              </a:lnSpc>
              <a:buFont typeface="+mj-lt"/>
              <a:buAutoNum type="arabicPeriod"/>
            </a:pPr>
            <a:r>
              <a:rPr lang="en-US" dirty="0"/>
              <a:t>Data distribution across different target classes (if in classification domain)</a:t>
            </a:r>
          </a:p>
          <a:p>
            <a:pPr marL="342900" lvl="1" indent="-342900" algn="just">
              <a:lnSpc>
                <a:spcPct val="150000"/>
              </a:lnSpc>
              <a:buFont typeface="+mj-lt"/>
              <a:buAutoNum type="arabicPeriod"/>
            </a:pPr>
            <a:r>
              <a:rPr lang="en-US" dirty="0"/>
              <a:t>Outlier analysis and strategy for imputations</a:t>
            </a:r>
          </a:p>
          <a:p>
            <a:pPr marL="342900" lvl="1" indent="-342900" algn="just">
              <a:lnSpc>
                <a:spcPct val="150000"/>
              </a:lnSpc>
              <a:buFont typeface="+mj-lt"/>
              <a:buAutoNum type="arabicPeriod"/>
            </a:pPr>
            <a:r>
              <a:rPr lang="en-US" dirty="0"/>
              <a:t>Assessing the impact of the actions taken on the data (modified the distribution? </a:t>
            </a:r>
            <a:endParaRPr lang="en-IN" sz="1600" dirty="0"/>
          </a:p>
        </p:txBody>
      </p:sp>
    </p:spTree>
    <p:extLst>
      <p:ext uri="{BB962C8B-B14F-4D97-AF65-F5344CB8AC3E}">
        <p14:creationId xmlns:p14="http://schemas.microsoft.com/office/powerpoint/2010/main" val="499845064"/>
      </p:ext>
    </p:extLst>
  </p:cSld>
  <p:clrMapOvr>
    <a:masterClrMapping/>
  </p:clrMapOvr>
  <p:transition spd="med">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643264" cy="369332"/>
          </a:xfrm>
        </p:spPr>
        <p:txBody>
          <a:bodyPr wrap="square">
            <a:spAutoFit/>
          </a:bodyPr>
          <a:lstStyle/>
          <a:p>
            <a:pPr marL="0" indent="0">
              <a:buNone/>
            </a:pPr>
            <a:r>
              <a:rPr lang="en-IN" sz="1800" b="1" u="sng" dirty="0"/>
              <a:t>Regularising Linear Models (Comparing The Methods)</a:t>
            </a:r>
          </a:p>
        </p:txBody>
      </p:sp>
      <p:sp>
        <p:nvSpPr>
          <p:cNvPr id="2" name="TextBox 1">
            <a:extLst>
              <a:ext uri="{FF2B5EF4-FFF2-40B4-BE49-F238E27FC236}">
                <a16:creationId xmlns:a16="http://schemas.microsoft.com/office/drawing/2014/main" id="{1446B3C8-FFB0-4B51-8681-79C3D64A5B3E}"/>
              </a:ext>
            </a:extLst>
          </p:cNvPr>
          <p:cNvSpPr txBox="1"/>
          <p:nvPr/>
        </p:nvSpPr>
        <p:spPr>
          <a:xfrm>
            <a:off x="348336" y="1676400"/>
            <a:ext cx="8447328" cy="646331"/>
          </a:xfrm>
          <a:prstGeom prst="rect">
            <a:avLst/>
          </a:prstGeom>
          <a:noFill/>
        </p:spPr>
        <p:txBody>
          <a:bodyPr wrap="square" rtlCol="0">
            <a:spAutoFit/>
          </a:bodyPr>
          <a:lstStyle/>
          <a:p>
            <a:r>
              <a:rPr lang="en-US" dirty="0"/>
              <a:t>To compare the Ridge and Lasso, let us first transform our error function (which is a quadratic / convex function) into a contour graph</a:t>
            </a:r>
          </a:p>
        </p:txBody>
      </p:sp>
      <p:pic>
        <p:nvPicPr>
          <p:cNvPr id="7" name="Picture 4" descr="Image result for convex function and error contours">
            <a:extLst>
              <a:ext uri="{FF2B5EF4-FFF2-40B4-BE49-F238E27FC236}">
                <a16:creationId xmlns:a16="http://schemas.microsoft.com/office/drawing/2014/main" id="{E749CD20-81A3-4E60-95EC-0D10087D4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643" y="2776453"/>
            <a:ext cx="2227894" cy="1668771"/>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EB3B1291-F312-4AEC-8486-170EAB152D6F}"/>
              </a:ext>
            </a:extLst>
          </p:cNvPr>
          <p:cNvSpPr/>
          <p:nvPr/>
        </p:nvSpPr>
        <p:spPr>
          <a:xfrm>
            <a:off x="985838" y="3022778"/>
            <a:ext cx="1622090" cy="3874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13782AA-D125-42A6-B171-F3D9D2FF8C9E}"/>
              </a:ext>
            </a:extLst>
          </p:cNvPr>
          <p:cNvSpPr/>
          <p:nvPr/>
        </p:nvSpPr>
        <p:spPr>
          <a:xfrm>
            <a:off x="1097281" y="3137078"/>
            <a:ext cx="1390416" cy="3874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26BF9B-E1AD-4572-84E1-9B694947B92E}"/>
              </a:ext>
            </a:extLst>
          </p:cNvPr>
          <p:cNvSpPr/>
          <p:nvPr/>
        </p:nvSpPr>
        <p:spPr>
          <a:xfrm>
            <a:off x="1200150" y="3294241"/>
            <a:ext cx="1150344" cy="3357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56A1B43-581C-4293-9596-5D63ED39A5B7}"/>
              </a:ext>
            </a:extLst>
          </p:cNvPr>
          <p:cNvSpPr/>
          <p:nvPr/>
        </p:nvSpPr>
        <p:spPr>
          <a:xfrm>
            <a:off x="1345883" y="3477121"/>
            <a:ext cx="820245" cy="3048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9648575-9691-4107-9C77-E0C85D85E52C}"/>
              </a:ext>
            </a:extLst>
          </p:cNvPr>
          <p:cNvPicPr>
            <a:picLocks noChangeAspect="1"/>
          </p:cNvPicPr>
          <p:nvPr/>
        </p:nvPicPr>
        <p:blipFill>
          <a:blip r:embed="rId4"/>
          <a:stretch>
            <a:fillRect/>
          </a:stretch>
        </p:blipFill>
        <p:spPr>
          <a:xfrm>
            <a:off x="914400" y="2895600"/>
            <a:ext cx="1875216" cy="1488130"/>
          </a:xfrm>
          <a:prstGeom prst="rect">
            <a:avLst/>
          </a:prstGeom>
        </p:spPr>
      </p:pic>
      <p:pic>
        <p:nvPicPr>
          <p:cNvPr id="15" name="Picture 14">
            <a:extLst>
              <a:ext uri="{FF2B5EF4-FFF2-40B4-BE49-F238E27FC236}">
                <a16:creationId xmlns:a16="http://schemas.microsoft.com/office/drawing/2014/main" id="{628549F2-24E2-4EF3-BFB5-3B96B7B7638C}"/>
              </a:ext>
            </a:extLst>
          </p:cNvPr>
          <p:cNvPicPr>
            <a:picLocks noChangeAspect="1"/>
          </p:cNvPicPr>
          <p:nvPr/>
        </p:nvPicPr>
        <p:blipFill>
          <a:blip r:embed="rId5"/>
          <a:stretch>
            <a:fillRect/>
          </a:stretch>
        </p:blipFill>
        <p:spPr>
          <a:xfrm>
            <a:off x="1008838" y="4106465"/>
            <a:ext cx="1685972" cy="833318"/>
          </a:xfrm>
          <a:prstGeom prst="rect">
            <a:avLst/>
          </a:prstGeom>
        </p:spPr>
      </p:pic>
      <p:grpSp>
        <p:nvGrpSpPr>
          <p:cNvPr id="16" name="Group 15">
            <a:extLst>
              <a:ext uri="{FF2B5EF4-FFF2-40B4-BE49-F238E27FC236}">
                <a16:creationId xmlns:a16="http://schemas.microsoft.com/office/drawing/2014/main" id="{BC11A7D0-E621-4E28-BB82-4764AA551D79}"/>
              </a:ext>
            </a:extLst>
          </p:cNvPr>
          <p:cNvGrpSpPr/>
          <p:nvPr/>
        </p:nvGrpSpPr>
        <p:grpSpPr>
          <a:xfrm>
            <a:off x="560972" y="4188237"/>
            <a:ext cx="2715627" cy="1374363"/>
            <a:chOff x="1090863" y="2671542"/>
            <a:chExt cx="3103035" cy="1521849"/>
          </a:xfrm>
        </p:grpSpPr>
        <p:grpSp>
          <p:nvGrpSpPr>
            <p:cNvPr id="17" name="Group 16">
              <a:extLst>
                <a:ext uri="{FF2B5EF4-FFF2-40B4-BE49-F238E27FC236}">
                  <a16:creationId xmlns:a16="http://schemas.microsoft.com/office/drawing/2014/main" id="{90869420-97F4-4C39-80F2-4E44261BB730}"/>
                </a:ext>
              </a:extLst>
            </p:cNvPr>
            <p:cNvGrpSpPr/>
            <p:nvPr/>
          </p:nvGrpSpPr>
          <p:grpSpPr>
            <a:xfrm>
              <a:off x="1090863" y="2807369"/>
              <a:ext cx="2951748" cy="927933"/>
              <a:chOff x="1090863" y="2807369"/>
              <a:chExt cx="2951748" cy="927933"/>
            </a:xfrm>
          </p:grpSpPr>
          <p:cxnSp>
            <p:nvCxnSpPr>
              <p:cNvPr id="20" name="Straight Connector 19">
                <a:extLst>
                  <a:ext uri="{FF2B5EF4-FFF2-40B4-BE49-F238E27FC236}">
                    <a16:creationId xmlns:a16="http://schemas.microsoft.com/office/drawing/2014/main" id="{C876DB93-830F-4571-B905-2EF949E20386}"/>
                  </a:ext>
                </a:extLst>
              </p:cNvPr>
              <p:cNvCxnSpPr>
                <a:cxnSpLocks/>
              </p:cNvCxnSpPr>
              <p:nvPr/>
            </p:nvCxnSpPr>
            <p:spPr>
              <a:xfrm flipH="1">
                <a:off x="1959142" y="2807369"/>
                <a:ext cx="2083469" cy="78478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F4259DE5-0056-4C92-ABBA-25A82B0AB813}"/>
                  </a:ext>
                </a:extLst>
              </p:cNvPr>
              <p:cNvCxnSpPr>
                <a:cxnSpLocks/>
              </p:cNvCxnSpPr>
              <p:nvPr/>
            </p:nvCxnSpPr>
            <p:spPr>
              <a:xfrm flipH="1" flipV="1">
                <a:off x="1090863" y="2809498"/>
                <a:ext cx="2563729" cy="925804"/>
              </a:xfrm>
              <a:prstGeom prst="line">
                <a:avLst/>
              </a:prstGeom>
            </p:spPr>
            <p:style>
              <a:lnRef idx="1">
                <a:schemeClr val="dk1"/>
              </a:lnRef>
              <a:fillRef idx="0">
                <a:schemeClr val="dk1"/>
              </a:fillRef>
              <a:effectRef idx="0">
                <a:schemeClr val="dk1"/>
              </a:effectRef>
              <a:fontRef idx="minor">
                <a:schemeClr val="tx1"/>
              </a:fontRef>
            </p:style>
          </p:cxnSp>
        </p:grpSp>
        <p:sp>
          <p:nvSpPr>
            <p:cNvPr id="18" name="TextBox 17">
              <a:extLst>
                <a:ext uri="{FF2B5EF4-FFF2-40B4-BE49-F238E27FC236}">
                  <a16:creationId xmlns:a16="http://schemas.microsoft.com/office/drawing/2014/main" id="{CC9BA6C7-34CA-4B71-870D-F221CB85191F}"/>
                </a:ext>
              </a:extLst>
            </p:cNvPr>
            <p:cNvSpPr txBox="1"/>
            <p:nvPr/>
          </p:nvSpPr>
          <p:spPr>
            <a:xfrm rot="1637533">
              <a:off x="2887666" y="3331617"/>
              <a:ext cx="577516" cy="861774"/>
            </a:xfrm>
            <a:prstGeom prst="rect">
              <a:avLst/>
            </a:prstGeom>
            <a:noFill/>
          </p:spPr>
          <p:txBody>
            <a:bodyPr wrap="square" rtlCol="0">
              <a:spAutoFit/>
            </a:bodyPr>
            <a:lstStyle/>
            <a:p>
              <a:r>
                <a:rPr lang="en-US" dirty="0"/>
                <a:t>m1</a:t>
              </a:r>
            </a:p>
          </p:txBody>
        </p:sp>
        <p:sp>
          <p:nvSpPr>
            <p:cNvPr id="19" name="TextBox 18">
              <a:extLst>
                <a:ext uri="{FF2B5EF4-FFF2-40B4-BE49-F238E27FC236}">
                  <a16:creationId xmlns:a16="http://schemas.microsoft.com/office/drawing/2014/main" id="{D27D5783-878C-4979-BBFA-A5012ABC6C97}"/>
                </a:ext>
              </a:extLst>
            </p:cNvPr>
            <p:cNvSpPr txBox="1"/>
            <p:nvPr/>
          </p:nvSpPr>
          <p:spPr>
            <a:xfrm rot="20319282">
              <a:off x="3616382" y="2671542"/>
              <a:ext cx="577516" cy="861774"/>
            </a:xfrm>
            <a:prstGeom prst="rect">
              <a:avLst/>
            </a:prstGeom>
            <a:noFill/>
          </p:spPr>
          <p:txBody>
            <a:bodyPr wrap="square" rtlCol="0">
              <a:spAutoFit/>
            </a:bodyPr>
            <a:lstStyle/>
            <a:p>
              <a:r>
                <a:rPr lang="en-US" dirty="0"/>
                <a:t>m2</a:t>
              </a:r>
            </a:p>
          </p:txBody>
        </p:sp>
      </p:grpSp>
      <p:sp>
        <p:nvSpPr>
          <p:cNvPr id="3" name="TextBox 2">
            <a:extLst>
              <a:ext uri="{FF2B5EF4-FFF2-40B4-BE49-F238E27FC236}">
                <a16:creationId xmlns:a16="http://schemas.microsoft.com/office/drawing/2014/main" id="{7CE5ABB6-AACD-45E3-A131-A5A2879FC8FD}"/>
              </a:ext>
            </a:extLst>
          </p:cNvPr>
          <p:cNvSpPr txBox="1"/>
          <p:nvPr/>
        </p:nvSpPr>
        <p:spPr>
          <a:xfrm>
            <a:off x="3733800" y="2667000"/>
            <a:ext cx="4849227" cy="1754326"/>
          </a:xfrm>
          <a:prstGeom prst="rect">
            <a:avLst/>
          </a:prstGeom>
          <a:noFill/>
        </p:spPr>
        <p:txBody>
          <a:bodyPr wrap="square" rtlCol="0">
            <a:spAutoFit/>
          </a:bodyPr>
          <a:lstStyle/>
          <a:p>
            <a:pPr marL="342900" indent="-342900">
              <a:buFont typeface="+mj-lt"/>
              <a:buAutoNum type="arabicPeriod"/>
            </a:pPr>
            <a:r>
              <a:rPr lang="en-US" sz="1200" dirty="0"/>
              <a:t>Every ring on the error function represents a combination of coefficients (m1 and m2 in the image) which result in same quantum of error i.e. SSE</a:t>
            </a:r>
          </a:p>
          <a:p>
            <a:pPr marL="342900" indent="-342900">
              <a:buFont typeface="+mj-lt"/>
              <a:buAutoNum type="arabicPeriod"/>
            </a:pPr>
            <a:endParaRPr lang="en-US" sz="1200" dirty="0"/>
          </a:p>
          <a:p>
            <a:pPr marL="342900" indent="-342900">
              <a:buFont typeface="+mj-lt"/>
              <a:buAutoNum type="arabicPeriod"/>
            </a:pPr>
            <a:r>
              <a:rPr lang="en-US" sz="1200" dirty="0"/>
              <a:t>Let us convert that to a 2d contour plot. In the contour plot, every ring represents one quantum of error. </a:t>
            </a:r>
          </a:p>
          <a:p>
            <a:pPr marL="342900" indent="-342900">
              <a:buFont typeface="+mj-lt"/>
              <a:buAutoNum type="arabicPeriod"/>
            </a:pPr>
            <a:endParaRPr lang="en-US" sz="1200" dirty="0"/>
          </a:p>
          <a:p>
            <a:pPr marL="342900" indent="-342900">
              <a:buFont typeface="+mj-lt"/>
              <a:buAutoNum type="arabicPeriod"/>
            </a:pPr>
            <a:r>
              <a:rPr lang="en-US" sz="1200" dirty="0"/>
              <a:t>The innermost ring / bull’s eye is the combination of the coefficients that gives the lease SSE</a:t>
            </a:r>
          </a:p>
        </p:txBody>
      </p:sp>
    </p:spTree>
    <p:extLst>
      <p:ext uri="{BB962C8B-B14F-4D97-AF65-F5344CB8AC3E}">
        <p14:creationId xmlns:p14="http://schemas.microsoft.com/office/powerpoint/2010/main" val="348768787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14"/>
                                        </p:tgtEl>
                                      </p:cBhvr>
                                    </p:animEffect>
                                    <p:set>
                                      <p:cBhvr>
                                        <p:cTn id="7" dur="1" fill="hold">
                                          <p:stCondLst>
                                            <p:cond delay="1999"/>
                                          </p:stCondLst>
                                        </p:cTn>
                                        <p:tgtEl>
                                          <p:spTgt spid="14"/>
                                        </p:tgtEl>
                                        <p:attrNameLst>
                                          <p:attrName>style.visibility</p:attrName>
                                        </p:attrNameLst>
                                      </p:cBhvr>
                                      <p:to>
                                        <p:strVal val="hidden"/>
                                      </p:to>
                                    </p:set>
                                  </p:childTnLst>
                                </p:cTn>
                              </p:par>
                              <p:par>
                                <p:cTn id="8" presetID="42" presetClass="path" presetSubtype="0" accel="50000" decel="50000" fill="hold" grpId="0" nodeType="withEffect">
                                  <p:stCondLst>
                                    <p:cond delay="0"/>
                                  </p:stCondLst>
                                  <p:childTnLst>
                                    <p:animMotion origin="layout" path="M -1.875E-6 4.07407E-6 L -0.00039 0.13912 " pathEditMode="relative" rAng="0" ptsTypes="AA">
                                      <p:cBhvr>
                                        <p:cTn id="9" dur="2000" fill="hold"/>
                                        <p:tgtEl>
                                          <p:spTgt spid="12"/>
                                        </p:tgtEl>
                                        <p:attrNameLst>
                                          <p:attrName>ppt_x</p:attrName>
                                          <p:attrName>ppt_y</p:attrName>
                                        </p:attrNameLst>
                                      </p:cBhvr>
                                      <p:rCtr x="-26" y="6944"/>
                                    </p:animMotion>
                                  </p:childTnLst>
                                </p:cTn>
                              </p:par>
                              <p:par>
                                <p:cTn id="10" presetID="42" presetClass="path" presetSubtype="0" accel="50000" decel="50000" fill="hold" grpId="0" nodeType="withEffect">
                                  <p:stCondLst>
                                    <p:cond delay="500"/>
                                  </p:stCondLst>
                                  <p:childTnLst>
                                    <p:animMotion origin="layout" path="M -1.25E-6 -4.07407E-6 L -1.25E-6 0.16389 " pathEditMode="relative" rAng="0" ptsTypes="AA">
                                      <p:cBhvr>
                                        <p:cTn id="11" dur="2000" fill="hold"/>
                                        <p:tgtEl>
                                          <p:spTgt spid="10"/>
                                        </p:tgtEl>
                                        <p:attrNameLst>
                                          <p:attrName>ppt_x</p:attrName>
                                          <p:attrName>ppt_y</p:attrName>
                                        </p:attrNameLst>
                                      </p:cBhvr>
                                      <p:rCtr x="0" y="8194"/>
                                    </p:animMotion>
                                  </p:childTnLst>
                                </p:cTn>
                              </p:par>
                              <p:par>
                                <p:cTn id="12" presetID="42" presetClass="path" presetSubtype="0" accel="50000" decel="50000" fill="hold" grpId="0" nodeType="withEffect">
                                  <p:stCondLst>
                                    <p:cond delay="500"/>
                                  </p:stCondLst>
                                  <p:childTnLst>
                                    <p:animMotion origin="layout" path="M -1.25E-6 4.81481E-6 L -1.25E-6 0.19027 " pathEditMode="relative" rAng="0" ptsTypes="AA">
                                      <p:cBhvr>
                                        <p:cTn id="13" dur="2000" fill="hold"/>
                                        <p:tgtEl>
                                          <p:spTgt spid="9"/>
                                        </p:tgtEl>
                                        <p:attrNameLst>
                                          <p:attrName>ppt_x</p:attrName>
                                          <p:attrName>ppt_y</p:attrName>
                                        </p:attrNameLst>
                                      </p:cBhvr>
                                      <p:rCtr x="0" y="9514"/>
                                    </p:animMotion>
                                  </p:childTnLst>
                                </p:cTn>
                              </p:par>
                              <p:par>
                                <p:cTn id="14" presetID="42" presetClass="path" presetSubtype="0" accel="50000" decel="50000" fill="hold" grpId="0" nodeType="withEffect">
                                  <p:stCondLst>
                                    <p:cond delay="500"/>
                                  </p:stCondLst>
                                  <p:childTnLst>
                                    <p:animMotion origin="layout" path="M 8.33333E-7 -2.96296E-6 L 0.0013 0.2125 " pathEditMode="relative" rAng="0" ptsTypes="AA">
                                      <p:cBhvr>
                                        <p:cTn id="15" dur="2000" fill="hold"/>
                                        <p:tgtEl>
                                          <p:spTgt spid="8"/>
                                        </p:tgtEl>
                                        <p:attrNameLst>
                                          <p:attrName>ppt_x</p:attrName>
                                          <p:attrName>ppt_y</p:attrName>
                                        </p:attrNameLst>
                                      </p:cBhvr>
                                      <p:rCtr x="65" y="10625"/>
                                    </p:animMotion>
                                  </p:childTnLst>
                                </p:cTn>
                              </p:par>
                            </p:childTnLst>
                          </p:cTn>
                        </p:par>
                        <p:par>
                          <p:cTn id="16" fill="hold">
                            <p:stCondLst>
                              <p:cond delay="2500"/>
                            </p:stCondLst>
                            <p:childTnLst>
                              <p:par>
                                <p:cTn id="17" presetID="1"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3BF8BAD1-E1E0-4ADC-AC74-1EA9F7806AD7}"/>
              </a:ext>
            </a:extLst>
          </p:cNvPr>
          <p:cNvGrpSpPr/>
          <p:nvPr/>
        </p:nvGrpSpPr>
        <p:grpSpPr>
          <a:xfrm>
            <a:off x="1295400" y="1981198"/>
            <a:ext cx="4177614" cy="2163529"/>
            <a:chOff x="4558217" y="2321736"/>
            <a:chExt cx="2951748" cy="1182671"/>
          </a:xfrm>
        </p:grpSpPr>
        <p:pic>
          <p:nvPicPr>
            <p:cNvPr id="58" name="Picture 57">
              <a:extLst>
                <a:ext uri="{FF2B5EF4-FFF2-40B4-BE49-F238E27FC236}">
                  <a16:creationId xmlns:a16="http://schemas.microsoft.com/office/drawing/2014/main" id="{241535A7-7D8D-45E0-94BC-A2DF058200A9}"/>
                </a:ext>
              </a:extLst>
            </p:cNvPr>
            <p:cNvPicPr>
              <a:picLocks noChangeAspect="1"/>
            </p:cNvPicPr>
            <p:nvPr/>
          </p:nvPicPr>
          <p:blipFill>
            <a:blip r:embed="rId2"/>
            <a:stretch>
              <a:fillRect/>
            </a:stretch>
          </p:blipFill>
          <p:spPr>
            <a:xfrm>
              <a:off x="5117375" y="2321736"/>
              <a:ext cx="1866900" cy="761978"/>
            </a:xfrm>
            <a:prstGeom prst="rect">
              <a:avLst/>
            </a:prstGeom>
          </p:spPr>
        </p:pic>
        <p:grpSp>
          <p:nvGrpSpPr>
            <p:cNvPr id="59" name="Group 58">
              <a:extLst>
                <a:ext uri="{FF2B5EF4-FFF2-40B4-BE49-F238E27FC236}">
                  <a16:creationId xmlns:a16="http://schemas.microsoft.com/office/drawing/2014/main" id="{DF05F744-580F-448D-A375-B1C1FA9DB90F}"/>
                </a:ext>
              </a:extLst>
            </p:cNvPr>
            <p:cNvGrpSpPr/>
            <p:nvPr/>
          </p:nvGrpSpPr>
          <p:grpSpPr>
            <a:xfrm>
              <a:off x="4558217" y="2576474"/>
              <a:ext cx="2951748" cy="927933"/>
              <a:chOff x="1090863" y="2807369"/>
              <a:chExt cx="2951748" cy="927933"/>
            </a:xfrm>
          </p:grpSpPr>
          <p:cxnSp>
            <p:nvCxnSpPr>
              <p:cNvPr id="60" name="Straight Connector 59">
                <a:extLst>
                  <a:ext uri="{FF2B5EF4-FFF2-40B4-BE49-F238E27FC236}">
                    <a16:creationId xmlns:a16="http://schemas.microsoft.com/office/drawing/2014/main" id="{9FB44B07-8B47-4FD7-965B-FACED05BE6BC}"/>
                  </a:ext>
                </a:extLst>
              </p:cNvPr>
              <p:cNvCxnSpPr>
                <a:cxnSpLocks/>
              </p:cNvCxnSpPr>
              <p:nvPr/>
            </p:nvCxnSpPr>
            <p:spPr>
              <a:xfrm flipH="1">
                <a:off x="1959142" y="2807369"/>
                <a:ext cx="2083469" cy="78478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E7E48F7E-4C43-482E-9C5C-44EF9EF15968}"/>
                  </a:ext>
                </a:extLst>
              </p:cNvPr>
              <p:cNvCxnSpPr>
                <a:cxnSpLocks/>
              </p:cNvCxnSpPr>
              <p:nvPr/>
            </p:nvCxnSpPr>
            <p:spPr>
              <a:xfrm flipH="1" flipV="1">
                <a:off x="1090863" y="2809498"/>
                <a:ext cx="2563729" cy="925804"/>
              </a:xfrm>
              <a:prstGeom prst="line">
                <a:avLst/>
              </a:prstGeom>
            </p:spPr>
            <p:style>
              <a:lnRef idx="1">
                <a:schemeClr val="dk1"/>
              </a:lnRef>
              <a:fillRef idx="0">
                <a:schemeClr val="dk1"/>
              </a:fillRef>
              <a:effectRef idx="0">
                <a:schemeClr val="dk1"/>
              </a:effectRef>
              <a:fontRef idx="minor">
                <a:schemeClr val="tx1"/>
              </a:fontRef>
            </p:style>
          </p:cxnSp>
        </p:grpSp>
      </p:grpSp>
      <p:cxnSp>
        <p:nvCxnSpPr>
          <p:cNvPr id="44" name="Straight Arrow Connector 43">
            <a:extLst>
              <a:ext uri="{FF2B5EF4-FFF2-40B4-BE49-F238E27FC236}">
                <a16:creationId xmlns:a16="http://schemas.microsoft.com/office/drawing/2014/main" id="{2DCC6428-3B1A-4433-891B-D10C90D60E32}"/>
              </a:ext>
            </a:extLst>
          </p:cNvPr>
          <p:cNvCxnSpPr>
            <a:cxnSpLocks/>
            <a:stCxn id="30" idx="0"/>
          </p:cNvCxnSpPr>
          <p:nvPr/>
        </p:nvCxnSpPr>
        <p:spPr>
          <a:xfrm flipH="1" flipV="1">
            <a:off x="1487409" y="1953075"/>
            <a:ext cx="1954256" cy="115637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025" name="Group 1024">
            <a:extLst>
              <a:ext uri="{FF2B5EF4-FFF2-40B4-BE49-F238E27FC236}">
                <a16:creationId xmlns:a16="http://schemas.microsoft.com/office/drawing/2014/main" id="{44774DA1-D4AB-4F6F-8ACF-3332048AC812}"/>
              </a:ext>
            </a:extLst>
          </p:cNvPr>
          <p:cNvGrpSpPr/>
          <p:nvPr/>
        </p:nvGrpSpPr>
        <p:grpSpPr>
          <a:xfrm>
            <a:off x="622248" y="1479765"/>
            <a:ext cx="5966437" cy="4253541"/>
            <a:chOff x="4493788" y="1328173"/>
            <a:chExt cx="6206586" cy="4329450"/>
          </a:xfrm>
        </p:grpSpPr>
        <p:grpSp>
          <p:nvGrpSpPr>
            <p:cNvPr id="1024" name="Group 1023">
              <a:extLst>
                <a:ext uri="{FF2B5EF4-FFF2-40B4-BE49-F238E27FC236}">
                  <a16:creationId xmlns:a16="http://schemas.microsoft.com/office/drawing/2014/main" id="{3227B113-9118-4089-9EF6-FD1E055F6EC5}"/>
                </a:ext>
              </a:extLst>
            </p:cNvPr>
            <p:cNvGrpSpPr/>
            <p:nvPr/>
          </p:nvGrpSpPr>
          <p:grpSpPr>
            <a:xfrm>
              <a:off x="4493788" y="1328173"/>
              <a:ext cx="6206586" cy="4329450"/>
              <a:chOff x="4493788" y="1328173"/>
              <a:chExt cx="6206586" cy="4329450"/>
            </a:xfrm>
          </p:grpSpPr>
          <p:sp>
            <p:nvSpPr>
              <p:cNvPr id="30" name="Oval 29">
                <a:extLst>
                  <a:ext uri="{FF2B5EF4-FFF2-40B4-BE49-F238E27FC236}">
                    <a16:creationId xmlns:a16="http://schemas.microsoft.com/office/drawing/2014/main" id="{103D30BB-A917-4389-8606-91F7EB8EB35D}"/>
                  </a:ext>
                </a:extLst>
              </p:cNvPr>
              <p:cNvSpPr/>
              <p:nvPr/>
            </p:nvSpPr>
            <p:spPr>
              <a:xfrm>
                <a:off x="6779375" y="2986942"/>
                <a:ext cx="1294621" cy="844651"/>
              </a:xfrm>
              <a:prstGeom prst="ellipse">
                <a:avLst/>
              </a:prstGeom>
              <a:solidFill>
                <a:srgbClr val="FFFF00">
                  <a:alpha val="70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A5625FB8-91D9-40BC-8520-4A3B02AAD955}"/>
                  </a:ext>
                </a:extLst>
              </p:cNvPr>
              <p:cNvCxnSpPr>
                <a:cxnSpLocks/>
                <a:endCxn id="37" idx="2"/>
              </p:cNvCxnSpPr>
              <p:nvPr/>
            </p:nvCxnSpPr>
            <p:spPr>
              <a:xfrm flipV="1">
                <a:off x="7426687" y="2192672"/>
                <a:ext cx="2295299" cy="39937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7B5DEE4-23C1-43F6-AB49-F1DDE268C650}"/>
                  </a:ext>
                </a:extLst>
              </p:cNvPr>
              <p:cNvSpPr txBox="1"/>
              <p:nvPr/>
            </p:nvSpPr>
            <p:spPr>
              <a:xfrm>
                <a:off x="8882020" y="1440826"/>
                <a:ext cx="1679930" cy="751846"/>
              </a:xfrm>
              <a:prstGeom prst="rect">
                <a:avLst/>
              </a:prstGeom>
              <a:noFill/>
              <a:ln w="15875">
                <a:solidFill>
                  <a:schemeClr val="tx1"/>
                </a:solidFill>
              </a:ln>
            </p:spPr>
            <p:txBody>
              <a:bodyPr wrap="square" rtlCol="0">
                <a:spAutoFit/>
              </a:bodyPr>
              <a:lstStyle/>
              <a:p>
                <a:r>
                  <a:rPr lang="en-US" sz="1400" dirty="0"/>
                  <a:t>Lowest SSE error ring. violates the constraint</a:t>
                </a:r>
              </a:p>
            </p:txBody>
          </p:sp>
          <p:cxnSp>
            <p:nvCxnSpPr>
              <p:cNvPr id="39" name="Straight Arrow Connector 38">
                <a:extLst>
                  <a:ext uri="{FF2B5EF4-FFF2-40B4-BE49-F238E27FC236}">
                    <a16:creationId xmlns:a16="http://schemas.microsoft.com/office/drawing/2014/main" id="{A335A8DB-8638-4E54-A07F-0B8B7B441857}"/>
                  </a:ext>
                </a:extLst>
              </p:cNvPr>
              <p:cNvCxnSpPr/>
              <p:nvPr/>
            </p:nvCxnSpPr>
            <p:spPr>
              <a:xfrm flipH="1">
                <a:off x="5732133" y="3605826"/>
                <a:ext cx="1609015" cy="30360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3F0CA11-E9E4-4A93-A23F-844CF7658A4A}"/>
                  </a:ext>
                </a:extLst>
              </p:cNvPr>
              <p:cNvSpPr txBox="1"/>
              <p:nvPr/>
            </p:nvSpPr>
            <p:spPr>
              <a:xfrm>
                <a:off x="4810447" y="3824341"/>
                <a:ext cx="1993531" cy="751846"/>
              </a:xfrm>
              <a:prstGeom prst="rect">
                <a:avLst/>
              </a:prstGeom>
              <a:noFill/>
              <a:ln w="15875">
                <a:solidFill>
                  <a:schemeClr val="tx1"/>
                </a:solidFill>
              </a:ln>
            </p:spPr>
            <p:txBody>
              <a:bodyPr wrap="square" rtlCol="0">
                <a:spAutoFit/>
              </a:bodyPr>
              <a:lstStyle/>
              <a:p>
                <a:r>
                  <a:rPr lang="en-US" sz="1400" dirty="0"/>
                  <a:t>Allowed combination of m1, m2 by Ridge Constraints</a:t>
                </a:r>
              </a:p>
            </p:txBody>
          </p:sp>
          <p:cxnSp>
            <p:nvCxnSpPr>
              <p:cNvPr id="42" name="Straight Arrow Connector 41">
                <a:extLst>
                  <a:ext uri="{FF2B5EF4-FFF2-40B4-BE49-F238E27FC236}">
                    <a16:creationId xmlns:a16="http://schemas.microsoft.com/office/drawing/2014/main" id="{3C917D39-AFCB-4684-BE53-1F6C424F4DEB}"/>
                  </a:ext>
                </a:extLst>
              </p:cNvPr>
              <p:cNvCxnSpPr>
                <a:cxnSpLocks/>
              </p:cNvCxnSpPr>
              <p:nvPr/>
            </p:nvCxnSpPr>
            <p:spPr>
              <a:xfrm>
                <a:off x="7426687" y="3127536"/>
                <a:ext cx="1943221" cy="69680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678B10D-6051-4516-9C36-5063EA04DB5B}"/>
                  </a:ext>
                </a:extLst>
              </p:cNvPr>
              <p:cNvSpPr txBox="1"/>
              <p:nvPr/>
            </p:nvSpPr>
            <p:spPr>
              <a:xfrm>
                <a:off x="9324075" y="3370758"/>
                <a:ext cx="1376299" cy="2286865"/>
              </a:xfrm>
              <a:prstGeom prst="rect">
                <a:avLst/>
              </a:prstGeom>
              <a:noFill/>
              <a:ln w="15875">
                <a:solidFill>
                  <a:schemeClr val="tx1"/>
                </a:solidFill>
              </a:ln>
            </p:spPr>
            <p:txBody>
              <a:bodyPr wrap="square" rtlCol="0">
                <a:spAutoFit/>
              </a:bodyPr>
              <a:lstStyle/>
              <a:p>
                <a:r>
                  <a:rPr lang="en-US" sz="1400" dirty="0"/>
                  <a:t>Sub-optimal combination of m1, m2. Meets constraint but is not the minimal possible SSE within constraint</a:t>
                </a:r>
              </a:p>
            </p:txBody>
          </p:sp>
          <p:sp>
            <p:nvSpPr>
              <p:cNvPr id="48" name="TextBox 47">
                <a:extLst>
                  <a:ext uri="{FF2B5EF4-FFF2-40B4-BE49-F238E27FC236}">
                    <a16:creationId xmlns:a16="http://schemas.microsoft.com/office/drawing/2014/main" id="{0F2D179C-6E2C-4012-8603-FAF6E0B69424}"/>
                  </a:ext>
                </a:extLst>
              </p:cNvPr>
              <p:cNvSpPr txBox="1"/>
              <p:nvPr/>
            </p:nvSpPr>
            <p:spPr>
              <a:xfrm>
                <a:off x="4493788" y="1328173"/>
                <a:ext cx="2847358" cy="532557"/>
              </a:xfrm>
              <a:prstGeom prst="rect">
                <a:avLst/>
              </a:prstGeom>
              <a:noFill/>
              <a:ln w="15875">
                <a:solidFill>
                  <a:schemeClr val="tx1"/>
                </a:solidFill>
              </a:ln>
            </p:spPr>
            <p:txBody>
              <a:bodyPr wrap="square" rtlCol="0">
                <a:spAutoFit/>
              </a:bodyPr>
              <a:lstStyle/>
              <a:p>
                <a:r>
                  <a:rPr lang="en-US" sz="1400" dirty="0"/>
                  <a:t>Most optimal combination of m1, m2 given the constraints</a:t>
                </a:r>
              </a:p>
            </p:txBody>
          </p:sp>
        </p:grpSp>
        <p:sp>
          <p:nvSpPr>
            <p:cNvPr id="51" name="TextBox 50">
              <a:extLst>
                <a:ext uri="{FF2B5EF4-FFF2-40B4-BE49-F238E27FC236}">
                  <a16:creationId xmlns:a16="http://schemas.microsoft.com/office/drawing/2014/main" id="{0B1AF03E-8DAA-4B07-B465-C2E59CF084B7}"/>
                </a:ext>
              </a:extLst>
            </p:cNvPr>
            <p:cNvSpPr txBox="1"/>
            <p:nvPr/>
          </p:nvSpPr>
          <p:spPr>
            <a:xfrm rot="1637533">
              <a:off x="8557892" y="4120902"/>
              <a:ext cx="503692" cy="313270"/>
            </a:xfrm>
            <a:prstGeom prst="rect">
              <a:avLst/>
            </a:prstGeom>
            <a:noFill/>
            <a:ln w="15875">
              <a:solidFill>
                <a:schemeClr val="tx1"/>
              </a:solidFill>
            </a:ln>
          </p:spPr>
          <p:txBody>
            <a:bodyPr wrap="square" rtlCol="0">
              <a:spAutoFit/>
            </a:bodyPr>
            <a:lstStyle/>
            <a:p>
              <a:r>
                <a:rPr lang="en-US" sz="1400" dirty="0"/>
                <a:t>m1</a:t>
              </a:r>
            </a:p>
          </p:txBody>
        </p:sp>
        <p:sp>
          <p:nvSpPr>
            <p:cNvPr id="67" name="TextBox 66">
              <a:extLst>
                <a:ext uri="{FF2B5EF4-FFF2-40B4-BE49-F238E27FC236}">
                  <a16:creationId xmlns:a16="http://schemas.microsoft.com/office/drawing/2014/main" id="{FA7D5992-BD7F-4039-A89F-A16AA9432166}"/>
                </a:ext>
              </a:extLst>
            </p:cNvPr>
            <p:cNvSpPr txBox="1"/>
            <p:nvPr/>
          </p:nvSpPr>
          <p:spPr>
            <a:xfrm rot="20319282">
              <a:off x="9349511" y="2617469"/>
              <a:ext cx="577516" cy="313270"/>
            </a:xfrm>
            <a:prstGeom prst="rect">
              <a:avLst/>
            </a:prstGeom>
            <a:noFill/>
            <a:ln w="15875">
              <a:solidFill>
                <a:schemeClr val="tx1"/>
              </a:solidFill>
            </a:ln>
          </p:spPr>
          <p:txBody>
            <a:bodyPr wrap="square" rtlCol="0">
              <a:spAutoFit/>
            </a:bodyPr>
            <a:lstStyle/>
            <a:p>
              <a:r>
                <a:rPr lang="en-US" sz="1400" dirty="0"/>
                <a:t>m2</a:t>
              </a:r>
            </a:p>
          </p:txBody>
        </p:sp>
      </p:grpSp>
      <p:sp>
        <p:nvSpPr>
          <p:cNvPr id="38" name="TextBox 37">
            <a:extLst>
              <a:ext uri="{FF2B5EF4-FFF2-40B4-BE49-F238E27FC236}">
                <a16:creationId xmlns:a16="http://schemas.microsoft.com/office/drawing/2014/main" id="{29A63517-F2C3-40C7-8021-765A08C44C47}"/>
              </a:ext>
            </a:extLst>
          </p:cNvPr>
          <p:cNvSpPr txBox="1"/>
          <p:nvPr/>
        </p:nvSpPr>
        <p:spPr>
          <a:xfrm>
            <a:off x="6725197" y="1375350"/>
            <a:ext cx="2254674" cy="4339650"/>
          </a:xfrm>
          <a:prstGeom prst="rect">
            <a:avLst/>
          </a:prstGeom>
          <a:noFill/>
          <a:ln>
            <a:solidFill>
              <a:schemeClr val="tx1">
                <a:alpha val="95000"/>
              </a:schemeClr>
            </a:solidFill>
          </a:ln>
        </p:spPr>
        <p:txBody>
          <a:bodyPr wrap="square" rtlCol="0">
            <a:spAutoFit/>
          </a:bodyPr>
          <a:lstStyle/>
          <a:p>
            <a:pPr marL="342900" indent="-342900">
              <a:buFont typeface="+mj-lt"/>
              <a:buAutoNum type="arabicPeriod"/>
            </a:pPr>
            <a:r>
              <a:rPr lang="en-US" sz="1200" dirty="0"/>
              <a:t>Yellow circle is the Ridge constraint region representing the ridge penalty (sum of squared </a:t>
            </a:r>
            <a:r>
              <a:rPr lang="en-US" sz="1200" dirty="0" err="1"/>
              <a:t>coeff</a:t>
            </a:r>
            <a:r>
              <a:rPr lang="en-US" sz="1200" dirty="0"/>
              <a:t>)</a:t>
            </a:r>
          </a:p>
          <a:p>
            <a:pPr marL="342900" indent="-342900">
              <a:buFont typeface="+mj-lt"/>
              <a:buAutoNum type="arabicPeriod"/>
            </a:pPr>
            <a:endParaRPr lang="en-US" sz="1200" dirty="0"/>
          </a:p>
          <a:p>
            <a:pPr marL="342900" indent="-342900">
              <a:buFont typeface="+mj-lt"/>
              <a:buAutoNum type="arabicPeriod"/>
            </a:pPr>
            <a:r>
              <a:rPr lang="en-US" sz="1200" dirty="0"/>
              <a:t>Any combination of m1 </a:t>
            </a:r>
            <a:r>
              <a:rPr lang="en-US" sz="1200" dirty="0" err="1"/>
              <a:t>nd</a:t>
            </a:r>
            <a:r>
              <a:rPr lang="en-US" sz="1200" dirty="0"/>
              <a:t> m2 that fall within yellow is a possible solution</a:t>
            </a:r>
          </a:p>
          <a:p>
            <a:pPr marL="342900" indent="-342900">
              <a:buFont typeface="+mj-lt"/>
              <a:buAutoNum type="arabicPeriod"/>
            </a:pPr>
            <a:endParaRPr lang="en-US" sz="1200" dirty="0"/>
          </a:p>
          <a:p>
            <a:pPr marL="342900" indent="-342900">
              <a:buFont typeface="+mj-lt"/>
              <a:buAutoNum type="arabicPeriod"/>
            </a:pPr>
            <a:r>
              <a:rPr lang="en-US" sz="1200" dirty="0"/>
              <a:t>The most optimal of all solutions is the one which satisfies the constraint and also minimizes the SSE (smallest possible red circle)</a:t>
            </a:r>
          </a:p>
          <a:p>
            <a:pPr marL="342900" indent="-342900">
              <a:buFont typeface="+mj-lt"/>
              <a:buAutoNum type="arabicPeriod"/>
            </a:pPr>
            <a:endParaRPr lang="en-US" sz="1200" dirty="0"/>
          </a:p>
          <a:p>
            <a:pPr marL="342900" indent="-342900">
              <a:buFont typeface="+mj-lt"/>
              <a:buAutoNum type="arabicPeriod"/>
            </a:pPr>
            <a:r>
              <a:rPr lang="en-US" sz="1200" dirty="0"/>
              <a:t>Thus the optimal solution of m1 and m2 is the one where the yellow circle touches a red circle. </a:t>
            </a:r>
          </a:p>
        </p:txBody>
      </p:sp>
      <p:sp>
        <p:nvSpPr>
          <p:cNvPr id="47" name="Rectangle 3">
            <a:extLst>
              <a:ext uri="{FF2B5EF4-FFF2-40B4-BE49-F238E27FC236}">
                <a16:creationId xmlns:a16="http://schemas.microsoft.com/office/drawing/2014/main" id="{71F34F9B-89E6-4312-90A5-B2575A76853A}"/>
              </a:ext>
            </a:extLst>
          </p:cNvPr>
          <p:cNvSpPr txBox="1">
            <a:spLocks noChangeArrowheads="1"/>
          </p:cNvSpPr>
          <p:nvPr/>
        </p:nvSpPr>
        <p:spPr>
          <a:xfrm>
            <a:off x="348336" y="1066800"/>
            <a:ext cx="8643264" cy="369332"/>
          </a:xfrm>
          <a:prstGeom prst="rect">
            <a:avLst/>
          </a:prstGeom>
          <a:noFill/>
        </p:spPr>
        <p:txBody>
          <a:bodyPr wrap="square">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pPr>
            <a:r>
              <a:rPr lang="en-IN" sz="1800" b="1" u="sng" dirty="0"/>
              <a:t>Regularising Linear Models (Ridge Constraint)</a:t>
            </a:r>
          </a:p>
        </p:txBody>
      </p:sp>
      <p:sp>
        <p:nvSpPr>
          <p:cNvPr id="21" name="TextBox 20">
            <a:extLst>
              <a:ext uri="{FF2B5EF4-FFF2-40B4-BE49-F238E27FC236}">
                <a16:creationId xmlns:a16="http://schemas.microsoft.com/office/drawing/2014/main" id="{91A04A21-FB44-4B64-A2F9-0866E2E2119B}"/>
              </a:ext>
            </a:extLst>
          </p:cNvPr>
          <p:cNvSpPr txBox="1"/>
          <p:nvPr/>
        </p:nvSpPr>
        <p:spPr>
          <a:xfrm>
            <a:off x="348336" y="5791200"/>
            <a:ext cx="8490864" cy="738664"/>
          </a:xfrm>
          <a:prstGeom prst="rect">
            <a:avLst/>
          </a:prstGeom>
          <a:noFill/>
        </p:spPr>
        <p:txBody>
          <a:bodyPr wrap="square" rtlCol="0">
            <a:spAutoFit/>
          </a:bodyPr>
          <a:lstStyle/>
          <a:p>
            <a:r>
              <a:rPr lang="en-US" sz="1400" u="sng" dirty="0"/>
              <a:t>The point to note is that the red rings and yellow circle will never be tangential (touch) on the axes representing the coefficient. Hence Ridge can make coefficients close to zero but never zero.</a:t>
            </a:r>
            <a:r>
              <a:rPr lang="en-US" sz="1400" dirty="0"/>
              <a:t> You may notice some coefficients becoming zero but that will be due to roundoff…</a:t>
            </a:r>
          </a:p>
        </p:txBody>
      </p:sp>
    </p:spTree>
    <p:extLst>
      <p:ext uri="{BB962C8B-B14F-4D97-AF65-F5344CB8AC3E}">
        <p14:creationId xmlns:p14="http://schemas.microsoft.com/office/powerpoint/2010/main" val="807911758"/>
      </p:ext>
    </p:extLst>
  </p:cSld>
  <p:clrMapOvr>
    <a:masterClrMapping/>
  </p:clrMapOvr>
  <p:transition spd="med">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5DA4AF1-72A5-4F1B-8CA4-7841EB9DFCB8}"/>
              </a:ext>
            </a:extLst>
          </p:cNvPr>
          <p:cNvPicPr>
            <a:picLocks noChangeAspect="1"/>
          </p:cNvPicPr>
          <p:nvPr/>
        </p:nvPicPr>
        <p:blipFill>
          <a:blip r:embed="rId2"/>
          <a:stretch>
            <a:fillRect/>
          </a:stretch>
        </p:blipFill>
        <p:spPr>
          <a:xfrm>
            <a:off x="1219200" y="1700369"/>
            <a:ext cx="2837529" cy="1723248"/>
          </a:xfrm>
          <a:prstGeom prst="rect">
            <a:avLst/>
          </a:prstGeom>
        </p:spPr>
      </p:pic>
      <p:grpSp>
        <p:nvGrpSpPr>
          <p:cNvPr id="16" name="Group 15">
            <a:extLst>
              <a:ext uri="{FF2B5EF4-FFF2-40B4-BE49-F238E27FC236}">
                <a16:creationId xmlns:a16="http://schemas.microsoft.com/office/drawing/2014/main" id="{D4504ED5-E8A9-426B-B075-C94F9DA9EA6F}"/>
              </a:ext>
            </a:extLst>
          </p:cNvPr>
          <p:cNvGrpSpPr/>
          <p:nvPr/>
        </p:nvGrpSpPr>
        <p:grpSpPr>
          <a:xfrm>
            <a:off x="568857" y="2350009"/>
            <a:ext cx="4068242" cy="2322626"/>
            <a:chOff x="1090863" y="2807369"/>
            <a:chExt cx="2951748" cy="927933"/>
          </a:xfrm>
        </p:grpSpPr>
        <p:cxnSp>
          <p:nvCxnSpPr>
            <p:cNvPr id="17" name="Straight Connector 16">
              <a:extLst>
                <a:ext uri="{FF2B5EF4-FFF2-40B4-BE49-F238E27FC236}">
                  <a16:creationId xmlns:a16="http://schemas.microsoft.com/office/drawing/2014/main" id="{37D981BE-BD02-4E74-889B-584A46392288}"/>
                </a:ext>
              </a:extLst>
            </p:cNvPr>
            <p:cNvCxnSpPr>
              <a:cxnSpLocks/>
            </p:cNvCxnSpPr>
            <p:nvPr/>
          </p:nvCxnSpPr>
          <p:spPr>
            <a:xfrm flipH="1">
              <a:off x="1959142" y="2807369"/>
              <a:ext cx="2083469" cy="78478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639F4C7-229D-48BD-93F2-2A4296E5ADF1}"/>
                </a:ext>
              </a:extLst>
            </p:cNvPr>
            <p:cNvCxnSpPr>
              <a:cxnSpLocks/>
            </p:cNvCxnSpPr>
            <p:nvPr/>
          </p:nvCxnSpPr>
          <p:spPr>
            <a:xfrm flipH="1" flipV="1">
              <a:off x="1090863" y="2809498"/>
              <a:ext cx="2563729" cy="925804"/>
            </a:xfrm>
            <a:prstGeom prst="line">
              <a:avLst/>
            </a:prstGeom>
          </p:spPr>
          <p:style>
            <a:lnRef idx="1">
              <a:schemeClr val="dk1"/>
            </a:lnRef>
            <a:fillRef idx="0">
              <a:schemeClr val="dk1"/>
            </a:fillRef>
            <a:effectRef idx="0">
              <a:schemeClr val="dk1"/>
            </a:effectRef>
            <a:fontRef idx="minor">
              <a:schemeClr val="tx1"/>
            </a:fontRef>
          </p:style>
        </p:cxnSp>
      </p:grpSp>
      <p:sp>
        <p:nvSpPr>
          <p:cNvPr id="21" name="TextBox 20">
            <a:extLst>
              <a:ext uri="{FF2B5EF4-FFF2-40B4-BE49-F238E27FC236}">
                <a16:creationId xmlns:a16="http://schemas.microsoft.com/office/drawing/2014/main" id="{B7C2E8C4-FC0D-40BE-8F4A-C3CE800A9BCA}"/>
              </a:ext>
            </a:extLst>
          </p:cNvPr>
          <p:cNvSpPr txBox="1"/>
          <p:nvPr/>
        </p:nvSpPr>
        <p:spPr>
          <a:xfrm rot="1637533">
            <a:off x="3700274" y="4276466"/>
            <a:ext cx="471526" cy="307777"/>
          </a:xfrm>
          <a:prstGeom prst="rect">
            <a:avLst/>
          </a:prstGeom>
          <a:noFill/>
        </p:spPr>
        <p:txBody>
          <a:bodyPr wrap="square" rtlCol="0">
            <a:spAutoFit/>
          </a:bodyPr>
          <a:lstStyle/>
          <a:p>
            <a:r>
              <a:rPr lang="en-US" sz="1400" dirty="0"/>
              <a:t>m1</a:t>
            </a:r>
          </a:p>
        </p:txBody>
      </p:sp>
      <p:sp>
        <p:nvSpPr>
          <p:cNvPr id="22" name="TextBox 21">
            <a:extLst>
              <a:ext uri="{FF2B5EF4-FFF2-40B4-BE49-F238E27FC236}">
                <a16:creationId xmlns:a16="http://schemas.microsoft.com/office/drawing/2014/main" id="{F57654BF-8594-4E64-BD31-99AAF58A414A}"/>
              </a:ext>
            </a:extLst>
          </p:cNvPr>
          <p:cNvSpPr txBox="1"/>
          <p:nvPr/>
        </p:nvSpPr>
        <p:spPr>
          <a:xfrm rot="20319282">
            <a:off x="4441340" y="2635388"/>
            <a:ext cx="540636" cy="307777"/>
          </a:xfrm>
          <a:prstGeom prst="rect">
            <a:avLst/>
          </a:prstGeom>
          <a:noFill/>
        </p:spPr>
        <p:txBody>
          <a:bodyPr wrap="square" rtlCol="0">
            <a:spAutoFit/>
          </a:bodyPr>
          <a:lstStyle/>
          <a:p>
            <a:r>
              <a:rPr lang="en-US" sz="1400" dirty="0"/>
              <a:t>m2</a:t>
            </a:r>
          </a:p>
        </p:txBody>
      </p:sp>
      <p:sp>
        <p:nvSpPr>
          <p:cNvPr id="31" name="Oval 30">
            <a:extLst>
              <a:ext uri="{FF2B5EF4-FFF2-40B4-BE49-F238E27FC236}">
                <a16:creationId xmlns:a16="http://schemas.microsoft.com/office/drawing/2014/main" id="{A51606B7-E056-4F49-8A12-803FF1C1FF76}"/>
              </a:ext>
            </a:extLst>
          </p:cNvPr>
          <p:cNvSpPr/>
          <p:nvPr/>
        </p:nvSpPr>
        <p:spPr>
          <a:xfrm>
            <a:off x="1828700" y="3003776"/>
            <a:ext cx="1709188" cy="1376606"/>
          </a:xfrm>
          <a:prstGeom prst="ellipse">
            <a:avLst/>
          </a:prstGeom>
          <a:solidFill>
            <a:srgbClr val="FFFF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0E3CAD83-1E87-456B-8DD1-207F0A8AC9EE}"/>
              </a:ext>
            </a:extLst>
          </p:cNvPr>
          <p:cNvCxnSpPr/>
          <p:nvPr/>
        </p:nvCxnSpPr>
        <p:spPr>
          <a:xfrm>
            <a:off x="983064" y="4786935"/>
            <a:ext cx="0" cy="1520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C6F3B8A-220E-4C1E-9854-101C5D416A59}"/>
              </a:ext>
            </a:extLst>
          </p:cNvPr>
          <p:cNvCxnSpPr/>
          <p:nvPr/>
        </p:nvCxnSpPr>
        <p:spPr>
          <a:xfrm>
            <a:off x="2444901" y="5791567"/>
            <a:ext cx="0" cy="1520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3EDB990D-35B5-4491-8D3B-944E004844A5}"/>
              </a:ext>
            </a:extLst>
          </p:cNvPr>
          <p:cNvPicPr>
            <a:picLocks noChangeAspect="1"/>
          </p:cNvPicPr>
          <p:nvPr/>
        </p:nvPicPr>
        <p:blipFill>
          <a:blip r:embed="rId3"/>
          <a:stretch>
            <a:fillRect/>
          </a:stretch>
        </p:blipFill>
        <p:spPr>
          <a:xfrm>
            <a:off x="1055368" y="5027755"/>
            <a:ext cx="3207544" cy="228600"/>
          </a:xfrm>
          <a:prstGeom prst="rect">
            <a:avLst/>
          </a:prstGeom>
        </p:spPr>
      </p:pic>
      <p:grpSp>
        <p:nvGrpSpPr>
          <p:cNvPr id="49" name="Group 48">
            <a:extLst>
              <a:ext uri="{FF2B5EF4-FFF2-40B4-BE49-F238E27FC236}">
                <a16:creationId xmlns:a16="http://schemas.microsoft.com/office/drawing/2014/main" id="{5B0A939E-6266-4904-8E66-E7F3EBF2E142}"/>
              </a:ext>
            </a:extLst>
          </p:cNvPr>
          <p:cNvGrpSpPr/>
          <p:nvPr/>
        </p:nvGrpSpPr>
        <p:grpSpPr>
          <a:xfrm>
            <a:off x="1048636" y="5259148"/>
            <a:ext cx="225143" cy="407390"/>
            <a:chOff x="3261155" y="5919610"/>
            <a:chExt cx="300190" cy="543186"/>
          </a:xfrm>
        </p:grpSpPr>
        <p:pic>
          <p:nvPicPr>
            <p:cNvPr id="2050" name="Picture 2" descr="Related image">
              <a:extLst>
                <a:ext uri="{FF2B5EF4-FFF2-40B4-BE49-F238E27FC236}">
                  <a16:creationId xmlns:a16="http://schemas.microsoft.com/office/drawing/2014/main" id="{994BB2F9-4A24-4639-B2A9-421413840EE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61155" y="6162606"/>
              <a:ext cx="300190" cy="300190"/>
            </a:xfrm>
            <a:prstGeom prst="rect">
              <a:avLst/>
            </a:prstGeom>
            <a:noFill/>
            <a:extLst>
              <a:ext uri="{909E8E84-426E-40DD-AFC4-6F175D3DCCD1}">
                <a14:hiddenFill xmlns:a14="http://schemas.microsoft.com/office/drawing/2010/main">
                  <a:solidFill>
                    <a:srgbClr val="FFFFFF"/>
                  </a:solidFill>
                </a14:hiddenFill>
              </a:ext>
            </a:extLst>
          </p:spPr>
        </p:pic>
        <p:sp>
          <p:nvSpPr>
            <p:cNvPr id="48" name="Isosceles Triangle 47">
              <a:extLst>
                <a:ext uri="{FF2B5EF4-FFF2-40B4-BE49-F238E27FC236}">
                  <a16:creationId xmlns:a16="http://schemas.microsoft.com/office/drawing/2014/main" id="{B8406D15-1ED4-4DE1-8E80-74C819887804}"/>
                </a:ext>
              </a:extLst>
            </p:cNvPr>
            <p:cNvSpPr/>
            <p:nvPr/>
          </p:nvSpPr>
          <p:spPr>
            <a:xfrm>
              <a:off x="3320716" y="5919610"/>
              <a:ext cx="160419" cy="2956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Oval 22">
            <a:extLst>
              <a:ext uri="{FF2B5EF4-FFF2-40B4-BE49-F238E27FC236}">
                <a16:creationId xmlns:a16="http://schemas.microsoft.com/office/drawing/2014/main" id="{4B41E062-AF50-4306-B77D-0D57BC029C19}"/>
              </a:ext>
            </a:extLst>
          </p:cNvPr>
          <p:cNvSpPr/>
          <p:nvPr/>
        </p:nvSpPr>
        <p:spPr>
          <a:xfrm>
            <a:off x="1973963" y="3171379"/>
            <a:ext cx="1394056" cy="1039688"/>
          </a:xfrm>
          <a:prstGeom prst="ellipse">
            <a:avLst/>
          </a:prstGeom>
          <a:solidFill>
            <a:srgbClr val="FFFF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70B9E79-A183-4296-89E0-1276EE5ADE98}"/>
              </a:ext>
            </a:extLst>
          </p:cNvPr>
          <p:cNvSpPr/>
          <p:nvPr/>
        </p:nvSpPr>
        <p:spPr>
          <a:xfrm>
            <a:off x="2144573" y="3274246"/>
            <a:ext cx="1040744" cy="790802"/>
          </a:xfrm>
          <a:prstGeom prst="ellipse">
            <a:avLst/>
          </a:prstGeom>
          <a:solidFill>
            <a:srgbClr val="FFFF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FE8E8C3-DBC5-4F18-831B-88A29B24DBF7}"/>
              </a:ext>
            </a:extLst>
          </p:cNvPr>
          <p:cNvSpPr/>
          <p:nvPr/>
        </p:nvSpPr>
        <p:spPr>
          <a:xfrm>
            <a:off x="2287924" y="3412675"/>
            <a:ext cx="786791" cy="530888"/>
          </a:xfrm>
          <a:prstGeom prst="ellipse">
            <a:avLst/>
          </a:prstGeom>
          <a:solidFill>
            <a:srgbClr val="FFFF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3">
            <a:extLst>
              <a:ext uri="{FF2B5EF4-FFF2-40B4-BE49-F238E27FC236}">
                <a16:creationId xmlns:a16="http://schemas.microsoft.com/office/drawing/2014/main" id="{4AC5CB94-769C-4246-97C6-B396B7B08BF4}"/>
              </a:ext>
            </a:extLst>
          </p:cNvPr>
          <p:cNvSpPr txBox="1">
            <a:spLocks noChangeArrowheads="1"/>
          </p:cNvSpPr>
          <p:nvPr/>
        </p:nvSpPr>
        <p:spPr>
          <a:xfrm>
            <a:off x="82237" y="806369"/>
            <a:ext cx="8643264" cy="369332"/>
          </a:xfrm>
          <a:prstGeom prst="rect">
            <a:avLst/>
          </a:prstGeom>
          <a:noFill/>
        </p:spPr>
        <p:txBody>
          <a:bodyPr wrap="square">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pPr>
            <a:r>
              <a:rPr lang="en-IN" sz="1800" b="1" u="sng" dirty="0"/>
              <a:t>Regularising Linear Models (Ridge Constraint)</a:t>
            </a:r>
          </a:p>
        </p:txBody>
      </p:sp>
      <p:sp>
        <p:nvSpPr>
          <p:cNvPr id="20" name="TextBox 19">
            <a:extLst>
              <a:ext uri="{FF2B5EF4-FFF2-40B4-BE49-F238E27FC236}">
                <a16:creationId xmlns:a16="http://schemas.microsoft.com/office/drawing/2014/main" id="{480C66F3-6122-40BB-BF56-BD0960166FF8}"/>
              </a:ext>
            </a:extLst>
          </p:cNvPr>
          <p:cNvSpPr txBox="1"/>
          <p:nvPr/>
        </p:nvSpPr>
        <p:spPr>
          <a:xfrm>
            <a:off x="4707072" y="1219200"/>
            <a:ext cx="4284524" cy="5447645"/>
          </a:xfrm>
          <a:prstGeom prst="rect">
            <a:avLst/>
          </a:prstGeom>
          <a:noFill/>
          <a:ln>
            <a:solidFill>
              <a:schemeClr val="tx1">
                <a:alpha val="95000"/>
              </a:schemeClr>
            </a:solidFill>
          </a:ln>
        </p:spPr>
        <p:txBody>
          <a:bodyPr wrap="square" rtlCol="0">
            <a:spAutoFit/>
          </a:bodyPr>
          <a:lstStyle/>
          <a:p>
            <a:pPr marL="228600" indent="-228600">
              <a:buAutoNum type="arabicPeriod"/>
            </a:pPr>
            <a:r>
              <a:rPr lang="en-US" sz="1200" dirty="0"/>
              <a:t>As the lambda value (shown here as alpha) increases, the coefficients have to become smaller and smaller to minimize the penalty term in the cost function i.e. the </a:t>
            </a:r>
          </a:p>
          <a:p>
            <a:pPr marL="228600" indent="-228600">
              <a:buAutoNum type="arabicPeriod"/>
            </a:pPr>
            <a:endParaRPr lang="en-US" sz="1200" dirty="0"/>
          </a:p>
          <a:p>
            <a:pPr marL="228600" indent="-228600">
              <a:buAutoNum type="arabicPeriod"/>
            </a:pPr>
            <a:endParaRPr lang="en-US" sz="1200" dirty="0"/>
          </a:p>
          <a:p>
            <a:pPr marL="228600" indent="-228600">
              <a:buAutoNum type="arabicPeriod"/>
            </a:pPr>
            <a:r>
              <a:rPr lang="en-US" sz="1200" dirty="0"/>
              <a:t>The larger the lambda, smaller the sum of squared coefficients should be and as a result the tighter the constraint region</a:t>
            </a:r>
          </a:p>
          <a:p>
            <a:pPr marL="228600" indent="-228600">
              <a:buAutoNum type="arabicPeriod"/>
            </a:pPr>
            <a:endParaRPr lang="en-US" sz="1200" dirty="0"/>
          </a:p>
          <a:p>
            <a:pPr marL="228600" indent="-228600">
              <a:buAutoNum type="arabicPeriod"/>
            </a:pPr>
            <a:r>
              <a:rPr lang="en-US" sz="1200" dirty="0"/>
              <a:t>The tighter the constraint region, the larger will be the red circle in the contour diagram that will be tangent to the boundary of the yellow region</a:t>
            </a:r>
          </a:p>
          <a:p>
            <a:pPr marL="228600" indent="-228600">
              <a:buAutoNum type="arabicPeriod"/>
            </a:pPr>
            <a:endParaRPr lang="en-US" sz="1200" dirty="0"/>
          </a:p>
          <a:p>
            <a:pPr marL="228600" indent="-228600">
              <a:buAutoNum type="arabicPeriod"/>
            </a:pPr>
            <a:r>
              <a:rPr lang="en-US" sz="1200" dirty="0"/>
              <a:t>Thus, higher the lambda, stronger the shrinkage, the coefficients are </a:t>
            </a:r>
            <a:r>
              <a:rPr lang="en-US" sz="1200" dirty="0" err="1"/>
              <a:t>shrinked</a:t>
            </a:r>
            <a:r>
              <a:rPr lang="en-US" sz="1200" dirty="0"/>
              <a:t> strongly and hence more smooth the surface / model</a:t>
            </a:r>
          </a:p>
          <a:p>
            <a:pPr marL="228600" indent="-228600">
              <a:buAutoNum type="arabicPeriod"/>
            </a:pPr>
            <a:endParaRPr lang="en-US" sz="1200" dirty="0"/>
          </a:p>
          <a:p>
            <a:pPr marL="228600" indent="-228600">
              <a:buAutoNum type="arabicPeriod"/>
            </a:pPr>
            <a:r>
              <a:rPr lang="en-US" sz="1200" dirty="0"/>
              <a:t>More smoother the surface, more likely the model is going to perform equally well in production</a:t>
            </a:r>
          </a:p>
          <a:p>
            <a:pPr marL="228600" indent="-228600">
              <a:buAutoNum type="arabicPeriod"/>
            </a:pPr>
            <a:endParaRPr lang="en-US" sz="1200" dirty="0"/>
          </a:p>
          <a:p>
            <a:pPr marL="228600" indent="-228600">
              <a:buAutoNum type="arabicPeriod"/>
            </a:pPr>
            <a:r>
              <a:rPr lang="en-US" sz="1200" dirty="0"/>
              <a:t>When we move away from a model with sharp peaks and valleys (complex model) to smoother surface (simpler models), we reduce the variance errors but bias errors go up. </a:t>
            </a:r>
          </a:p>
          <a:p>
            <a:pPr marL="228600" indent="-228600">
              <a:buAutoNum type="arabicPeriod"/>
            </a:pPr>
            <a:endParaRPr lang="en-US" sz="1200" dirty="0"/>
          </a:p>
          <a:p>
            <a:pPr marL="228600" indent="-228600">
              <a:buAutoNum type="arabicPeriod"/>
            </a:pPr>
            <a:r>
              <a:rPr lang="en-US" sz="1200" dirty="0"/>
              <a:t>Using </a:t>
            </a:r>
            <a:r>
              <a:rPr lang="en-US" sz="1200" dirty="0" err="1"/>
              <a:t>gridsearch</a:t>
            </a:r>
            <a:r>
              <a:rPr lang="en-US" sz="1200" dirty="0"/>
              <a:t>, we have to find the right value of lambda which results in right fit, neither too complex nor too simple a model</a:t>
            </a:r>
          </a:p>
        </p:txBody>
      </p:sp>
      <p:pic>
        <p:nvPicPr>
          <p:cNvPr id="2" name="Picture 1">
            <a:extLst>
              <a:ext uri="{FF2B5EF4-FFF2-40B4-BE49-F238E27FC236}">
                <a16:creationId xmlns:a16="http://schemas.microsoft.com/office/drawing/2014/main" id="{FA0F67EF-CC55-4629-961E-5D90817862C4}"/>
              </a:ext>
            </a:extLst>
          </p:cNvPr>
          <p:cNvPicPr>
            <a:picLocks noChangeAspect="1"/>
          </p:cNvPicPr>
          <p:nvPr/>
        </p:nvPicPr>
        <p:blipFill>
          <a:blip r:embed="rId5"/>
          <a:stretch>
            <a:fillRect/>
          </a:stretch>
        </p:blipFill>
        <p:spPr>
          <a:xfrm>
            <a:off x="6396199" y="2352068"/>
            <a:ext cx="473287" cy="530082"/>
          </a:xfrm>
          <a:prstGeom prst="rect">
            <a:avLst/>
          </a:prstGeom>
        </p:spPr>
      </p:pic>
    </p:spTree>
    <p:extLst>
      <p:ext uri="{BB962C8B-B14F-4D97-AF65-F5344CB8AC3E}">
        <p14:creationId xmlns:p14="http://schemas.microsoft.com/office/powerpoint/2010/main" val="160792892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63" presetClass="path" presetSubtype="0" accel="50000" decel="50000" fill="hold" nodeType="withEffect">
                                  <p:stCondLst>
                                    <p:cond delay="0"/>
                                  </p:stCondLst>
                                  <p:childTnLst>
                                    <p:animMotion origin="layout" path="M 2.77778E-7 2.22222E-6 L 0.3217 0.0037 " pathEditMode="relative" rAng="0" ptsTypes="AA">
                                      <p:cBhvr>
                                        <p:cTn id="8" dur="5000" fill="hold"/>
                                        <p:tgtEl>
                                          <p:spTgt spid="49"/>
                                        </p:tgtEl>
                                        <p:attrNameLst>
                                          <p:attrName>ppt_x</p:attrName>
                                          <p:attrName>ppt_y</p:attrName>
                                        </p:attrNameLst>
                                      </p:cBhvr>
                                      <p:rCtr x="16076" y="185"/>
                                    </p:animMotion>
                                  </p:childTnLst>
                                </p:cTn>
                              </p:par>
                              <p:par>
                                <p:cTn id="9" presetID="1" presetClass="exit" presetSubtype="0" fill="hold" grpId="1" nodeType="withEffect">
                                  <p:stCondLst>
                                    <p:cond delay="1000"/>
                                  </p:stCondLst>
                                  <p:childTnLst>
                                    <p:set>
                                      <p:cBhvr>
                                        <p:cTn id="10" dur="1" fill="hold">
                                          <p:stCondLst>
                                            <p:cond delay="0"/>
                                          </p:stCondLst>
                                        </p:cTn>
                                        <p:tgtEl>
                                          <p:spTgt spid="31"/>
                                        </p:tgtEl>
                                        <p:attrNameLst>
                                          <p:attrName>style.visibility</p:attrName>
                                        </p:attrNameLst>
                                      </p:cBhvr>
                                      <p:to>
                                        <p:strVal val="hidden"/>
                                      </p:to>
                                    </p:set>
                                  </p:childTnLst>
                                </p:cTn>
                              </p:par>
                              <p:par>
                                <p:cTn id="11" presetID="1" presetClass="entr" presetSubtype="0" fill="hold" grpId="1" nodeType="withEffect">
                                  <p:stCondLst>
                                    <p:cond delay="100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xit" presetSubtype="0" fill="hold" grpId="0" nodeType="withEffect">
                                  <p:stCondLst>
                                    <p:cond delay="2000"/>
                                  </p:stCondLst>
                                  <p:childTnLst>
                                    <p:set>
                                      <p:cBhvr>
                                        <p:cTn id="14" dur="1" fill="hold">
                                          <p:stCondLst>
                                            <p:cond delay="0"/>
                                          </p:stCondLst>
                                        </p:cTn>
                                        <p:tgtEl>
                                          <p:spTgt spid="23"/>
                                        </p:tgtEl>
                                        <p:attrNameLst>
                                          <p:attrName>style.visibility</p:attrName>
                                        </p:attrNameLst>
                                      </p:cBhvr>
                                      <p:to>
                                        <p:strVal val="hidden"/>
                                      </p:to>
                                    </p:set>
                                  </p:childTnLst>
                                </p:cTn>
                              </p:par>
                              <p:par>
                                <p:cTn id="15" presetID="1" presetClass="entr" presetSubtype="0" fill="hold" grpId="0" nodeType="withEffect">
                                  <p:stCondLst>
                                    <p:cond delay="200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xit" presetSubtype="0" fill="hold" grpId="1" nodeType="withEffect">
                                  <p:stCondLst>
                                    <p:cond delay="2900"/>
                                  </p:stCondLst>
                                  <p:childTnLst>
                                    <p:set>
                                      <p:cBhvr>
                                        <p:cTn id="18" dur="1" fill="hold">
                                          <p:stCondLst>
                                            <p:cond delay="0"/>
                                          </p:stCondLst>
                                        </p:cTn>
                                        <p:tgtEl>
                                          <p:spTgt spid="32"/>
                                        </p:tgtEl>
                                        <p:attrNameLst>
                                          <p:attrName>style.visibility</p:attrName>
                                        </p:attrNameLst>
                                      </p:cBhvr>
                                      <p:to>
                                        <p:strVal val="hidden"/>
                                      </p:to>
                                    </p:set>
                                  </p:childTnLst>
                                </p:cTn>
                              </p:par>
                              <p:par>
                                <p:cTn id="19" presetID="1" presetClass="entr" presetSubtype="0" fill="hold" grpId="0" nodeType="withEffect">
                                  <p:stCondLst>
                                    <p:cond delay="290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23" grpId="0" animBg="1"/>
      <p:bldP spid="23" grpId="1" animBg="1"/>
      <p:bldP spid="32" grpId="0" animBg="1"/>
      <p:bldP spid="32" grpId="1" animBg="1"/>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3BF8BAD1-E1E0-4ADC-AC74-1EA9F7806AD7}"/>
              </a:ext>
            </a:extLst>
          </p:cNvPr>
          <p:cNvGrpSpPr/>
          <p:nvPr/>
        </p:nvGrpSpPr>
        <p:grpSpPr>
          <a:xfrm>
            <a:off x="1295400" y="1825048"/>
            <a:ext cx="4177614" cy="2163529"/>
            <a:chOff x="4558217" y="2321736"/>
            <a:chExt cx="2951748" cy="1182671"/>
          </a:xfrm>
        </p:grpSpPr>
        <p:pic>
          <p:nvPicPr>
            <p:cNvPr id="58" name="Picture 57">
              <a:extLst>
                <a:ext uri="{FF2B5EF4-FFF2-40B4-BE49-F238E27FC236}">
                  <a16:creationId xmlns:a16="http://schemas.microsoft.com/office/drawing/2014/main" id="{241535A7-7D8D-45E0-94BC-A2DF058200A9}"/>
                </a:ext>
              </a:extLst>
            </p:cNvPr>
            <p:cNvPicPr>
              <a:picLocks noChangeAspect="1"/>
            </p:cNvPicPr>
            <p:nvPr/>
          </p:nvPicPr>
          <p:blipFill>
            <a:blip r:embed="rId2"/>
            <a:stretch>
              <a:fillRect/>
            </a:stretch>
          </p:blipFill>
          <p:spPr>
            <a:xfrm>
              <a:off x="5117375" y="2321736"/>
              <a:ext cx="1866900" cy="761978"/>
            </a:xfrm>
            <a:prstGeom prst="rect">
              <a:avLst/>
            </a:prstGeom>
          </p:spPr>
        </p:pic>
        <p:grpSp>
          <p:nvGrpSpPr>
            <p:cNvPr id="59" name="Group 58">
              <a:extLst>
                <a:ext uri="{FF2B5EF4-FFF2-40B4-BE49-F238E27FC236}">
                  <a16:creationId xmlns:a16="http://schemas.microsoft.com/office/drawing/2014/main" id="{DF05F744-580F-448D-A375-B1C1FA9DB90F}"/>
                </a:ext>
              </a:extLst>
            </p:cNvPr>
            <p:cNvGrpSpPr/>
            <p:nvPr/>
          </p:nvGrpSpPr>
          <p:grpSpPr>
            <a:xfrm>
              <a:off x="4558217" y="2576474"/>
              <a:ext cx="2951748" cy="927933"/>
              <a:chOff x="1090863" y="2807369"/>
              <a:chExt cx="2951748" cy="927933"/>
            </a:xfrm>
          </p:grpSpPr>
          <p:cxnSp>
            <p:nvCxnSpPr>
              <p:cNvPr id="60" name="Straight Connector 59">
                <a:extLst>
                  <a:ext uri="{FF2B5EF4-FFF2-40B4-BE49-F238E27FC236}">
                    <a16:creationId xmlns:a16="http://schemas.microsoft.com/office/drawing/2014/main" id="{9FB44B07-8B47-4FD7-965B-FACED05BE6BC}"/>
                  </a:ext>
                </a:extLst>
              </p:cNvPr>
              <p:cNvCxnSpPr>
                <a:cxnSpLocks/>
              </p:cNvCxnSpPr>
              <p:nvPr/>
            </p:nvCxnSpPr>
            <p:spPr>
              <a:xfrm flipH="1">
                <a:off x="1959142" y="2807369"/>
                <a:ext cx="2083469" cy="78478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E7E48F7E-4C43-482E-9C5C-44EF9EF15968}"/>
                  </a:ext>
                </a:extLst>
              </p:cNvPr>
              <p:cNvCxnSpPr>
                <a:cxnSpLocks/>
              </p:cNvCxnSpPr>
              <p:nvPr/>
            </p:nvCxnSpPr>
            <p:spPr>
              <a:xfrm flipH="1" flipV="1">
                <a:off x="1090863" y="2809498"/>
                <a:ext cx="2563729" cy="925804"/>
              </a:xfrm>
              <a:prstGeom prst="line">
                <a:avLst/>
              </a:prstGeom>
            </p:spPr>
            <p:style>
              <a:lnRef idx="1">
                <a:schemeClr val="dk1"/>
              </a:lnRef>
              <a:fillRef idx="0">
                <a:schemeClr val="dk1"/>
              </a:fillRef>
              <a:effectRef idx="0">
                <a:schemeClr val="dk1"/>
              </a:effectRef>
              <a:fontRef idx="minor">
                <a:schemeClr val="tx1"/>
              </a:fontRef>
            </p:style>
          </p:cxnSp>
        </p:grpSp>
      </p:grpSp>
      <p:cxnSp>
        <p:nvCxnSpPr>
          <p:cNvPr id="44" name="Straight Arrow Connector 43">
            <a:extLst>
              <a:ext uri="{FF2B5EF4-FFF2-40B4-BE49-F238E27FC236}">
                <a16:creationId xmlns:a16="http://schemas.microsoft.com/office/drawing/2014/main" id="{2DCC6428-3B1A-4433-891B-D10C90D60E32}"/>
              </a:ext>
            </a:extLst>
          </p:cNvPr>
          <p:cNvCxnSpPr>
            <a:cxnSpLocks/>
          </p:cNvCxnSpPr>
          <p:nvPr/>
        </p:nvCxnSpPr>
        <p:spPr>
          <a:xfrm flipH="1" flipV="1">
            <a:off x="755145" y="1783489"/>
            <a:ext cx="1954256" cy="115637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5625FB8-91D9-40BC-8520-4A3B02AAD955}"/>
              </a:ext>
            </a:extLst>
          </p:cNvPr>
          <p:cNvCxnSpPr>
            <a:cxnSpLocks/>
            <a:endCxn id="37" idx="2"/>
          </p:cNvCxnSpPr>
          <p:nvPr/>
        </p:nvCxnSpPr>
        <p:spPr>
          <a:xfrm flipV="1">
            <a:off x="3441665" y="2172957"/>
            <a:ext cx="2206488" cy="39237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7B5DEE4-23C1-43F6-AB49-F1DDE268C650}"/>
              </a:ext>
            </a:extLst>
          </p:cNvPr>
          <p:cNvSpPr txBox="1"/>
          <p:nvPr/>
        </p:nvSpPr>
        <p:spPr>
          <a:xfrm>
            <a:off x="4840688" y="1434293"/>
            <a:ext cx="1614929" cy="738664"/>
          </a:xfrm>
          <a:prstGeom prst="rect">
            <a:avLst/>
          </a:prstGeom>
          <a:noFill/>
          <a:ln w="15875">
            <a:solidFill>
              <a:schemeClr val="tx1"/>
            </a:solidFill>
          </a:ln>
        </p:spPr>
        <p:txBody>
          <a:bodyPr wrap="square" rtlCol="0">
            <a:spAutoFit/>
          </a:bodyPr>
          <a:lstStyle/>
          <a:p>
            <a:r>
              <a:rPr lang="en-US" sz="1400" dirty="0"/>
              <a:t>Lowest SSE error ring. violates the constraint</a:t>
            </a:r>
          </a:p>
        </p:txBody>
      </p:sp>
      <p:cxnSp>
        <p:nvCxnSpPr>
          <p:cNvPr id="39" name="Straight Arrow Connector 38">
            <a:extLst>
              <a:ext uri="{FF2B5EF4-FFF2-40B4-BE49-F238E27FC236}">
                <a16:creationId xmlns:a16="http://schemas.microsoft.com/office/drawing/2014/main" id="{A335A8DB-8638-4E54-A07F-0B8B7B441857}"/>
              </a:ext>
            </a:extLst>
          </p:cNvPr>
          <p:cNvCxnSpPr/>
          <p:nvPr/>
        </p:nvCxnSpPr>
        <p:spPr>
          <a:xfrm flipH="1">
            <a:off x="1812678" y="3561334"/>
            <a:ext cx="1546758" cy="29828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3F0CA11-E9E4-4A93-A23F-844CF7658A4A}"/>
              </a:ext>
            </a:extLst>
          </p:cNvPr>
          <p:cNvSpPr txBox="1"/>
          <p:nvPr/>
        </p:nvSpPr>
        <p:spPr>
          <a:xfrm>
            <a:off x="926655" y="3776017"/>
            <a:ext cx="1916396" cy="738664"/>
          </a:xfrm>
          <a:prstGeom prst="rect">
            <a:avLst/>
          </a:prstGeom>
          <a:noFill/>
          <a:ln w="15875">
            <a:solidFill>
              <a:schemeClr val="tx1"/>
            </a:solidFill>
          </a:ln>
        </p:spPr>
        <p:txBody>
          <a:bodyPr wrap="square" rtlCol="0">
            <a:spAutoFit/>
          </a:bodyPr>
          <a:lstStyle/>
          <a:p>
            <a:r>
              <a:rPr lang="en-US" sz="1400" dirty="0"/>
              <a:t>Allowed combination of m1, m2 by Lasso Constraints</a:t>
            </a:r>
          </a:p>
        </p:txBody>
      </p:sp>
      <p:cxnSp>
        <p:nvCxnSpPr>
          <p:cNvPr id="42" name="Straight Arrow Connector 41">
            <a:extLst>
              <a:ext uri="{FF2B5EF4-FFF2-40B4-BE49-F238E27FC236}">
                <a16:creationId xmlns:a16="http://schemas.microsoft.com/office/drawing/2014/main" id="{3C917D39-AFCB-4684-BE53-1F6C424F4DEB}"/>
              </a:ext>
            </a:extLst>
          </p:cNvPr>
          <p:cNvCxnSpPr>
            <a:cxnSpLocks/>
          </p:cNvCxnSpPr>
          <p:nvPr/>
        </p:nvCxnSpPr>
        <p:spPr>
          <a:xfrm>
            <a:off x="3441665" y="3091429"/>
            <a:ext cx="1868033" cy="68458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678B10D-6051-4516-9C36-5063EA04DB5B}"/>
              </a:ext>
            </a:extLst>
          </p:cNvPr>
          <p:cNvSpPr txBox="1"/>
          <p:nvPr/>
        </p:nvSpPr>
        <p:spPr>
          <a:xfrm>
            <a:off x="5265639" y="3330387"/>
            <a:ext cx="1323046" cy="2246769"/>
          </a:xfrm>
          <a:prstGeom prst="rect">
            <a:avLst/>
          </a:prstGeom>
          <a:noFill/>
          <a:ln w="15875">
            <a:solidFill>
              <a:schemeClr val="tx1"/>
            </a:solidFill>
          </a:ln>
        </p:spPr>
        <p:txBody>
          <a:bodyPr wrap="square" rtlCol="0">
            <a:spAutoFit/>
          </a:bodyPr>
          <a:lstStyle/>
          <a:p>
            <a:r>
              <a:rPr lang="en-US" sz="1400" dirty="0"/>
              <a:t>Sub-optimal combination of m1, m2. Meets constraint but is not the minimal possible SSE within constraint</a:t>
            </a:r>
          </a:p>
        </p:txBody>
      </p:sp>
      <p:sp>
        <p:nvSpPr>
          <p:cNvPr id="48" name="TextBox 47">
            <a:extLst>
              <a:ext uri="{FF2B5EF4-FFF2-40B4-BE49-F238E27FC236}">
                <a16:creationId xmlns:a16="http://schemas.microsoft.com/office/drawing/2014/main" id="{0F2D179C-6E2C-4012-8603-FAF6E0B69424}"/>
              </a:ext>
            </a:extLst>
          </p:cNvPr>
          <p:cNvSpPr txBox="1"/>
          <p:nvPr/>
        </p:nvSpPr>
        <p:spPr>
          <a:xfrm>
            <a:off x="622248" y="1323615"/>
            <a:ext cx="2737186" cy="523220"/>
          </a:xfrm>
          <a:prstGeom prst="rect">
            <a:avLst/>
          </a:prstGeom>
          <a:noFill/>
          <a:ln w="15875">
            <a:solidFill>
              <a:schemeClr val="tx1"/>
            </a:solidFill>
          </a:ln>
        </p:spPr>
        <p:txBody>
          <a:bodyPr wrap="square" rtlCol="0">
            <a:spAutoFit/>
          </a:bodyPr>
          <a:lstStyle/>
          <a:p>
            <a:r>
              <a:rPr lang="en-US" sz="1400" dirty="0"/>
              <a:t>Most optimal combination of m1, m2 given the constraints</a:t>
            </a:r>
          </a:p>
        </p:txBody>
      </p:sp>
      <p:sp>
        <p:nvSpPr>
          <p:cNvPr id="51" name="TextBox 50">
            <a:extLst>
              <a:ext uri="{FF2B5EF4-FFF2-40B4-BE49-F238E27FC236}">
                <a16:creationId xmlns:a16="http://schemas.microsoft.com/office/drawing/2014/main" id="{0B1AF03E-8DAA-4B07-B465-C2E59CF084B7}"/>
              </a:ext>
            </a:extLst>
          </p:cNvPr>
          <p:cNvSpPr txBox="1"/>
          <p:nvPr/>
        </p:nvSpPr>
        <p:spPr>
          <a:xfrm rot="1637533">
            <a:off x="4529101" y="4067379"/>
            <a:ext cx="484203" cy="307777"/>
          </a:xfrm>
          <a:prstGeom prst="rect">
            <a:avLst/>
          </a:prstGeom>
          <a:noFill/>
          <a:ln w="15875">
            <a:solidFill>
              <a:schemeClr val="tx1"/>
            </a:solidFill>
          </a:ln>
        </p:spPr>
        <p:txBody>
          <a:bodyPr wrap="square" rtlCol="0">
            <a:spAutoFit/>
          </a:bodyPr>
          <a:lstStyle/>
          <a:p>
            <a:r>
              <a:rPr lang="en-US" sz="1400" dirty="0"/>
              <a:t>m1</a:t>
            </a:r>
          </a:p>
        </p:txBody>
      </p:sp>
      <p:sp>
        <p:nvSpPr>
          <p:cNvPr id="67" name="TextBox 66">
            <a:extLst>
              <a:ext uri="{FF2B5EF4-FFF2-40B4-BE49-F238E27FC236}">
                <a16:creationId xmlns:a16="http://schemas.microsoft.com/office/drawing/2014/main" id="{FA7D5992-BD7F-4039-A89F-A16AA9432166}"/>
              </a:ext>
            </a:extLst>
          </p:cNvPr>
          <p:cNvSpPr txBox="1"/>
          <p:nvPr/>
        </p:nvSpPr>
        <p:spPr>
          <a:xfrm rot="20319282">
            <a:off x="5290090" y="2590306"/>
            <a:ext cx="555170" cy="307777"/>
          </a:xfrm>
          <a:prstGeom prst="rect">
            <a:avLst/>
          </a:prstGeom>
          <a:noFill/>
          <a:ln w="15875">
            <a:solidFill>
              <a:schemeClr val="tx1"/>
            </a:solidFill>
          </a:ln>
        </p:spPr>
        <p:txBody>
          <a:bodyPr wrap="square" rtlCol="0">
            <a:spAutoFit/>
          </a:bodyPr>
          <a:lstStyle/>
          <a:p>
            <a:r>
              <a:rPr lang="en-US" sz="1400" dirty="0"/>
              <a:t>m2</a:t>
            </a:r>
          </a:p>
        </p:txBody>
      </p:sp>
      <p:sp>
        <p:nvSpPr>
          <p:cNvPr id="38" name="TextBox 37">
            <a:extLst>
              <a:ext uri="{FF2B5EF4-FFF2-40B4-BE49-F238E27FC236}">
                <a16:creationId xmlns:a16="http://schemas.microsoft.com/office/drawing/2014/main" id="{29A63517-F2C3-40C7-8021-765A08C44C47}"/>
              </a:ext>
            </a:extLst>
          </p:cNvPr>
          <p:cNvSpPr txBox="1"/>
          <p:nvPr/>
        </p:nvSpPr>
        <p:spPr>
          <a:xfrm>
            <a:off x="6725197" y="1219200"/>
            <a:ext cx="2254674" cy="4339650"/>
          </a:xfrm>
          <a:prstGeom prst="rect">
            <a:avLst/>
          </a:prstGeom>
          <a:noFill/>
          <a:ln>
            <a:solidFill>
              <a:schemeClr val="tx1">
                <a:alpha val="95000"/>
              </a:schemeClr>
            </a:solidFill>
          </a:ln>
        </p:spPr>
        <p:txBody>
          <a:bodyPr wrap="square" rtlCol="0">
            <a:spAutoFit/>
          </a:bodyPr>
          <a:lstStyle/>
          <a:p>
            <a:pPr marL="342900" indent="-342900">
              <a:buFont typeface="+mj-lt"/>
              <a:buAutoNum type="arabicPeriod"/>
            </a:pPr>
            <a:r>
              <a:rPr lang="en-US" sz="1200" dirty="0"/>
              <a:t>Yellow rectangle is the Lasso constraint region representing the Lasso penalty (sum </a:t>
            </a:r>
            <a:r>
              <a:rPr lang="en-US" sz="1200" dirty="0" err="1"/>
              <a:t>coeff</a:t>
            </a:r>
            <a:r>
              <a:rPr lang="en-US" sz="1200" dirty="0"/>
              <a:t>)</a:t>
            </a:r>
          </a:p>
          <a:p>
            <a:pPr marL="342900" indent="-342900">
              <a:buFont typeface="+mj-lt"/>
              <a:buAutoNum type="arabicPeriod"/>
            </a:pPr>
            <a:endParaRPr lang="en-US" sz="1200" dirty="0"/>
          </a:p>
          <a:p>
            <a:pPr marL="342900" indent="-342900">
              <a:buFont typeface="+mj-lt"/>
              <a:buAutoNum type="arabicPeriod"/>
            </a:pPr>
            <a:r>
              <a:rPr lang="en-US" sz="1200" dirty="0"/>
              <a:t>Any combination of m1 </a:t>
            </a:r>
            <a:r>
              <a:rPr lang="en-US" sz="1200" dirty="0" err="1"/>
              <a:t>nd</a:t>
            </a:r>
            <a:r>
              <a:rPr lang="en-US" sz="1200" dirty="0"/>
              <a:t> m2 that fall within yellow is a possible solution</a:t>
            </a:r>
          </a:p>
          <a:p>
            <a:pPr marL="342900" indent="-342900">
              <a:buFont typeface="+mj-lt"/>
              <a:buAutoNum type="arabicPeriod"/>
            </a:pPr>
            <a:endParaRPr lang="en-US" sz="1200" dirty="0"/>
          </a:p>
          <a:p>
            <a:pPr marL="342900" indent="-342900">
              <a:buFont typeface="+mj-lt"/>
              <a:buAutoNum type="arabicPeriod"/>
            </a:pPr>
            <a:r>
              <a:rPr lang="en-US" sz="1200" dirty="0"/>
              <a:t>The most optimal of all solutions is the one which satisfies the constraint and also minimizes the SSE (smallest possible red circle)</a:t>
            </a:r>
          </a:p>
          <a:p>
            <a:pPr marL="342900" indent="-342900">
              <a:buFont typeface="+mj-lt"/>
              <a:buAutoNum type="arabicPeriod"/>
            </a:pPr>
            <a:endParaRPr lang="en-US" sz="1200" dirty="0"/>
          </a:p>
          <a:p>
            <a:pPr marL="342900" indent="-342900">
              <a:buFont typeface="+mj-lt"/>
              <a:buAutoNum type="arabicPeriod"/>
            </a:pPr>
            <a:r>
              <a:rPr lang="en-US" sz="1200" dirty="0"/>
              <a:t>Thus the optimal solution of m1 and m2 is the one where the yellow rectangle touches a red circle. </a:t>
            </a:r>
          </a:p>
        </p:txBody>
      </p:sp>
      <p:sp>
        <p:nvSpPr>
          <p:cNvPr id="47" name="Rectangle 3">
            <a:extLst>
              <a:ext uri="{FF2B5EF4-FFF2-40B4-BE49-F238E27FC236}">
                <a16:creationId xmlns:a16="http://schemas.microsoft.com/office/drawing/2014/main" id="{71F34F9B-89E6-4312-90A5-B2575A76853A}"/>
              </a:ext>
            </a:extLst>
          </p:cNvPr>
          <p:cNvSpPr txBox="1">
            <a:spLocks noChangeArrowheads="1"/>
          </p:cNvSpPr>
          <p:nvPr/>
        </p:nvSpPr>
        <p:spPr>
          <a:xfrm>
            <a:off x="348336" y="990600"/>
            <a:ext cx="8643264" cy="369332"/>
          </a:xfrm>
          <a:prstGeom prst="rect">
            <a:avLst/>
          </a:prstGeom>
          <a:noFill/>
        </p:spPr>
        <p:txBody>
          <a:bodyPr wrap="square">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pPr>
            <a:r>
              <a:rPr lang="en-IN" sz="1800" b="1" u="sng" dirty="0"/>
              <a:t>Regularising Linear Models (Lasso Constraint)</a:t>
            </a:r>
          </a:p>
        </p:txBody>
      </p:sp>
      <p:sp>
        <p:nvSpPr>
          <p:cNvPr id="21" name="TextBox 20">
            <a:extLst>
              <a:ext uri="{FF2B5EF4-FFF2-40B4-BE49-F238E27FC236}">
                <a16:creationId xmlns:a16="http://schemas.microsoft.com/office/drawing/2014/main" id="{91A04A21-FB44-4B64-A2F9-0866E2E2119B}"/>
              </a:ext>
            </a:extLst>
          </p:cNvPr>
          <p:cNvSpPr txBox="1"/>
          <p:nvPr/>
        </p:nvSpPr>
        <p:spPr>
          <a:xfrm>
            <a:off x="348336" y="5638800"/>
            <a:ext cx="8490864" cy="954107"/>
          </a:xfrm>
          <a:prstGeom prst="rect">
            <a:avLst/>
          </a:prstGeom>
          <a:noFill/>
        </p:spPr>
        <p:txBody>
          <a:bodyPr wrap="square" rtlCol="0">
            <a:spAutoFit/>
          </a:bodyPr>
          <a:lstStyle/>
          <a:p>
            <a:r>
              <a:rPr lang="en-US" sz="1400" u="sng" dirty="0"/>
              <a:t>The beauty of Lasso is, the red circle may touch the constraint region on the attribute axis! In the picture above the circle is touching the yellow rectangle on the m1 axis. But at that point m2 coefficient is 0! Which means, that dimension has been dropped from analysis. Thus Lasso does dimensionality reduction which Ridge does not</a:t>
            </a:r>
            <a:endParaRPr lang="en-US" sz="1400" dirty="0"/>
          </a:p>
        </p:txBody>
      </p:sp>
      <p:sp>
        <p:nvSpPr>
          <p:cNvPr id="3" name="Rectangle 2">
            <a:extLst>
              <a:ext uri="{FF2B5EF4-FFF2-40B4-BE49-F238E27FC236}">
                <a16:creationId xmlns:a16="http://schemas.microsoft.com/office/drawing/2014/main" id="{90467256-0D54-4EBF-8443-ACCBC7D13DF5}"/>
              </a:ext>
            </a:extLst>
          </p:cNvPr>
          <p:cNvSpPr/>
          <p:nvPr/>
        </p:nvSpPr>
        <p:spPr>
          <a:xfrm>
            <a:off x="2680859" y="2938150"/>
            <a:ext cx="1497390" cy="731685"/>
          </a:xfrm>
          <a:prstGeom prst="rect">
            <a:avLst/>
          </a:prstGeom>
          <a:solidFill>
            <a:srgbClr val="FFFF00">
              <a:alpha val="8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8814824"/>
      </p:ext>
    </p:extLst>
  </p:cSld>
  <p:clrMapOvr>
    <a:masterClrMapping/>
  </p:clrMapOvr>
  <p:transition spd="med">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EF47A5-5105-41C6-9F52-A3EADEE9B159}"/>
              </a:ext>
            </a:extLst>
          </p:cNvPr>
          <p:cNvPicPr>
            <a:picLocks noChangeAspect="1"/>
          </p:cNvPicPr>
          <p:nvPr/>
        </p:nvPicPr>
        <p:blipFill>
          <a:blip r:embed="rId2"/>
          <a:stretch>
            <a:fillRect/>
          </a:stretch>
        </p:blipFill>
        <p:spPr>
          <a:xfrm>
            <a:off x="1090612" y="1905000"/>
            <a:ext cx="6962775" cy="2162175"/>
          </a:xfrm>
          <a:prstGeom prst="rect">
            <a:avLst/>
          </a:prstGeom>
        </p:spPr>
      </p:pic>
      <p:sp>
        <p:nvSpPr>
          <p:cNvPr id="3" name="TextBox 2">
            <a:extLst>
              <a:ext uri="{FF2B5EF4-FFF2-40B4-BE49-F238E27FC236}">
                <a16:creationId xmlns:a16="http://schemas.microsoft.com/office/drawing/2014/main" id="{503B8ACD-9FB1-4CE5-AE58-F0A2ED14BD05}"/>
              </a:ext>
            </a:extLst>
          </p:cNvPr>
          <p:cNvSpPr txBox="1"/>
          <p:nvPr/>
        </p:nvSpPr>
        <p:spPr>
          <a:xfrm>
            <a:off x="533400" y="990600"/>
            <a:ext cx="5562600" cy="369332"/>
          </a:xfrm>
          <a:prstGeom prst="rect">
            <a:avLst/>
          </a:prstGeom>
          <a:noFill/>
        </p:spPr>
        <p:txBody>
          <a:bodyPr wrap="square" rtlCol="0">
            <a:spAutoFit/>
          </a:bodyPr>
          <a:lstStyle/>
          <a:p>
            <a:r>
              <a:rPr lang="en-US" dirty="0"/>
              <a:t>Ref: </a:t>
            </a:r>
            <a:r>
              <a:rPr lang="en-US" sz="1200" dirty="0"/>
              <a:t>PIMA_Feature%20Engineering.ipynb </a:t>
            </a:r>
          </a:p>
        </p:txBody>
      </p:sp>
      <p:sp>
        <p:nvSpPr>
          <p:cNvPr id="4" name="TextBox 3">
            <a:extLst>
              <a:ext uri="{FF2B5EF4-FFF2-40B4-BE49-F238E27FC236}">
                <a16:creationId xmlns:a16="http://schemas.microsoft.com/office/drawing/2014/main" id="{8369BDD2-2155-4D14-AFE6-CD8A453AE643}"/>
              </a:ext>
            </a:extLst>
          </p:cNvPr>
          <p:cNvSpPr txBox="1"/>
          <p:nvPr/>
        </p:nvSpPr>
        <p:spPr>
          <a:xfrm>
            <a:off x="533400" y="1524000"/>
            <a:ext cx="1981200" cy="369332"/>
          </a:xfrm>
          <a:prstGeom prst="rect">
            <a:avLst/>
          </a:prstGeom>
          <a:noFill/>
        </p:spPr>
        <p:txBody>
          <a:bodyPr wrap="square" rtlCol="0">
            <a:spAutoFit/>
          </a:bodyPr>
          <a:lstStyle/>
          <a:p>
            <a:r>
              <a:rPr lang="en-US" dirty="0" err="1"/>
              <a:t>pima.describe</a:t>
            </a:r>
            <a:r>
              <a:rPr lang="en-US" dirty="0"/>
              <a:t>()</a:t>
            </a:r>
          </a:p>
        </p:txBody>
      </p:sp>
      <p:sp>
        <p:nvSpPr>
          <p:cNvPr id="5" name="Oval 4">
            <a:extLst>
              <a:ext uri="{FF2B5EF4-FFF2-40B4-BE49-F238E27FC236}">
                <a16:creationId xmlns:a16="http://schemas.microsoft.com/office/drawing/2014/main" id="{9A576205-0314-4ACB-A45D-E5F49D2FA5DA}"/>
              </a:ext>
            </a:extLst>
          </p:cNvPr>
          <p:cNvSpPr/>
          <p:nvPr/>
        </p:nvSpPr>
        <p:spPr>
          <a:xfrm>
            <a:off x="2286000" y="2819400"/>
            <a:ext cx="3657600" cy="3048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9AC982C-D318-44A5-BBEF-111A696862A2}"/>
              </a:ext>
            </a:extLst>
          </p:cNvPr>
          <p:cNvSpPr/>
          <p:nvPr/>
        </p:nvSpPr>
        <p:spPr>
          <a:xfrm>
            <a:off x="1114996" y="3569208"/>
            <a:ext cx="509588" cy="6096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AA2BB36-F27E-48D5-8336-27348CD404C2}"/>
              </a:ext>
            </a:extLst>
          </p:cNvPr>
          <p:cNvSpPr/>
          <p:nvPr/>
        </p:nvSpPr>
        <p:spPr>
          <a:xfrm>
            <a:off x="1118044" y="2819400"/>
            <a:ext cx="509588" cy="6096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Connector: Curved 10">
            <a:extLst>
              <a:ext uri="{FF2B5EF4-FFF2-40B4-BE49-F238E27FC236}">
                <a16:creationId xmlns:a16="http://schemas.microsoft.com/office/drawing/2014/main" id="{6476CF56-5078-4D13-ACB6-D3E39975273F}"/>
              </a:ext>
            </a:extLst>
          </p:cNvPr>
          <p:cNvCxnSpPr>
            <a:cxnSpLocks/>
            <a:stCxn id="9" idx="2"/>
            <a:endCxn id="14" idx="0"/>
          </p:cNvCxnSpPr>
          <p:nvPr/>
        </p:nvCxnSpPr>
        <p:spPr>
          <a:xfrm rot="10800000" flipH="1" flipV="1">
            <a:off x="1118044" y="3124199"/>
            <a:ext cx="1015556" cy="1709421"/>
          </a:xfrm>
          <a:prstGeom prst="curvedConnector4">
            <a:avLst>
              <a:gd name="adj1" fmla="val -22510"/>
              <a:gd name="adj2" fmla="val 5891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77DE6A59-4374-4FB6-A78D-950186CBD25A}"/>
              </a:ext>
            </a:extLst>
          </p:cNvPr>
          <p:cNvCxnSpPr>
            <a:cxnSpLocks/>
            <a:stCxn id="8" idx="2"/>
            <a:endCxn id="14" idx="0"/>
          </p:cNvCxnSpPr>
          <p:nvPr/>
        </p:nvCxnSpPr>
        <p:spPr>
          <a:xfrm rot="10800000" flipH="1" flipV="1">
            <a:off x="1114996" y="3874007"/>
            <a:ext cx="1018604" cy="959613"/>
          </a:xfrm>
          <a:prstGeom prst="curvedConnector4">
            <a:avLst>
              <a:gd name="adj1" fmla="val -22442"/>
              <a:gd name="adj2" fmla="val 6588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66ABD055-C612-4480-859C-6F5D6F92E402}"/>
              </a:ext>
            </a:extLst>
          </p:cNvPr>
          <p:cNvSpPr txBox="1"/>
          <p:nvPr/>
        </p:nvSpPr>
        <p:spPr>
          <a:xfrm>
            <a:off x="952500" y="4833621"/>
            <a:ext cx="2362200" cy="738664"/>
          </a:xfrm>
          <a:prstGeom prst="rect">
            <a:avLst/>
          </a:prstGeom>
          <a:noFill/>
        </p:spPr>
        <p:txBody>
          <a:bodyPr wrap="square" rtlCol="0">
            <a:spAutoFit/>
          </a:bodyPr>
          <a:lstStyle/>
          <a:p>
            <a:r>
              <a:rPr lang="en-US" sz="1400" dirty="0"/>
              <a:t>Relatively long tail on higher side of the central values</a:t>
            </a:r>
          </a:p>
        </p:txBody>
      </p:sp>
      <p:sp>
        <p:nvSpPr>
          <p:cNvPr id="15" name="Rectangle 14">
            <a:extLst>
              <a:ext uri="{FF2B5EF4-FFF2-40B4-BE49-F238E27FC236}">
                <a16:creationId xmlns:a16="http://schemas.microsoft.com/office/drawing/2014/main" id="{ABE81144-3273-4878-AFB1-9B7A1B8F36AE}"/>
              </a:ext>
            </a:extLst>
          </p:cNvPr>
          <p:cNvSpPr/>
          <p:nvPr/>
        </p:nvSpPr>
        <p:spPr>
          <a:xfrm>
            <a:off x="1090612" y="2401824"/>
            <a:ext cx="6962775" cy="166009"/>
          </a:xfrm>
          <a:prstGeom prst="rect">
            <a:avLst/>
          </a:prstGeom>
          <a:solidFill>
            <a:schemeClr val="accent1">
              <a:lumMod val="60000"/>
              <a:lumOff val="40000"/>
              <a:alpha val="22000"/>
            </a:schemeClr>
          </a:solidFill>
          <a:effectLst>
            <a:outerShdw blurRad="50800" dist="50800" dir="5400000" algn="ctr" rotWithShape="0">
              <a:schemeClr val="accent2">
                <a:lumMod val="60000"/>
                <a:lumOff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peech Bubble: Rectangle with Corners Rounded 5">
            <a:extLst>
              <a:ext uri="{FF2B5EF4-FFF2-40B4-BE49-F238E27FC236}">
                <a16:creationId xmlns:a16="http://schemas.microsoft.com/office/drawing/2014/main" id="{F727472E-2F36-4EA8-A88C-0098CA7AB35D}"/>
              </a:ext>
            </a:extLst>
          </p:cNvPr>
          <p:cNvSpPr/>
          <p:nvPr/>
        </p:nvSpPr>
        <p:spPr>
          <a:xfrm>
            <a:off x="4305300" y="1321864"/>
            <a:ext cx="1981200" cy="369332"/>
          </a:xfrm>
          <a:prstGeom prst="wedgeRoundRectCallout">
            <a:avLst>
              <a:gd name="adj1" fmla="val -62679"/>
              <a:gd name="adj2" fmla="val 350975"/>
              <a:gd name="adj3" fmla="val 16667"/>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Missing Values</a:t>
            </a:r>
          </a:p>
        </p:txBody>
      </p:sp>
      <p:sp>
        <p:nvSpPr>
          <p:cNvPr id="16" name="Rectangle 15">
            <a:extLst>
              <a:ext uri="{FF2B5EF4-FFF2-40B4-BE49-F238E27FC236}">
                <a16:creationId xmlns:a16="http://schemas.microsoft.com/office/drawing/2014/main" id="{E0AFC461-3005-4C1D-9FA1-C1058D68F24D}"/>
              </a:ext>
            </a:extLst>
          </p:cNvPr>
          <p:cNvSpPr/>
          <p:nvPr/>
        </p:nvSpPr>
        <p:spPr>
          <a:xfrm>
            <a:off x="1104328" y="3405431"/>
            <a:ext cx="6962775" cy="166009"/>
          </a:xfrm>
          <a:prstGeom prst="rect">
            <a:avLst/>
          </a:prstGeom>
          <a:solidFill>
            <a:schemeClr val="accent1">
              <a:lumMod val="60000"/>
              <a:lumOff val="40000"/>
              <a:alpha val="22000"/>
            </a:schemeClr>
          </a:solidFill>
          <a:effectLst>
            <a:outerShdw blurRad="50800" dist="50800" dir="5400000" algn="ctr" rotWithShape="0">
              <a:schemeClr val="accent2">
                <a:lumMod val="60000"/>
                <a:lumOff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Connector: Curved 18">
            <a:extLst>
              <a:ext uri="{FF2B5EF4-FFF2-40B4-BE49-F238E27FC236}">
                <a16:creationId xmlns:a16="http://schemas.microsoft.com/office/drawing/2014/main" id="{3F0A0B98-D448-4C7E-AFBE-7854683836D1}"/>
              </a:ext>
            </a:extLst>
          </p:cNvPr>
          <p:cNvCxnSpPr>
            <a:cxnSpLocks/>
            <a:stCxn id="15" idx="3"/>
            <a:endCxn id="22" idx="0"/>
          </p:cNvCxnSpPr>
          <p:nvPr/>
        </p:nvCxnSpPr>
        <p:spPr>
          <a:xfrm flipH="1">
            <a:off x="5295900" y="2484829"/>
            <a:ext cx="2757487" cy="2299114"/>
          </a:xfrm>
          <a:prstGeom prst="curvedConnector4">
            <a:avLst>
              <a:gd name="adj1" fmla="val -23765"/>
              <a:gd name="adj2" fmla="val 9210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3FB69440-042E-4BB5-9FB9-EB113731311C}"/>
              </a:ext>
            </a:extLst>
          </p:cNvPr>
          <p:cNvCxnSpPr>
            <a:cxnSpLocks/>
            <a:stCxn id="16" idx="3"/>
            <a:endCxn id="22" idx="0"/>
          </p:cNvCxnSpPr>
          <p:nvPr/>
        </p:nvCxnSpPr>
        <p:spPr>
          <a:xfrm flipH="1">
            <a:off x="5295900" y="3488436"/>
            <a:ext cx="2771203" cy="1295507"/>
          </a:xfrm>
          <a:prstGeom prst="curvedConnector4">
            <a:avLst>
              <a:gd name="adj1" fmla="val -11329"/>
              <a:gd name="adj2" fmla="val 71084"/>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751FC919-9F76-4E3C-904C-9D1EA6C4DE94}"/>
              </a:ext>
            </a:extLst>
          </p:cNvPr>
          <p:cNvSpPr txBox="1"/>
          <p:nvPr/>
        </p:nvSpPr>
        <p:spPr>
          <a:xfrm>
            <a:off x="4114800" y="4783943"/>
            <a:ext cx="2362200" cy="738664"/>
          </a:xfrm>
          <a:prstGeom prst="rect">
            <a:avLst/>
          </a:prstGeom>
          <a:noFill/>
        </p:spPr>
        <p:txBody>
          <a:bodyPr wrap="square" rtlCol="0">
            <a:spAutoFit/>
          </a:bodyPr>
          <a:lstStyle/>
          <a:p>
            <a:r>
              <a:rPr lang="en-US" sz="1400" dirty="0"/>
              <a:t>Mean and Median differ but not too badly. Except in </a:t>
            </a:r>
          </a:p>
          <a:p>
            <a:r>
              <a:rPr lang="en-US" sz="1400" dirty="0"/>
              <a:t>‘test’, ‘</a:t>
            </a:r>
            <a:r>
              <a:rPr lang="en-US" sz="1400" dirty="0" err="1"/>
              <a:t>pedi</a:t>
            </a:r>
            <a:r>
              <a:rPr lang="en-US" sz="1400" dirty="0"/>
              <a:t>’</a:t>
            </a:r>
          </a:p>
        </p:txBody>
      </p:sp>
      <p:sp>
        <p:nvSpPr>
          <p:cNvPr id="37" name="Left Brace 36">
            <a:extLst>
              <a:ext uri="{FF2B5EF4-FFF2-40B4-BE49-F238E27FC236}">
                <a16:creationId xmlns:a16="http://schemas.microsoft.com/office/drawing/2014/main" id="{C1B6B4E2-A870-4E1A-836E-A2C809F593F8}"/>
              </a:ext>
            </a:extLst>
          </p:cNvPr>
          <p:cNvSpPr/>
          <p:nvPr/>
        </p:nvSpPr>
        <p:spPr>
          <a:xfrm rot="16200000">
            <a:off x="3559778" y="2976023"/>
            <a:ext cx="404812" cy="542963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744ED942-4673-48B2-B8B8-350E0C2B5020}"/>
              </a:ext>
            </a:extLst>
          </p:cNvPr>
          <p:cNvSpPr txBox="1"/>
          <p:nvPr/>
        </p:nvSpPr>
        <p:spPr>
          <a:xfrm>
            <a:off x="2133600" y="5915808"/>
            <a:ext cx="3810000" cy="523220"/>
          </a:xfrm>
          <a:prstGeom prst="rect">
            <a:avLst/>
          </a:prstGeom>
          <a:noFill/>
        </p:spPr>
        <p:txBody>
          <a:bodyPr wrap="square" rtlCol="0">
            <a:spAutoFit/>
          </a:bodyPr>
          <a:lstStyle/>
          <a:p>
            <a:r>
              <a:rPr lang="en-US" sz="1400" dirty="0"/>
              <a:t>Few extreme outliers except in ‘test’, ‘</a:t>
            </a:r>
            <a:r>
              <a:rPr lang="en-US" sz="1400" dirty="0" err="1"/>
              <a:t>pedi</a:t>
            </a:r>
            <a:r>
              <a:rPr lang="en-US" sz="1400" dirty="0"/>
              <a:t>’ which seems to have many outliers</a:t>
            </a:r>
          </a:p>
        </p:txBody>
      </p:sp>
    </p:spTree>
    <p:extLst>
      <p:ext uri="{BB962C8B-B14F-4D97-AF65-F5344CB8AC3E}">
        <p14:creationId xmlns:p14="http://schemas.microsoft.com/office/powerpoint/2010/main" val="643954650"/>
      </p:ext>
    </p:extLst>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0EAD1D3-71D3-49EF-9329-41E46E387A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9067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851A929D-52A1-4CFD-A392-B7C1DFDBCC2A}"/>
              </a:ext>
            </a:extLst>
          </p:cNvPr>
          <p:cNvSpPr/>
          <p:nvPr/>
        </p:nvSpPr>
        <p:spPr>
          <a:xfrm>
            <a:off x="4495800" y="3429000"/>
            <a:ext cx="685800" cy="3810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532C21BD-43A1-4216-ADF9-53D6A59CEA37}"/>
              </a:ext>
            </a:extLst>
          </p:cNvPr>
          <p:cNvSpPr/>
          <p:nvPr/>
        </p:nvSpPr>
        <p:spPr>
          <a:xfrm>
            <a:off x="6324600" y="4876800"/>
            <a:ext cx="685800" cy="3810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4DAFF4C-BF08-4E4E-8F06-B8488DC1AD17}"/>
              </a:ext>
            </a:extLst>
          </p:cNvPr>
          <p:cNvSpPr/>
          <p:nvPr/>
        </p:nvSpPr>
        <p:spPr>
          <a:xfrm rot="18534363">
            <a:off x="3522400" y="-1724928"/>
            <a:ext cx="1116436" cy="9731586"/>
          </a:xfrm>
          <a:prstGeom prst="ellipse">
            <a:avLst/>
          </a:prstGeom>
          <a:no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FA66197-70D3-49E3-9C71-15519D95F32E}"/>
              </a:ext>
            </a:extLst>
          </p:cNvPr>
          <p:cNvSpPr txBox="1"/>
          <p:nvPr/>
        </p:nvSpPr>
        <p:spPr>
          <a:xfrm>
            <a:off x="6667500" y="304800"/>
            <a:ext cx="2400300" cy="2492990"/>
          </a:xfrm>
          <a:prstGeom prst="rect">
            <a:avLst/>
          </a:prstGeom>
          <a:solidFill>
            <a:schemeClr val="bg1">
              <a:alpha val="84000"/>
            </a:schemeClr>
          </a:solidFill>
        </p:spPr>
        <p:txBody>
          <a:bodyPr wrap="square" rtlCol="0">
            <a:spAutoFit/>
          </a:bodyPr>
          <a:lstStyle/>
          <a:p>
            <a:pPr marL="228600" indent="-228600">
              <a:buFont typeface="+mj-lt"/>
              <a:buAutoNum type="arabicPeriod"/>
            </a:pPr>
            <a:r>
              <a:rPr lang="en-US" sz="1200" dirty="0"/>
              <a:t>Long tails are seen on ‘test’, ‘</a:t>
            </a:r>
            <a:r>
              <a:rPr lang="en-US" sz="1200" dirty="0" err="1"/>
              <a:t>pedi</a:t>
            </a:r>
            <a:r>
              <a:rPr lang="en-US" sz="1200" dirty="0"/>
              <a:t>’ columns</a:t>
            </a:r>
          </a:p>
          <a:p>
            <a:pPr marL="228600" indent="-228600">
              <a:buFont typeface="+mj-lt"/>
              <a:buAutoNum type="arabicPeriod"/>
            </a:pPr>
            <a:endParaRPr lang="en-US" sz="1200" dirty="0"/>
          </a:p>
          <a:p>
            <a:pPr marL="228600" indent="-228600">
              <a:buFont typeface="+mj-lt"/>
              <a:buAutoNum type="arabicPeriod"/>
            </a:pPr>
            <a:r>
              <a:rPr lang="en-US" sz="1200" dirty="0"/>
              <a:t>On all the columns the distribution of the two classes are completely eclipsing one another</a:t>
            </a:r>
          </a:p>
          <a:p>
            <a:pPr marL="228600" indent="-228600">
              <a:buFont typeface="+mj-lt"/>
              <a:buAutoNum type="arabicPeriod"/>
            </a:pPr>
            <a:endParaRPr lang="en-US" sz="1200" dirty="0"/>
          </a:p>
          <a:p>
            <a:pPr marL="228600" indent="-228600">
              <a:buFont typeface="+mj-lt"/>
              <a:buAutoNum type="arabicPeriod"/>
            </a:pPr>
            <a:r>
              <a:rPr lang="en-US" sz="1200" dirty="0"/>
              <a:t>With minor differences in the distribution in ‘age’, ‘</a:t>
            </a:r>
            <a:r>
              <a:rPr lang="en-US" sz="1200" dirty="0" err="1"/>
              <a:t>plas</a:t>
            </a:r>
            <a:r>
              <a:rPr lang="en-US" sz="1200" dirty="0"/>
              <a:t>’</a:t>
            </a:r>
          </a:p>
          <a:p>
            <a:pPr marL="228600" indent="-228600">
              <a:buFont typeface="+mj-lt"/>
              <a:buAutoNum type="arabicPeriod"/>
            </a:pPr>
            <a:endParaRPr lang="en-US" sz="1200" dirty="0"/>
          </a:p>
          <a:p>
            <a:pPr marL="228600" indent="-228600">
              <a:buFont typeface="+mj-lt"/>
              <a:buAutoNum type="arabicPeriod"/>
            </a:pPr>
            <a:r>
              <a:rPr lang="en-US" sz="1200" dirty="0"/>
              <a:t>None of the columns can be good differentiators</a:t>
            </a:r>
          </a:p>
        </p:txBody>
      </p:sp>
    </p:spTree>
    <p:extLst>
      <p:ext uri="{BB962C8B-B14F-4D97-AF65-F5344CB8AC3E}">
        <p14:creationId xmlns:p14="http://schemas.microsoft.com/office/powerpoint/2010/main" val="1552845512"/>
      </p:ext>
    </p:extLst>
  </p:cSld>
  <p:clrMapOvr>
    <a:masterClrMapping/>
  </p:clrMapOvr>
  <p:transition spd="med">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219200"/>
            <a:ext cx="8382000" cy="4062651"/>
          </a:xfrm>
          <a:prstGeom prst="rect">
            <a:avLst/>
          </a:prstGeom>
        </p:spPr>
        <p:txBody>
          <a:bodyPr wrap="square">
            <a:spAutoFit/>
          </a:bodyPr>
          <a:lstStyle/>
          <a:p>
            <a:r>
              <a:rPr lang="en-US" b="1" dirty="0"/>
              <a:t>Exploratory data analytics (EDA)</a:t>
            </a:r>
          </a:p>
          <a:p>
            <a:endParaRPr lang="en-US" sz="1400" b="1" i="1" dirty="0"/>
          </a:p>
          <a:p>
            <a:r>
              <a:rPr lang="en-US" dirty="0"/>
              <a:t>Some of the key activities performed in EDA include – </a:t>
            </a:r>
          </a:p>
          <a:p>
            <a:endParaRPr lang="en-US" sz="1400" dirty="0"/>
          </a:p>
          <a:p>
            <a:pPr marL="342900" lvl="1" indent="-342900" algn="just">
              <a:lnSpc>
                <a:spcPct val="150000"/>
              </a:lnSpc>
              <a:buFont typeface="+mj-lt"/>
              <a:buAutoNum type="arabicPeriod" startAt="8"/>
            </a:pPr>
            <a:r>
              <a:rPr lang="en-IN" dirty="0"/>
              <a:t>Transform the raw data into useful attributes by generating derived attributes from existing attributes if the derived attributes are likely to be better than original attributes in information content</a:t>
            </a:r>
          </a:p>
          <a:p>
            <a:pPr marL="342900" lvl="1" indent="-342900" algn="just">
              <a:lnSpc>
                <a:spcPct val="150000"/>
              </a:lnSpc>
              <a:buFont typeface="+mj-lt"/>
              <a:buAutoNum type="arabicPeriod" startAt="8"/>
            </a:pPr>
            <a:r>
              <a:rPr lang="en-IN" dirty="0"/>
              <a:t>Transform the data attributes using valid mathematical transformations such as log transformation of the distribution, if the transformed data is likely to help create simpler model without loosing information</a:t>
            </a:r>
          </a:p>
          <a:p>
            <a:pPr marL="342900" indent="-342900" algn="just">
              <a:buAutoNum type="arabicPeriod"/>
            </a:pPr>
            <a:endParaRPr lang="en-IN" sz="1600" dirty="0"/>
          </a:p>
          <a:p>
            <a:pPr marL="342900" indent="-342900" algn="just">
              <a:buAutoNum type="arabicPeriod"/>
            </a:pPr>
            <a:endParaRPr lang="en-IN" sz="1600" dirty="0"/>
          </a:p>
        </p:txBody>
      </p:sp>
    </p:spTree>
    <p:extLst>
      <p:ext uri="{BB962C8B-B14F-4D97-AF65-F5344CB8AC3E}">
        <p14:creationId xmlns:p14="http://schemas.microsoft.com/office/powerpoint/2010/main" val="1637545"/>
      </p:ext>
    </p:extLst>
  </p:cSld>
  <p:clrMapOvr>
    <a:masterClrMapping/>
  </p:clrMapOvr>
  <p:transition spd="med">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A2548C-1E18-47B3-80E2-7274E2D78D23}"/>
              </a:ext>
            </a:extLst>
          </p:cNvPr>
          <p:cNvSpPr/>
          <p:nvPr/>
        </p:nvSpPr>
        <p:spPr>
          <a:xfrm>
            <a:off x="381000" y="1219200"/>
            <a:ext cx="8382000" cy="4339650"/>
          </a:xfrm>
          <a:prstGeom prst="rect">
            <a:avLst/>
          </a:prstGeom>
        </p:spPr>
        <p:txBody>
          <a:bodyPr wrap="square">
            <a:spAutoFit/>
          </a:bodyPr>
          <a:lstStyle/>
          <a:p>
            <a:r>
              <a:rPr lang="en-US" b="1" dirty="0"/>
              <a:t>Lab – 1 </a:t>
            </a:r>
          </a:p>
          <a:p>
            <a:endParaRPr lang="en-US" sz="1400" b="1" i="1" dirty="0"/>
          </a:p>
          <a:p>
            <a:pPr marL="342900" indent="-342900">
              <a:buFont typeface="+mj-lt"/>
              <a:buAutoNum type="arabicPeriod"/>
            </a:pPr>
            <a:r>
              <a:rPr lang="en-US" dirty="0"/>
              <a:t>Load the data_banknote_authentication.txt file</a:t>
            </a:r>
          </a:p>
          <a:p>
            <a:pPr marL="342900" indent="-342900">
              <a:buFont typeface="+mj-lt"/>
              <a:buAutoNum type="arabicPeriod"/>
            </a:pPr>
            <a:r>
              <a:rPr lang="en-US" dirty="0"/>
              <a:t>Analyze the data column wise </a:t>
            </a:r>
          </a:p>
          <a:p>
            <a:pPr marL="342900" indent="-342900">
              <a:buFont typeface="+mj-lt"/>
              <a:buAutoNum type="arabicPeriod"/>
            </a:pPr>
            <a:r>
              <a:rPr lang="en-US" dirty="0"/>
              <a:t>Handle missing values  if any</a:t>
            </a:r>
          </a:p>
          <a:p>
            <a:pPr marL="342900" indent="-342900">
              <a:buFont typeface="+mj-lt"/>
              <a:buAutoNum type="arabicPeriod"/>
            </a:pPr>
            <a:r>
              <a:rPr lang="en-US" dirty="0"/>
              <a:t>Detect and handle outliers if any</a:t>
            </a:r>
          </a:p>
          <a:p>
            <a:pPr marL="342900" indent="-342900">
              <a:buFont typeface="+mj-lt"/>
              <a:buAutoNum type="arabicPeriod"/>
            </a:pPr>
            <a:endParaRPr lang="en-US" dirty="0"/>
          </a:p>
          <a:p>
            <a:pPr marL="342900" indent="-342900">
              <a:buFont typeface="+mj-lt"/>
              <a:buAutoNum type="arabicPeriod"/>
            </a:pPr>
            <a:r>
              <a:rPr lang="en-US" dirty="0"/>
              <a:t>Compare the distributions with the Pima Diabetes distribution. Why does this data set give such high degree of accuracy while Pima data set does not</a:t>
            </a:r>
          </a:p>
          <a:p>
            <a:pPr marL="342900" indent="-342900">
              <a:buFont typeface="+mj-lt"/>
              <a:buAutoNum type="arabicPeriod"/>
            </a:pPr>
            <a:endParaRPr lang="en-US" dirty="0"/>
          </a:p>
          <a:p>
            <a:pPr marL="342900" indent="-342900">
              <a:buFont typeface="+mj-lt"/>
              <a:buAutoNum type="arabicPeriod"/>
            </a:pPr>
            <a:r>
              <a:rPr lang="en-US" dirty="0"/>
              <a:t>Could we have done better in handling the outliers instead of replacing the outliers with central values. (how about class wise outlier analysis and replacing with 2standard dev?</a:t>
            </a:r>
          </a:p>
          <a:p>
            <a:endParaRPr lang="en-US" sz="1400" dirty="0"/>
          </a:p>
          <a:p>
            <a:pPr marL="342900" indent="-342900" algn="just">
              <a:buAutoNum type="arabicPeriod"/>
            </a:pPr>
            <a:endParaRPr lang="en-IN" sz="1600" dirty="0"/>
          </a:p>
          <a:p>
            <a:pPr marL="342900" indent="-342900" algn="just">
              <a:buAutoNum type="arabicPeriod"/>
            </a:pPr>
            <a:endParaRPr lang="en-IN" sz="1600" dirty="0"/>
          </a:p>
        </p:txBody>
      </p:sp>
    </p:spTree>
    <p:extLst>
      <p:ext uri="{BB962C8B-B14F-4D97-AF65-F5344CB8AC3E}">
        <p14:creationId xmlns:p14="http://schemas.microsoft.com/office/powerpoint/2010/main" val="2410589209"/>
      </p:ext>
    </p:extLst>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A2548C-1E18-47B3-80E2-7274E2D78D23}"/>
              </a:ext>
            </a:extLst>
          </p:cNvPr>
          <p:cNvSpPr/>
          <p:nvPr/>
        </p:nvSpPr>
        <p:spPr>
          <a:xfrm>
            <a:off x="381000" y="990600"/>
            <a:ext cx="8382000" cy="369332"/>
          </a:xfrm>
          <a:prstGeom prst="rect">
            <a:avLst/>
          </a:prstGeom>
        </p:spPr>
        <p:txBody>
          <a:bodyPr wrap="square">
            <a:spAutoFit/>
          </a:bodyPr>
          <a:lstStyle/>
          <a:p>
            <a:r>
              <a:rPr lang="en-US" b="1" dirty="0"/>
              <a:t>Lab – 1 </a:t>
            </a:r>
          </a:p>
        </p:txBody>
      </p:sp>
      <p:pic>
        <p:nvPicPr>
          <p:cNvPr id="5122" name="Picture 2">
            <a:extLst>
              <a:ext uri="{FF2B5EF4-FFF2-40B4-BE49-F238E27FC236}">
                <a16:creationId xmlns:a16="http://schemas.microsoft.com/office/drawing/2014/main" id="{1DC655F8-E5A5-4B22-B162-9B0424DAFEE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2329" y="1066800"/>
            <a:ext cx="3316570" cy="3276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4ECDEE0-EE4C-49A8-A525-B0894734FE39}"/>
              </a:ext>
            </a:extLst>
          </p:cNvPr>
          <p:cNvPicPr>
            <a:picLocks noChangeAspect="1"/>
          </p:cNvPicPr>
          <p:nvPr/>
        </p:nvPicPr>
        <p:blipFill>
          <a:blip r:embed="rId3"/>
          <a:stretch>
            <a:fillRect/>
          </a:stretch>
        </p:blipFill>
        <p:spPr>
          <a:xfrm>
            <a:off x="436340" y="1375291"/>
            <a:ext cx="5200650" cy="2952750"/>
          </a:xfrm>
          <a:prstGeom prst="rect">
            <a:avLst/>
          </a:prstGeom>
        </p:spPr>
      </p:pic>
      <p:sp>
        <p:nvSpPr>
          <p:cNvPr id="4" name="Rectangle 3">
            <a:extLst>
              <a:ext uri="{FF2B5EF4-FFF2-40B4-BE49-F238E27FC236}">
                <a16:creationId xmlns:a16="http://schemas.microsoft.com/office/drawing/2014/main" id="{58561BA2-B65E-40F7-8E17-5FC2859DF918}"/>
              </a:ext>
            </a:extLst>
          </p:cNvPr>
          <p:cNvSpPr/>
          <p:nvPr/>
        </p:nvSpPr>
        <p:spPr>
          <a:xfrm>
            <a:off x="1524000" y="990600"/>
            <a:ext cx="3583032" cy="369332"/>
          </a:xfrm>
          <a:prstGeom prst="rect">
            <a:avLst/>
          </a:prstGeom>
        </p:spPr>
        <p:txBody>
          <a:bodyPr wrap="none">
            <a:spAutoFit/>
          </a:bodyPr>
          <a:lstStyle/>
          <a:p>
            <a:r>
              <a:rPr lang="en-US" dirty="0"/>
              <a:t>data_banknote_authentication.txt</a:t>
            </a:r>
          </a:p>
        </p:txBody>
      </p:sp>
      <p:sp>
        <p:nvSpPr>
          <p:cNvPr id="5" name="TextBox 4">
            <a:extLst>
              <a:ext uri="{FF2B5EF4-FFF2-40B4-BE49-F238E27FC236}">
                <a16:creationId xmlns:a16="http://schemas.microsoft.com/office/drawing/2014/main" id="{6C5AAD36-15FE-420E-8810-282E005BC49B}"/>
              </a:ext>
            </a:extLst>
          </p:cNvPr>
          <p:cNvSpPr txBox="1"/>
          <p:nvPr/>
        </p:nvSpPr>
        <p:spPr>
          <a:xfrm>
            <a:off x="228599" y="4343400"/>
            <a:ext cx="8780299" cy="1815882"/>
          </a:xfrm>
          <a:prstGeom prst="rect">
            <a:avLst/>
          </a:prstGeom>
          <a:noFill/>
        </p:spPr>
        <p:txBody>
          <a:bodyPr wrap="square" rtlCol="0">
            <a:spAutoFit/>
          </a:bodyPr>
          <a:lstStyle/>
          <a:p>
            <a:pPr marL="342900" indent="-342900">
              <a:buFont typeface="+mj-lt"/>
              <a:buAutoNum type="arabicPeriod"/>
            </a:pPr>
            <a:r>
              <a:rPr lang="en-US" sz="1400" dirty="0"/>
              <a:t>Do you think replacing outliers with central values was a good strategy? Could we have done something different</a:t>
            </a:r>
          </a:p>
          <a:p>
            <a:pPr marL="342900" indent="-342900">
              <a:buFont typeface="+mj-lt"/>
              <a:buAutoNum type="arabicPeriod"/>
            </a:pPr>
            <a:r>
              <a:rPr lang="en-US" sz="1400" dirty="0"/>
              <a:t>What changes do you notice in the pair plot on the different dimensions after the outlier handling</a:t>
            </a:r>
          </a:p>
          <a:p>
            <a:pPr marL="342900" indent="-342900">
              <a:buFont typeface="+mj-lt"/>
              <a:buAutoNum type="arabicPeriod"/>
            </a:pPr>
            <a:r>
              <a:rPr lang="en-US" sz="1400" dirty="0"/>
              <a:t>Do you think the score will be higher than the model on original data?</a:t>
            </a:r>
          </a:p>
          <a:p>
            <a:pPr marL="342900" indent="-342900">
              <a:buFont typeface="+mj-lt"/>
              <a:buAutoNum type="arabicPeriod"/>
            </a:pPr>
            <a:r>
              <a:rPr lang="en-US" sz="1400" dirty="0"/>
              <a:t>Look at the scales of the </a:t>
            </a:r>
            <a:r>
              <a:rPr lang="en-US" sz="1400" dirty="0" err="1"/>
              <a:t>pairplot</a:t>
            </a:r>
            <a:r>
              <a:rPr lang="en-US" sz="1400" dirty="0"/>
              <a:t> before and after we converted to Z score, do you think there was a need to do that?</a:t>
            </a:r>
          </a:p>
          <a:p>
            <a:pPr marL="342900" indent="-342900">
              <a:buFont typeface="+mj-lt"/>
              <a:buAutoNum type="arabicPeriod"/>
            </a:pPr>
            <a:r>
              <a:rPr lang="en-US" sz="1400" dirty="0"/>
              <a:t>Both in Pima dataset and this dataset, the classes are overlapping on every dimension. But models on this data give much better results. Why?</a:t>
            </a:r>
          </a:p>
        </p:txBody>
      </p:sp>
      <p:sp>
        <p:nvSpPr>
          <p:cNvPr id="6" name="TextBox 5">
            <a:extLst>
              <a:ext uri="{FF2B5EF4-FFF2-40B4-BE49-F238E27FC236}">
                <a16:creationId xmlns:a16="http://schemas.microsoft.com/office/drawing/2014/main" id="{6CC9A1A4-3671-4C00-908D-E07F2FDCD6F8}"/>
              </a:ext>
            </a:extLst>
          </p:cNvPr>
          <p:cNvSpPr txBox="1"/>
          <p:nvPr/>
        </p:nvSpPr>
        <p:spPr>
          <a:xfrm>
            <a:off x="4724401" y="5968782"/>
            <a:ext cx="3200399" cy="381000"/>
          </a:xfrm>
          <a:prstGeom prst="rect">
            <a:avLst/>
          </a:prstGeom>
          <a:noFill/>
        </p:spPr>
        <p:txBody>
          <a:bodyPr wrap="square" rtlCol="0">
            <a:spAutoFit/>
          </a:bodyPr>
          <a:lstStyle/>
          <a:p>
            <a:r>
              <a:rPr lang="en-US" b="1" dirty="0" err="1"/>
              <a:t>Ref</a:t>
            </a:r>
            <a:r>
              <a:rPr lang="en-US" dirty="0" err="1"/>
              <a:t>:</a:t>
            </a:r>
            <a:r>
              <a:rPr lang="en-US" sz="1400" dirty="0" err="1"/>
              <a:t>SVC_Bank_Note_Kernels.ipynb</a:t>
            </a:r>
            <a:endParaRPr lang="en-US" sz="1400" dirty="0"/>
          </a:p>
        </p:txBody>
      </p:sp>
    </p:spTree>
    <p:extLst>
      <p:ext uri="{BB962C8B-B14F-4D97-AF65-F5344CB8AC3E}">
        <p14:creationId xmlns:p14="http://schemas.microsoft.com/office/powerpoint/2010/main" val="2729011920"/>
      </p:ext>
    </p:extLst>
  </p:cSld>
  <p:clrMapOvr>
    <a:masterClrMapping/>
  </p:clrMapOvr>
  <p:transition spd="med">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219200"/>
            <a:ext cx="8382000" cy="4801314"/>
          </a:xfrm>
          <a:prstGeom prst="rect">
            <a:avLst/>
          </a:prstGeom>
        </p:spPr>
        <p:txBody>
          <a:bodyPr wrap="square">
            <a:spAutoFit/>
          </a:bodyPr>
          <a:lstStyle/>
          <a:p>
            <a:r>
              <a:rPr lang="en-US" b="1" dirty="0"/>
              <a:t>Feature Engineering on Numeric data</a:t>
            </a:r>
          </a:p>
          <a:p>
            <a:endParaRPr lang="en-US" sz="1400" b="1" i="1" dirty="0"/>
          </a:p>
          <a:p>
            <a:pPr marL="342900" indent="-342900" algn="just">
              <a:buAutoNum type="arabicPeriod"/>
            </a:pPr>
            <a:r>
              <a:rPr lang="en-IN" sz="1600" dirty="0"/>
              <a:t>Integers and floats are the most common data types that are directly used in building models. Instead, transforming them before modelling may yield better results!</a:t>
            </a:r>
          </a:p>
          <a:p>
            <a:pPr marL="342900" indent="-342900" algn="just">
              <a:buAutoNum type="arabicPeriod"/>
            </a:pPr>
            <a:endParaRPr lang="en-IN" sz="1600" dirty="0"/>
          </a:p>
          <a:p>
            <a:pPr marL="342900" indent="-342900" algn="just">
              <a:buAutoNum type="arabicPeriod"/>
            </a:pPr>
            <a:r>
              <a:rPr lang="en-IN" sz="1600" dirty="0"/>
              <a:t>Feature engineering on numerical columns may take the form of-</a:t>
            </a:r>
          </a:p>
          <a:p>
            <a:pPr marL="800100" lvl="1" indent="-342900" algn="just">
              <a:buFont typeface="+mj-lt"/>
              <a:buAutoNum type="alphaLcPeriod"/>
            </a:pPr>
            <a:r>
              <a:rPr lang="en-IN" sz="1400" dirty="0"/>
              <a:t>scaling the data if using algorithms that involve similarity measurements based on distance calculations</a:t>
            </a:r>
          </a:p>
          <a:p>
            <a:pPr marL="800100" lvl="1" indent="-342900" algn="just">
              <a:buFont typeface="+mj-lt"/>
              <a:buAutoNum type="alphaLcPeriod"/>
            </a:pPr>
            <a:r>
              <a:rPr lang="en-IN" sz="1400" dirty="0"/>
              <a:t>Transforming the distributions using mathematical techniques such as exponential distribution to almost normal using log functions</a:t>
            </a:r>
          </a:p>
          <a:p>
            <a:pPr marL="800100" lvl="1" indent="-342900" algn="just">
              <a:buFont typeface="+mj-lt"/>
              <a:buAutoNum type="alphaLcPeriod"/>
            </a:pPr>
            <a:r>
              <a:rPr lang="en-IN" sz="1400" dirty="0"/>
              <a:t>Binning the numeric data followed by binarization for e.g. using one-hot coding </a:t>
            </a:r>
          </a:p>
          <a:p>
            <a:pPr marL="800100" lvl="1" indent="-342900" algn="just">
              <a:buFont typeface="+mj-lt"/>
              <a:buAutoNum type="alphaLcPeriod"/>
            </a:pPr>
            <a:endParaRPr lang="en-IN" sz="1400" dirty="0"/>
          </a:p>
          <a:p>
            <a:pPr marL="342900" indent="-342900" algn="just">
              <a:buAutoNum type="arabicPeriod"/>
            </a:pPr>
            <a:r>
              <a:rPr lang="en-IN" sz="1600" dirty="0"/>
              <a:t>Binning can help make linear models powerful when the data distribution on predictors is spread out though it has a trend</a:t>
            </a:r>
            <a:endParaRPr lang="en-IN" sz="1400" u="sng" dirty="0"/>
          </a:p>
          <a:p>
            <a:pPr marL="342900" indent="-342900" algn="just">
              <a:buAutoNum type="arabicPeriod"/>
            </a:pPr>
            <a:endParaRPr lang="en-IN" sz="1400" u="sng" dirty="0"/>
          </a:p>
          <a:p>
            <a:pPr marL="342900" indent="-342900" algn="just">
              <a:buAutoNum type="arabicPeriod"/>
            </a:pPr>
            <a:r>
              <a:rPr lang="en-IN" sz="1600" dirty="0"/>
              <a:t>Interaction &amp; Polynomial features – Another way to enrich feature representation, especially in linear models is using interaction features , polynomial features</a:t>
            </a:r>
          </a:p>
          <a:p>
            <a:pPr marL="342900" indent="-342900" algn="just">
              <a:buAutoNum type="arabicPeriod"/>
            </a:pPr>
            <a:endParaRPr lang="en-IN" sz="1600" dirty="0"/>
          </a:p>
          <a:p>
            <a:pPr marL="342900" indent="-342900" algn="just">
              <a:buAutoNum type="arabicPeriod"/>
            </a:pPr>
            <a:r>
              <a:rPr lang="en-IN" sz="1600" dirty="0"/>
              <a:t>In the binning example the linear model creates constant value in each bin (intercept), however, we can also make it learn the slope by including the original feature</a:t>
            </a:r>
          </a:p>
        </p:txBody>
      </p:sp>
      <p:sp>
        <p:nvSpPr>
          <p:cNvPr id="2" name="TextBox 1">
            <a:extLst>
              <a:ext uri="{FF2B5EF4-FFF2-40B4-BE49-F238E27FC236}">
                <a16:creationId xmlns:a16="http://schemas.microsoft.com/office/drawing/2014/main" id="{E70C931D-FD68-454E-B348-AF6E2C0F0B8A}"/>
              </a:ext>
            </a:extLst>
          </p:cNvPr>
          <p:cNvSpPr txBox="1"/>
          <p:nvPr/>
        </p:nvSpPr>
        <p:spPr>
          <a:xfrm>
            <a:off x="5257800" y="6019800"/>
            <a:ext cx="2819400" cy="307777"/>
          </a:xfrm>
          <a:prstGeom prst="rect">
            <a:avLst/>
          </a:prstGeom>
          <a:noFill/>
        </p:spPr>
        <p:txBody>
          <a:bodyPr wrap="square" rtlCol="0">
            <a:spAutoFit/>
          </a:bodyPr>
          <a:lstStyle/>
          <a:p>
            <a:r>
              <a:rPr lang="en-IN" sz="1400" b="1" dirty="0"/>
              <a:t>Ref: </a:t>
            </a:r>
            <a:r>
              <a:rPr lang="en-IN" sz="1400" u="sng" dirty="0" err="1"/>
              <a:t>Feature_Transform.ipynb</a:t>
            </a:r>
            <a:endParaRPr lang="en-US" sz="1400" dirty="0">
              <a:solidFill>
                <a:schemeClr val="tx1">
                  <a:lumMod val="50000"/>
                  <a:lumOff val="50000"/>
                </a:schemeClr>
              </a:solidFill>
            </a:endParaRPr>
          </a:p>
        </p:txBody>
      </p:sp>
    </p:spTree>
    <p:extLst>
      <p:ext uri="{BB962C8B-B14F-4D97-AF65-F5344CB8AC3E}">
        <p14:creationId xmlns:p14="http://schemas.microsoft.com/office/powerpoint/2010/main" val="2736175219"/>
      </p:ext>
    </p:extLst>
  </p:cSld>
  <p:clrMapOvr>
    <a:masterClrMapping/>
  </p:clrMapOvr>
  <p:transition spd="med">
    <p:wipe dir="d"/>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WIPRO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73323</TotalTime>
  <Words>3776</Words>
  <Application>Microsoft Office PowerPoint</Application>
  <PresentationFormat>On-screen Show (4:3)</PresentationFormat>
  <Paragraphs>325</Paragraphs>
  <Slides>33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Courier New</vt:lpstr>
      <vt:lpstr>Gill Sans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Selection</vt:lpstr>
      <vt:lpstr>Forward Selection</vt:lpstr>
      <vt:lpstr>Backward Elimination</vt:lpstr>
      <vt:lpstr>Mixed Selection</vt:lpstr>
      <vt:lpstr>Features Selection: Auto data 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Wipro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Valued Customer</dc:creator>
  <cp:lastModifiedBy>Mohita_BGL</cp:lastModifiedBy>
  <cp:revision>1804</cp:revision>
  <dcterms:created xsi:type="dcterms:W3CDTF">2012-11-25T06:27:51Z</dcterms:created>
  <dcterms:modified xsi:type="dcterms:W3CDTF">2019-03-07T08:16:11Z</dcterms:modified>
</cp:coreProperties>
</file>