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9"/>
  </p:notesMasterIdLst>
  <p:handoutMasterIdLst>
    <p:handoutMasterId r:id="rId40"/>
  </p:handoutMasterIdLst>
  <p:sldIdLst>
    <p:sldId id="1144" r:id="rId2"/>
    <p:sldId id="1146" r:id="rId3"/>
    <p:sldId id="1147" r:id="rId4"/>
    <p:sldId id="1148" r:id="rId5"/>
    <p:sldId id="1149" r:id="rId6"/>
    <p:sldId id="1150" r:id="rId7"/>
    <p:sldId id="1151" r:id="rId8"/>
    <p:sldId id="1152" r:id="rId9"/>
    <p:sldId id="1153" r:id="rId10"/>
    <p:sldId id="1154" r:id="rId11"/>
    <p:sldId id="963" r:id="rId12"/>
    <p:sldId id="1155" r:id="rId13"/>
    <p:sldId id="1156" r:id="rId14"/>
    <p:sldId id="950" r:id="rId15"/>
    <p:sldId id="1119" r:id="rId16"/>
    <p:sldId id="1118" r:id="rId17"/>
    <p:sldId id="1117" r:id="rId18"/>
    <p:sldId id="1120" r:id="rId19"/>
    <p:sldId id="952" r:id="rId20"/>
    <p:sldId id="1124" r:id="rId21"/>
    <p:sldId id="964" r:id="rId22"/>
    <p:sldId id="1121" r:id="rId23"/>
    <p:sldId id="1122" r:id="rId24"/>
    <p:sldId id="1125" r:id="rId25"/>
    <p:sldId id="1126" r:id="rId26"/>
    <p:sldId id="1123" r:id="rId27"/>
    <p:sldId id="1127" r:id="rId28"/>
    <p:sldId id="1129" r:id="rId29"/>
    <p:sldId id="1131" r:id="rId30"/>
    <p:sldId id="1135" r:id="rId31"/>
    <p:sldId id="1136" r:id="rId32"/>
    <p:sldId id="1137" r:id="rId33"/>
    <p:sldId id="1138" r:id="rId34"/>
    <p:sldId id="1141" r:id="rId35"/>
    <p:sldId id="1130" r:id="rId36"/>
    <p:sldId id="1142" r:id="rId37"/>
    <p:sldId id="1133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2614" autoAdjust="0"/>
  </p:normalViewPr>
  <p:slideViewPr>
    <p:cSldViewPr>
      <p:cViewPr varScale="1">
        <p:scale>
          <a:sx n="69" d="100"/>
          <a:sy n="69" d="100"/>
        </p:scale>
        <p:origin x="122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38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66"/>
    </p:cViewPr>
  </p:sorterViewPr>
  <p:notesViewPr>
    <p:cSldViewPr>
      <p:cViewPr varScale="1">
        <p:scale>
          <a:sx n="69" d="100"/>
          <a:sy n="69" d="100"/>
        </p:scale>
        <p:origin x="3264" y="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Test 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Sheet1!$H$7:$H$18</c:f>
              <c:numCache>
                <c:formatCode>General</c:formatCode>
                <c:ptCount val="12"/>
                <c:pt idx="0">
                  <c:v>83.4</c:v>
                </c:pt>
                <c:pt idx="1">
                  <c:v>84.8</c:v>
                </c:pt>
                <c:pt idx="2">
                  <c:v>86.4</c:v>
                </c:pt>
                <c:pt idx="3">
                  <c:v>85.3</c:v>
                </c:pt>
                <c:pt idx="4">
                  <c:v>86</c:v>
                </c:pt>
                <c:pt idx="5">
                  <c:v>84.1</c:v>
                </c:pt>
                <c:pt idx="6">
                  <c:v>84.3</c:v>
                </c:pt>
                <c:pt idx="7">
                  <c:v>85.8</c:v>
                </c:pt>
                <c:pt idx="8">
                  <c:v>83.7</c:v>
                </c:pt>
                <c:pt idx="9">
                  <c:v>84.1</c:v>
                </c:pt>
                <c:pt idx="10">
                  <c:v>84.2</c:v>
                </c:pt>
                <c:pt idx="11">
                  <c:v>84.5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68-436C-9CD3-D15DF7E57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683264"/>
        <c:axId val="496684576"/>
      </c:scatterChart>
      <c:valAx>
        <c:axId val="49668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684576"/>
        <c:crosses val="autoZero"/>
        <c:crossBetween val="midCat"/>
      </c:valAx>
      <c:valAx>
        <c:axId val="49668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68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Sheet2!$D$10:$D$59</cx:f>
        <cx:lvl ptCount="50" formatCode="General">
          <cx:pt idx="0">0.75</cx:pt>
          <cx:pt idx="1">0.625</cx:pt>
          <cx:pt idx="2">0.5625</cx:pt>
          <cx:pt idx="3">0.75</cx:pt>
          <cx:pt idx="4">0.8125</cx:pt>
          <cx:pt idx="5">0.8125</cx:pt>
          <cx:pt idx="6">0.875</cx:pt>
          <cx:pt idx="7">0.75</cx:pt>
          <cx:pt idx="8">0.8125</cx:pt>
          <cx:pt idx="9">0.8125</cx:pt>
          <cx:pt idx="10">0.8125</cx:pt>
          <cx:pt idx="11">0.75</cx:pt>
          <cx:pt idx="12">0.8125</cx:pt>
          <cx:pt idx="13">0.5</cx:pt>
          <cx:pt idx="14">0.9375</cx:pt>
          <cx:pt idx="15">0.6875</cx:pt>
          <cx:pt idx="16">0.75</cx:pt>
          <cx:pt idx="17">0.5625</cx:pt>
          <cx:pt idx="18">0.59999999999999998</cx:pt>
          <cx:pt idx="19">0.66666667000000002</cx:pt>
          <cx:pt idx="20">0.66666667000000002</cx:pt>
          <cx:pt idx="21">0.80000000000000004</cx:pt>
          <cx:pt idx="22">0.80000000000000004</cx:pt>
          <cx:pt idx="23">0.86666666999999997</cx:pt>
          <cx:pt idx="24">0.80000000000000004</cx:pt>
          <cx:pt idx="25">0.66666667000000002</cx:pt>
          <cx:pt idx="26">0.80000000000000004</cx:pt>
          <cx:pt idx="27">0.86666666999999997</cx:pt>
          <cx:pt idx="28">0.73333333000000001</cx:pt>
          <cx:pt idx="29">0.86666666999999997</cx:pt>
          <cx:pt idx="30">0.80000000000000004</cx:pt>
          <cx:pt idx="31">0.66666667000000002</cx:pt>
          <cx:pt idx="32">0.80000000000000004</cx:pt>
          <cx:pt idx="33">1</cx:pt>
          <cx:pt idx="34">0.73333333000000001</cx:pt>
          <cx:pt idx="35">0.86666666999999997</cx:pt>
          <cx:pt idx="36">0.73333333000000001</cx:pt>
          <cx:pt idx="37">0.80000000000000004</cx:pt>
          <cx:pt idx="38">0.93333332999999996</cx:pt>
          <cx:pt idx="39">1</cx:pt>
          <cx:pt idx="40">0.73333333000000001</cx:pt>
          <cx:pt idx="41">0.73333333000000001</cx:pt>
          <cx:pt idx="42">0.73333333000000001</cx:pt>
          <cx:pt idx="43">0.59999999999999998</cx:pt>
          <cx:pt idx="44">0.86666666999999997</cx:pt>
          <cx:pt idx="45">0.66666667000000002</cx:pt>
          <cx:pt idx="46">0.80000000000000004</cx:pt>
          <cx:pt idx="47">0.86666666999999997</cx:pt>
          <cx:pt idx="48">0.86666666999999997</cx:pt>
          <cx:pt idx="49">0.80000000000000004</cx:pt>
        </cx:lvl>
      </cx:numDim>
    </cx:data>
  </cx:chartData>
  <cx:chart>
    <cx:title pos="t" align="ctr" overlay="0">
      <cx:tx>
        <cx:txData>
          <cx:v>Score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chemeClr val="tx1"/>
              </a:solidFill>
              <a:latin typeface="Calibri" panose="020F0502020204030204"/>
            </a:rPr>
            <a:t>Score Distribution</a:t>
          </a:r>
        </a:p>
      </cx:txPr>
    </cx:title>
    <cx:plotArea>
      <cx:plotAreaRegion>
        <cx:series layoutId="clusteredColumn" uniqueId="{A59DF281-8EEB-4965-9F4B-368873B0C2D5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Sheet2!$D$10:$D$59</cx:f>
        <cx:lvl ptCount="50" formatCode="General">
          <cx:pt idx="0">0.75</cx:pt>
          <cx:pt idx="1">0.625</cx:pt>
          <cx:pt idx="2">0.5625</cx:pt>
          <cx:pt idx="3">0.75</cx:pt>
          <cx:pt idx="4">0.8125</cx:pt>
          <cx:pt idx="5">0.8125</cx:pt>
          <cx:pt idx="6">0.875</cx:pt>
          <cx:pt idx="7">0.75</cx:pt>
          <cx:pt idx="8">0.8125</cx:pt>
          <cx:pt idx="9">0.8125</cx:pt>
          <cx:pt idx="10">0.8125</cx:pt>
          <cx:pt idx="11">0.75</cx:pt>
          <cx:pt idx="12">0.8125</cx:pt>
          <cx:pt idx="13">0.5</cx:pt>
          <cx:pt idx="14">0.9375</cx:pt>
          <cx:pt idx="15">0.6875</cx:pt>
          <cx:pt idx="16">0.75</cx:pt>
          <cx:pt idx="17">0.5625</cx:pt>
          <cx:pt idx="18">0.59999999999999998</cx:pt>
          <cx:pt idx="19">0.66666667000000002</cx:pt>
          <cx:pt idx="20">0.66666667000000002</cx:pt>
          <cx:pt idx="21">0.80000000000000004</cx:pt>
          <cx:pt idx="22">0.80000000000000004</cx:pt>
          <cx:pt idx="23">0.86666666999999997</cx:pt>
          <cx:pt idx="24">0.80000000000000004</cx:pt>
          <cx:pt idx="25">0.66666667000000002</cx:pt>
          <cx:pt idx="26">0.80000000000000004</cx:pt>
          <cx:pt idx="27">0.86666666999999997</cx:pt>
          <cx:pt idx="28">0.73333333000000001</cx:pt>
          <cx:pt idx="29">0.86666666999999997</cx:pt>
          <cx:pt idx="30">0.80000000000000004</cx:pt>
          <cx:pt idx="31">0.66666667000000002</cx:pt>
          <cx:pt idx="32">0.80000000000000004</cx:pt>
          <cx:pt idx="33">1</cx:pt>
          <cx:pt idx="34">0.73333333000000001</cx:pt>
          <cx:pt idx="35">0.86666666999999997</cx:pt>
          <cx:pt idx="36">0.73333333000000001</cx:pt>
          <cx:pt idx="37">0.80000000000000004</cx:pt>
          <cx:pt idx="38">0.93333332999999996</cx:pt>
          <cx:pt idx="39">1</cx:pt>
          <cx:pt idx="40">0.73333333000000001</cx:pt>
          <cx:pt idx="41">0.73333333000000001</cx:pt>
          <cx:pt idx="42">0.73333333000000001</cx:pt>
          <cx:pt idx="43">0.59999999999999998</cx:pt>
          <cx:pt idx="44">0.86666666999999997</cx:pt>
          <cx:pt idx="45">0.66666667000000002</cx:pt>
          <cx:pt idx="46">0.80000000000000004</cx:pt>
          <cx:pt idx="47">0.86666666999999997</cx:pt>
          <cx:pt idx="48">0.86666666999999997</cx:pt>
          <cx:pt idx="49">0.80000000000000004</cx:pt>
        </cx:lvl>
      </cx:numDim>
    </cx:data>
  </cx:chartData>
  <cx:chart>
    <cx:title pos="t" align="ctr" overlay="0">
      <cx:tx>
        <cx:txData>
          <cx:v>Score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chemeClr val="tx1"/>
              </a:solidFill>
              <a:latin typeface="Calibri" panose="020F0502020204030204"/>
            </a:rPr>
            <a:t>Score Distribution</a:t>
          </a:r>
        </a:p>
      </cx:txPr>
    </cx:title>
    <cx:plotArea>
      <cx:plotAreaRegion>
        <cx:series layoutId="clusteredColumn" uniqueId="{A59DF281-8EEB-4965-9F4B-368873B0C2D5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9AF9-C613-4D7A-BD65-6AA708AF68B1}" type="datetimeFigureOut">
              <a:rPr lang="en-IN" smtClean="0"/>
              <a:pPr/>
              <a:t>07-03-2019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A3DE6-275B-4ECD-A046-D02D5CE5D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2047B-1304-4013-9548-A6ECCCDCDE32}" type="datetimeFigureOut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A689C-7A94-4775-AB50-7BA2C61A53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7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6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0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2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1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5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6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3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5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0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2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 He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Colo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3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5078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60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28323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63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9056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</a:p>
        </p:txBody>
      </p:sp>
      <p:sp>
        <p:nvSpPr>
          <p:cNvPr id="66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88439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in 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2153393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25" name="Oval 24"/>
          <p:cNvSpPr/>
          <p:nvPr userDrawn="1"/>
        </p:nvSpPr>
        <p:spPr>
          <a:xfrm>
            <a:off x="5956137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4093278" y="1338103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4093278" y="5126298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17" name="Picture 116" descr="G_2_Fine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4604" y="3124200"/>
            <a:ext cx="4513196" cy="3048000"/>
          </a:xfrm>
          <a:prstGeom prst="rect">
            <a:avLst/>
          </a:prstGeom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</p:spPr>
        <p:txBody>
          <a:bodyPr/>
          <a:lstStyle>
            <a:lvl1pPr algn="l">
              <a:defRPr lang="en-US" sz="3400" b="1" i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5312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Shapes: Introductory basics you can't live without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4DACE6F-F406-4ED2-AB86-D25113223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July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96677" y="6460957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Rao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631FF35-3F7D-4363-8164-17F69D3BF8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Model Testing &amp; Tuning</a:t>
            </a:r>
          </a:p>
        </p:txBody>
      </p:sp>
    </p:spTree>
    <p:extLst>
      <p:ext uri="{BB962C8B-B14F-4D97-AF65-F5344CB8AC3E}">
        <p14:creationId xmlns:p14="http://schemas.microsoft.com/office/powerpoint/2010/main" val="4026132081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8229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34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26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ar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bullet points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05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lang="en-US" sz="3000" b="1" kern="1200" noProof="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140511"/>
            <a:ext cx="8229601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in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ight Arrow 14"/>
          <p:cNvSpPr/>
          <p:nvPr userDrawn="1"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713" y="1164317"/>
            <a:ext cx="3929063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23713" y="758593"/>
            <a:ext cx="3929063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19" descr="1"/>
          <p:cNvPicPr>
            <a:picLocks noChangeAspect="1" noChangeArrowheads="1"/>
          </p:cNvPicPr>
          <p:nvPr userDrawn="1"/>
        </p:nvPicPr>
        <p:blipFill>
          <a:blip r:embed="rId29" cstate="print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6" r:id="rId17"/>
    <p:sldLayoutId id="2147483662" r:id="rId18"/>
    <p:sldLayoutId id="2147483688" r:id="rId19"/>
    <p:sldLayoutId id="2147483689" r:id="rId20"/>
    <p:sldLayoutId id="2147483692" r:id="rId21"/>
    <p:sldLayoutId id="2147483694" r:id="rId22"/>
    <p:sldLayoutId id="2147483695" r:id="rId23"/>
    <p:sldLayoutId id="2147483696" r:id="rId24"/>
    <p:sldLayoutId id="2147483698" r:id="rId25"/>
    <p:sldLayoutId id="2147483699" r:id="rId26"/>
    <p:sldLayoutId id="2147483700" r:id="rId27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package" Target="../embeddings/Microsoft_Word_Document.doc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Model </a:t>
            </a:r>
            <a:r>
              <a:rPr lang="en-IN" dirty="0" smtClean="0"/>
              <a:t>Selection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B146-2C6E-427B-ADBF-313FCD8C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73298"/>
            <a:ext cx="7886700" cy="4014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Resampling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AA1E-8094-4574-84B9-1A2E672A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71" y="1659109"/>
            <a:ext cx="8230479" cy="3830864"/>
          </a:xfrm>
        </p:spPr>
        <p:txBody>
          <a:bodyPr/>
          <a:lstStyle/>
          <a:p>
            <a:r>
              <a:rPr lang="en-IN" dirty="0" smtClean="0"/>
              <a:t>Cross –Validation</a:t>
            </a:r>
          </a:p>
          <a:p>
            <a:pPr lvl="1"/>
            <a:r>
              <a:rPr lang="en-IN" dirty="0" smtClean="0"/>
              <a:t>Used to estimate the test error associated with a given machine learning method in order to evaluate its </a:t>
            </a:r>
            <a:r>
              <a:rPr lang="en-IN" b="1" dirty="0" smtClean="0"/>
              <a:t>performance</a:t>
            </a:r>
            <a:r>
              <a:rPr lang="en-IN" dirty="0" smtClean="0"/>
              <a:t>, or to select the appropriate level of </a:t>
            </a:r>
            <a:r>
              <a:rPr lang="en-IN" b="1" dirty="0" smtClean="0"/>
              <a:t>flexibility</a:t>
            </a:r>
          </a:p>
          <a:p>
            <a:pPr lvl="1"/>
            <a:r>
              <a:rPr lang="en-IN" dirty="0" smtClean="0"/>
              <a:t>Model assessment: The process of evaluating a model’s performance </a:t>
            </a:r>
          </a:p>
          <a:p>
            <a:pPr lvl="1"/>
            <a:r>
              <a:rPr lang="en-IN" dirty="0" smtClean="0"/>
              <a:t>Model selection: The process of selecting the proper level of flexibility for a model </a:t>
            </a:r>
          </a:p>
        </p:txBody>
      </p:sp>
    </p:spTree>
    <p:extLst>
      <p:ext uri="{BB962C8B-B14F-4D97-AF65-F5344CB8AC3E}">
        <p14:creationId xmlns:p14="http://schemas.microsoft.com/office/powerpoint/2010/main" val="27970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2895600"/>
            <a:ext cx="581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IN" sz="2800" b="1" dirty="0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540199862"/>
      </p:ext>
    </p:extLst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B146-2C6E-427B-ADBF-313FCD8C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73298"/>
            <a:ext cx="7886700" cy="4014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Cross-Validation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AA1E-8094-4574-84B9-1A2E672A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71" y="1659109"/>
            <a:ext cx="8230479" cy="3830864"/>
          </a:xfrm>
        </p:spPr>
        <p:txBody>
          <a:bodyPr/>
          <a:lstStyle/>
          <a:p>
            <a:r>
              <a:rPr lang="en-IN" dirty="0" smtClean="0"/>
              <a:t>In the absence of a very large designated test set that can be used to directly estimate the test error rate, a number of techniques can be used to estimate this quantity using the available training data </a:t>
            </a:r>
          </a:p>
          <a:p>
            <a:r>
              <a:rPr lang="en-IN" dirty="0" smtClean="0"/>
              <a:t>We study a class of methods that estimate the test error rate by </a:t>
            </a:r>
            <a:r>
              <a:rPr lang="en-IN" i="1" dirty="0" smtClean="0"/>
              <a:t>holding out</a:t>
            </a:r>
            <a:r>
              <a:rPr lang="en-IN" dirty="0" smtClean="0"/>
              <a:t> a subset of the training observations from the fitting process, and then applying the machine learning method to those held out observations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206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K-Fold Cross Validation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7809" y="1651775"/>
                <a:ext cx="8197541" cy="42065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Create K equal sized partitions of the training data</a:t>
                </a:r>
              </a:p>
              <a:p>
                <a:r>
                  <a:rPr lang="en-IN" dirty="0" smtClean="0"/>
                  <a:t>Each partition 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IN" dirty="0" smtClean="0"/>
                  <a:t> examples</a:t>
                </a:r>
              </a:p>
              <a:p>
                <a:r>
                  <a:rPr lang="en-IN" dirty="0" smtClean="0"/>
                  <a:t>Train using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 smtClean="0"/>
                  <a:t> partitions, validate on the remaining partition</a:t>
                </a:r>
              </a:p>
              <a:p>
                <a:r>
                  <a:rPr lang="en-IN" dirty="0" smtClean="0"/>
                  <a:t>Repeat the same K times, each with a different validation portion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Finally choose the model with smallest average validation error</a:t>
                </a:r>
              </a:p>
              <a:p>
                <a:r>
                  <a:rPr lang="en-IN" dirty="0" smtClean="0"/>
                  <a:t>Usually K is chosen as 10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809" y="1651775"/>
                <a:ext cx="8197541" cy="4206540"/>
              </a:xfrm>
              <a:blipFill>
                <a:blip r:embed="rId2"/>
                <a:stretch>
                  <a:fillRect l="-520"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61041" y="2981297"/>
            <a:ext cx="7550744" cy="2343248"/>
            <a:chOff x="1493641" y="3338505"/>
            <a:chExt cx="10067658" cy="3124331"/>
          </a:xfrm>
        </p:grpSpPr>
        <p:sp>
          <p:nvSpPr>
            <p:cNvPr id="4" name="Rectangle 3"/>
            <p:cNvSpPr/>
            <p:nvPr/>
          </p:nvSpPr>
          <p:spPr>
            <a:xfrm>
              <a:off x="1495983" y="3338505"/>
              <a:ext cx="9026649" cy="3902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5984" y="3338505"/>
              <a:ext cx="839254" cy="39029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3641" y="3955140"/>
              <a:ext cx="9026649" cy="3902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05365" y="4599909"/>
              <a:ext cx="9026649" cy="3902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9431" y="5626850"/>
              <a:ext cx="9026649" cy="3902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1767" y="3969208"/>
              <a:ext cx="839254" cy="39029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6167" y="4616324"/>
              <a:ext cx="839254" cy="39029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23244" y="5629196"/>
              <a:ext cx="839254" cy="39029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77378" y="3338505"/>
              <a:ext cx="82999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Run1</a:t>
              </a:r>
              <a:endParaRPr lang="en-I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05513" y="3967088"/>
              <a:ext cx="84171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Run2</a:t>
              </a:r>
              <a:endParaRPr lang="en-I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731304" y="4616316"/>
              <a:ext cx="82999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Run3</a:t>
              </a:r>
              <a:endParaRPr lang="en-IN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31302" y="5601061"/>
              <a:ext cx="82999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/>
                <a:t>RunK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0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Need for cross validation?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wish to know how well a ML model is likely to perform in production.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Model’s performance in training is no guarantee production performance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estimate the model production score, hold a part of the sample data out of training phase. We call it test data which represents the universe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Usually the available data is not sufficient to split into training and test set and expect the two to represent the universe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Hence the model error on test data may not be good estimate of the model error in the universe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absence of large data sets, a number of techniques can be employed to estimate the model error in production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One of the techniques is cross validation</a:t>
            </a:r>
            <a:endParaRPr lang="en-IN" dirty="0"/>
          </a:p>
          <a:p>
            <a:pPr marL="342900" indent="-342900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07733151"/>
      </p:ext>
    </p:extLst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9BACAA5-2140-434E-8983-5D40200942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83718"/>
              </p:ext>
            </p:extLst>
          </p:nvPr>
        </p:nvGraphicFramePr>
        <p:xfrm>
          <a:off x="685800" y="1066800"/>
          <a:ext cx="73152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015E0C-BB5E-49B3-BE9B-BF8F65EDEC70}"/>
              </a:ext>
            </a:extLst>
          </p:cNvPr>
          <p:cNvSpPr txBox="1"/>
          <p:nvPr/>
        </p:nvSpPr>
        <p:spPr>
          <a:xfrm>
            <a:off x="762000" y="44958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err="1"/>
              <a:t>Car_MPG</a:t>
            </a:r>
            <a:r>
              <a:rPr lang="en-US" sz="1400" dirty="0"/>
              <a:t> prediction accuracy trained on 70% and tested on 30%</a:t>
            </a:r>
          </a:p>
          <a:p>
            <a:pPr marL="342900" indent="-342900">
              <a:buAutoNum type="arabicPeriod"/>
            </a:pPr>
            <a:r>
              <a:rPr lang="en-US" sz="1400" dirty="0"/>
              <a:t>For each run, we get different accuracy scores</a:t>
            </a:r>
          </a:p>
          <a:p>
            <a:pPr marL="342900" indent="-342900">
              <a:buAutoNum type="arabicPeriod"/>
            </a:pPr>
            <a:r>
              <a:rPr lang="en-US" sz="1400" dirty="0"/>
              <a:t>Simple training/test </a:t>
            </a:r>
            <a:r>
              <a:rPr lang="en-US" sz="1400" dirty="0" err="1"/>
              <a:t>a.k.a</a:t>
            </a:r>
            <a:r>
              <a:rPr lang="en-US" sz="1400" dirty="0"/>
              <a:t> validation approach gives varying results with every run (random state not set)</a:t>
            </a:r>
          </a:p>
          <a:p>
            <a:pPr marL="342900" indent="-342900">
              <a:buAutoNum type="arabicPeriod"/>
            </a:pPr>
            <a:r>
              <a:rPr lang="en-US" sz="1400" dirty="0"/>
              <a:t>Thus we cannot rely on one round of testing as we would have by chance got the split that gives max score first time</a:t>
            </a:r>
          </a:p>
          <a:p>
            <a:pPr marL="342900" indent="-342900">
              <a:buAutoNum type="arabicPeriod"/>
            </a:pPr>
            <a:r>
              <a:rPr lang="en-US" sz="1400" dirty="0"/>
              <a:t>To get a more realistic estimate, we have to use more reliable techniques such as cross validation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2713608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What is cross validation?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Cross-validation is a technique to evaluate / validate a machine learning model and estimate its performance on unseen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techniques creates and validates given model multiple times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number of times it does so, is dependent on the value selected by the user of the technique. Usually expressed as “K” which is always an integer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sequence of steps used is iterated through as many times as 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process begins by dividing the original data into K parts / folds using random function</a:t>
            </a:r>
            <a:endParaRPr lang="en-IN" dirty="0"/>
          </a:p>
          <a:p>
            <a:pPr marL="342900" indent="-342900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28856661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Cross validation procedure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Shuffle the dataset randomly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Split the dataset into k folds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each distinct fold: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Keep the fold data separate / hold out data set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Use the remaining folds as a single training data set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Fit the model on the training set and evaluate it on the test set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Retain the evaluation score and discard the model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Loop back 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steps 3.a to 3.e will be executed K times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Summarize the scores and average it by dividing the sum by K.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the average score, the dispersion to assess the likely performance of the model in the unseen data (production data / universe)</a:t>
            </a:r>
          </a:p>
          <a:p>
            <a:pPr marL="342900" indent="-342900"/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5ECBD-DC52-4CF3-A2BB-F25571A6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942" y="1219200"/>
            <a:ext cx="25241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12369"/>
      </p:ext>
    </p:extLst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14400"/>
            <a:ext cx="845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Implementing K Fold cross validation</a:t>
            </a:r>
          </a:p>
          <a:p>
            <a:pPr marL="342900" indent="-342900"/>
            <a:endParaRPr lang="en-IN" dirty="0"/>
          </a:p>
          <a:p>
            <a:pPr marL="0" lvl="1" algn="just" defTabSz="457200"/>
            <a:r>
              <a:rPr lang="en-US" sz="1600" dirty="0"/>
              <a:t>Visual understanding (example based on </a:t>
            </a:r>
            <a:r>
              <a:rPr lang="en-US" sz="1600" dirty="0" err="1"/>
              <a:t>scikitlearn</a:t>
            </a:r>
            <a:r>
              <a:rPr lang="en-US" sz="1600" dirty="0"/>
              <a:t> guide)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AutoNum type="alphaLcPeriod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A6AF6-4FF6-4C95-8E52-4F7D069CA311}"/>
              </a:ext>
            </a:extLst>
          </p:cNvPr>
          <p:cNvSpPr txBox="1"/>
          <p:nvPr/>
        </p:nvSpPr>
        <p:spPr>
          <a:xfrm>
            <a:off x="762000" y="2013228"/>
            <a:ext cx="533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 defTabSz="457200">
              <a:buFont typeface="+mj-lt"/>
              <a:buAutoNum type="alphaLcParenR"/>
            </a:pPr>
            <a:r>
              <a:rPr lang="en-IN" sz="1600" dirty="0"/>
              <a:t>from </a:t>
            </a:r>
            <a:r>
              <a:rPr lang="en-IN" sz="1600" dirty="0" err="1"/>
              <a:t>numpy</a:t>
            </a:r>
            <a:r>
              <a:rPr lang="en-IN" sz="1600" dirty="0"/>
              <a:t> import array</a:t>
            </a:r>
          </a:p>
          <a:p>
            <a:pPr marL="342900" lvl="1" indent="-342900" algn="just" defTabSz="457200">
              <a:buFont typeface="+mj-lt"/>
              <a:buAutoNum type="alphaLcParenR"/>
            </a:pPr>
            <a:r>
              <a:rPr lang="en-IN" sz="1600" dirty="0"/>
              <a:t>from </a:t>
            </a:r>
            <a:r>
              <a:rPr lang="en-IN" sz="1600" dirty="0" err="1"/>
              <a:t>sklearn.model_selection</a:t>
            </a:r>
            <a:r>
              <a:rPr lang="en-IN" sz="1600" dirty="0"/>
              <a:t> import </a:t>
            </a:r>
            <a:r>
              <a:rPr lang="en-IN" sz="1600" dirty="0" err="1"/>
              <a:t>KFold</a:t>
            </a:r>
            <a:endParaRPr lang="en-IN" sz="1600" dirty="0"/>
          </a:p>
          <a:p>
            <a:pPr marL="342900" lvl="1" indent="-342900" algn="just" defTabSz="457200">
              <a:buFont typeface="+mj-lt"/>
              <a:buAutoNum type="alphaLcParenR"/>
            </a:pPr>
            <a:r>
              <a:rPr lang="en-IN" sz="1600" dirty="0"/>
              <a:t>data = array([10,20,30,40,50,60,70,80,90,100])</a:t>
            </a:r>
          </a:p>
          <a:p>
            <a:pPr marL="342900" lvl="1" indent="-342900" algn="just" defTabSz="457200">
              <a:buFont typeface="+mj-lt"/>
              <a:buAutoNum type="alphaLcParenR"/>
            </a:pPr>
            <a:r>
              <a:rPr lang="en-IN" sz="1600" dirty="0" err="1"/>
              <a:t>kfold</a:t>
            </a:r>
            <a:r>
              <a:rPr lang="en-IN" sz="1600" dirty="0"/>
              <a:t> = </a:t>
            </a:r>
            <a:r>
              <a:rPr lang="en-IN" sz="1600" dirty="0" err="1"/>
              <a:t>KFold</a:t>
            </a:r>
            <a:r>
              <a:rPr lang="en-IN" sz="1600" dirty="0"/>
              <a:t>(5, True)</a:t>
            </a:r>
          </a:p>
          <a:p>
            <a:pPr marL="342900" lvl="1" indent="-342900" algn="just" defTabSz="457200">
              <a:buFont typeface="+mj-lt"/>
              <a:buAutoNum type="alphaLcParenR"/>
            </a:pPr>
            <a:r>
              <a:rPr lang="en-IN" sz="1600" dirty="0"/>
              <a:t>for train, test in </a:t>
            </a:r>
            <a:r>
              <a:rPr lang="en-IN" sz="1600" dirty="0" err="1"/>
              <a:t>kfold.split</a:t>
            </a:r>
            <a:r>
              <a:rPr lang="en-IN" sz="1600" dirty="0"/>
              <a:t>(data):</a:t>
            </a:r>
          </a:p>
          <a:p>
            <a:pPr marL="342900" lvl="1" indent="-342900" algn="just" defTabSz="457200">
              <a:buFont typeface="+mj-lt"/>
              <a:buAutoNum type="alphaLcParenR"/>
            </a:pPr>
            <a:r>
              <a:rPr lang="en-IN" sz="1600" dirty="0"/>
              <a:t>	print('train: %s, test: %s' % (data[train], data[test]))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1F9186-76D1-47D8-A1DC-2919796CD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81600"/>
              </p:ext>
            </p:extLst>
          </p:nvPr>
        </p:nvGraphicFramePr>
        <p:xfrm>
          <a:off x="1280337" y="3859887"/>
          <a:ext cx="3352800" cy="110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85349165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66485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Training Data</a:t>
                      </a:r>
                    </a:p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[ 10  20  30  40  50  60  80  90]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Test Data</a:t>
                      </a:r>
                    </a:p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[70 100]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1289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[ 10  40  50  60  70  80  90 100]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[20 30]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2233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[ 10  20  30  40  50  70  90 100]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[60 80]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9396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[ 10  20  30  50  60  70  80 100]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[40 90]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5253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[ 20  30  40  60  70  80  90 100]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[10 50]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30217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084121-E3B6-4527-A71C-ABC05C9B768D}"/>
              </a:ext>
            </a:extLst>
          </p:cNvPr>
          <p:cNvSpPr txBox="1"/>
          <p:nvPr/>
        </p:nvSpPr>
        <p:spPr>
          <a:xfrm>
            <a:off x="1295400" y="5181600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 : We cannot have K &gt; number of data points…. 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743BA-E9EE-40B0-84B5-5509B1196BF9}"/>
              </a:ext>
            </a:extLst>
          </p:cNvPr>
          <p:cNvSpPr txBox="1"/>
          <p:nvPr/>
        </p:nvSpPr>
        <p:spPr>
          <a:xfrm>
            <a:off x="4953000" y="5715000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Ref:</a:t>
            </a:r>
            <a:r>
              <a:rPr lang="en-US" sz="1200" dirty="0"/>
              <a:t> </a:t>
            </a:r>
            <a:r>
              <a:rPr lang="en-US" sz="1200" dirty="0" err="1"/>
              <a:t>Kfold_introduction.ipynb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1476424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14400"/>
            <a:ext cx="8458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Configuring the K</a:t>
            </a:r>
          </a:p>
          <a:p>
            <a:pPr marL="342900" indent="-342900"/>
            <a:endParaRPr lang="en-IN" dirty="0"/>
          </a:p>
          <a:p>
            <a:pPr marL="342900" lvl="1" indent="-342900" algn="just" defTabSz="457200">
              <a:buFont typeface="+mj-lt"/>
              <a:buAutoNum type="arabicPeriod"/>
            </a:pPr>
            <a:r>
              <a:rPr lang="en-IN" sz="1600" dirty="0"/>
              <a:t>K is an integral number. Minimum value of K has to be 2. There will be two iterations in this case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IN" sz="1600" dirty="0"/>
          </a:p>
          <a:p>
            <a:pPr marL="342900" lvl="1" indent="-342900" algn="just" defTabSz="457200">
              <a:buFont typeface="+mj-lt"/>
              <a:buAutoNum type="arabicPeriod"/>
            </a:pPr>
            <a:r>
              <a:rPr lang="en-IN" sz="1600" dirty="0"/>
              <a:t>Max value of K can be the number of data points. This is also known as Leave One Out Cross Validation or LOOCV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IN" sz="1600" dirty="0"/>
          </a:p>
          <a:p>
            <a:pPr marL="342900" lvl="1" indent="-342900" algn="just" defTabSz="457200">
              <a:buFont typeface="+mj-lt"/>
              <a:buAutoNum type="arabicPeriod"/>
            </a:pPr>
            <a:r>
              <a:rPr lang="en-IN" sz="1600" dirty="0"/>
              <a:t>Whatever the value of K chosen, the resulting training and test data should be  representative of the unseen data as much as possible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IN" sz="1600" dirty="0"/>
          </a:p>
          <a:p>
            <a:pPr marL="342900" lvl="1" indent="-342900" algn="just" defTabSz="457200">
              <a:buFont typeface="+mj-lt"/>
              <a:buAutoNum type="arabicPeriod"/>
            </a:pPr>
            <a:r>
              <a:rPr lang="en-IN" sz="1600" dirty="0"/>
              <a:t>There is not formula to decide the K but K = 10 is usually considered good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IN" sz="1600" dirty="0"/>
          </a:p>
          <a:p>
            <a:pPr marL="342900" lvl="1" indent="-342900" algn="just" defTabSz="457200">
              <a:buFont typeface="+mj-lt"/>
              <a:buAutoNum type="arabicPeriod"/>
            </a:pPr>
            <a:r>
              <a:rPr lang="en-US" sz="1600" dirty="0"/>
              <a:t>Too large a K, means less variance across the training sets thus limit the model differences across iterations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US" sz="1600" dirty="0"/>
          </a:p>
          <a:p>
            <a:pPr marL="342900" lvl="1" indent="-342900" algn="just" defTabSz="457200">
              <a:buFont typeface="+mj-lt"/>
              <a:buAutoNum type="arabicPeriod"/>
            </a:pPr>
            <a:r>
              <a:rPr lang="en-US" sz="1600" dirty="0"/>
              <a:t>For a sample size (N) of n, and K = k,  number of records (r) per fold = n/k. 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800229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206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Model Selection?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7809" y="1651775"/>
                <a:ext cx="8197541" cy="3838198"/>
              </a:xfrm>
            </p:spPr>
            <p:txBody>
              <a:bodyPr/>
              <a:lstStyle/>
              <a:p>
                <a:r>
                  <a:rPr lang="en-IN" dirty="0" smtClean="0"/>
                  <a:t>Given a set of models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 smtClean="0"/>
                  <a:t> choose the model that is expected to do the best on the test data. 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 smtClean="0"/>
                  <a:t> may consist of</a:t>
                </a:r>
              </a:p>
              <a:p>
                <a:pPr lvl="1"/>
                <a:r>
                  <a:rPr lang="en-IN" dirty="0" smtClean="0"/>
                  <a:t>Same learning model with different complexities or hyper parameters</a:t>
                </a:r>
              </a:p>
              <a:p>
                <a:pPr lvl="2"/>
                <a:r>
                  <a:rPr lang="en-IN" dirty="0" smtClean="0"/>
                  <a:t>Linear Regression</a:t>
                </a:r>
              </a:p>
              <a:p>
                <a:pPr lvl="2"/>
                <a:r>
                  <a:rPr lang="en-IN" dirty="0" smtClean="0"/>
                  <a:t>Nonlinear Regression: Polynomials with different degrees</a:t>
                </a:r>
              </a:p>
              <a:p>
                <a:pPr lvl="2"/>
                <a:r>
                  <a:rPr lang="en-IN" dirty="0" smtClean="0"/>
                  <a:t>K-Nearest </a:t>
                </a:r>
                <a:r>
                  <a:rPr lang="en-IN" dirty="0" err="1" smtClean="0"/>
                  <a:t>Neighbors</a:t>
                </a:r>
                <a:r>
                  <a:rPr lang="en-IN" dirty="0" smtClean="0"/>
                  <a:t>: Different choices of K</a:t>
                </a:r>
              </a:p>
              <a:p>
                <a:pPr lvl="2"/>
                <a:r>
                  <a:rPr lang="en-IN" dirty="0" smtClean="0"/>
                  <a:t>Decision Trees: Different choices of the number of levels / leaves</a:t>
                </a:r>
              </a:p>
              <a:p>
                <a:pPr lvl="2"/>
                <a:r>
                  <a:rPr lang="en-IN" dirty="0" smtClean="0"/>
                  <a:t> … and almost any learning model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809" y="1651775"/>
                <a:ext cx="8197541" cy="3838198"/>
              </a:xfrm>
              <a:blipFill>
                <a:blip r:embed="rId2"/>
                <a:stretch>
                  <a:fillRect l="-669" t="-794" r="-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14400"/>
            <a:ext cx="8458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Evaluating the model in an iteration</a:t>
            </a:r>
          </a:p>
          <a:p>
            <a:pPr marL="342900" indent="-342900"/>
            <a:endParaRPr lang="en-IN" dirty="0"/>
          </a:p>
          <a:p>
            <a:pPr marL="342900" lvl="1" indent="-342900" algn="just" defTabSz="457200">
              <a:buFont typeface="+mj-lt"/>
              <a:buAutoNum type="arabicPeriod"/>
            </a:pPr>
            <a:r>
              <a:rPr lang="en-US" sz="1600" dirty="0"/>
              <a:t>In each iteration, the model is trained on K -1 number of folds  and evaluated on the left out fold. 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US" sz="1600" dirty="0"/>
          </a:p>
          <a:p>
            <a:pPr marL="342900" lvl="1" indent="-342900" algn="just" defTabSz="457200">
              <a:buFont typeface="+mj-lt"/>
              <a:buAutoNum type="arabicPeriod"/>
            </a:pPr>
            <a:r>
              <a:rPr lang="en-US" sz="1600" dirty="0"/>
              <a:t>The MSE or Mean Squared Error is thus calculated on the left out fold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US" sz="1600" dirty="0"/>
          </a:p>
          <a:p>
            <a:pPr marL="342900" lvl="1" indent="-342900" algn="just" defTabSz="457200">
              <a:buFont typeface="+mj-lt"/>
              <a:buAutoNum type="arabicPeriod"/>
            </a:pPr>
            <a:r>
              <a:rPr lang="en-US" sz="1600" dirty="0"/>
              <a:t>Since the procedure is repeated K times, we will have K </a:t>
            </a:r>
            <a:r>
              <a:rPr lang="en-US" sz="1600" dirty="0" err="1"/>
              <a:t>MSEs.</a:t>
            </a:r>
            <a:r>
              <a:rPr lang="en-US" sz="1600" dirty="0"/>
              <a:t> Total up all the MSE and divide by K to get the overall expected MSE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US" sz="1600" dirty="0"/>
          </a:p>
          <a:p>
            <a:pPr marL="0" lvl="1" algn="just" defTabSz="457200"/>
            <a:r>
              <a:rPr lang="en-US" sz="1600" dirty="0"/>
              <a:t>                                     </a:t>
            </a:r>
            <a:r>
              <a:rPr lang="en-US" sz="1600" dirty="0" err="1"/>
              <a:t>CVk</a:t>
            </a:r>
            <a:r>
              <a:rPr lang="en-US" sz="1600" dirty="0"/>
              <a:t>  = (sum(</a:t>
            </a:r>
            <a:r>
              <a:rPr lang="en-US" sz="1600" dirty="0" err="1"/>
              <a:t>MSEi</a:t>
            </a:r>
            <a:r>
              <a:rPr lang="en-US" sz="1600" dirty="0"/>
              <a:t>) for I = 1 to K )  / K</a:t>
            </a:r>
          </a:p>
          <a:p>
            <a:pPr marL="0" lvl="1" algn="just" defTabSz="457200"/>
            <a:endParaRPr lang="en-US" sz="1600" dirty="0"/>
          </a:p>
          <a:p>
            <a:pPr marL="0" lvl="1" algn="just" defTabSz="457200"/>
            <a:endParaRPr lang="en-US" sz="1600" dirty="0"/>
          </a:p>
          <a:p>
            <a:pPr marL="342900" lvl="1" indent="-342900" algn="just" defTabSz="457200">
              <a:buFont typeface="+mj-lt"/>
              <a:buAutoNum type="arabicPeriod"/>
            </a:pPr>
            <a:endParaRPr lang="en-US" sz="1600" dirty="0"/>
          </a:p>
          <a:p>
            <a:pPr marL="342900" lvl="1" indent="-342900" algn="just" defTabSz="457200">
              <a:buFont typeface="+mj-lt"/>
              <a:buAutoNum type="arabicPeriod"/>
            </a:pPr>
            <a:endParaRPr lang="en-US" sz="1600" dirty="0"/>
          </a:p>
          <a:p>
            <a:pPr marL="342900" lvl="1" indent="-342900" algn="just" defTabSz="4572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81596"/>
      </p:ext>
    </p:extLst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06680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Some salient features of K-fold 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lvl="1" indent="-342900" algn="just" defTabSz="457200">
              <a:buFont typeface="+mj-lt"/>
              <a:buAutoNum type="arabicPeriod"/>
            </a:pPr>
            <a:r>
              <a:rPr lang="en-US" sz="1600" dirty="0"/>
              <a:t>Each record / data point in the sample data  before creating the </a:t>
            </a:r>
            <a:r>
              <a:rPr lang="en-US" sz="1600" dirty="0" err="1"/>
              <a:t>Kfolds</a:t>
            </a:r>
            <a:r>
              <a:rPr lang="en-US" sz="1600" dirty="0"/>
              <a:t>, is assigned to a single fold and stays in that fold for the duration of the procedure. 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US" sz="1600" dirty="0"/>
          </a:p>
          <a:p>
            <a:pPr marL="342900" lvl="1" indent="-342900" algn="just" defTabSz="457200">
              <a:buFont typeface="+mj-lt"/>
              <a:buAutoNum type="arabicPeriod"/>
            </a:pPr>
            <a:r>
              <a:rPr lang="en-US" sz="1600" dirty="0"/>
              <a:t>This means that each data point is used once in hold-out set and K-1 times in training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US" sz="1600" dirty="0"/>
          </a:p>
          <a:p>
            <a:pPr marL="342900" lvl="1" indent="-342900" algn="just" defTabSz="457200">
              <a:buFont typeface="+mj-lt"/>
              <a:buAutoNum type="arabicPeriod"/>
            </a:pPr>
            <a:r>
              <a:rPr lang="en-US" sz="1600" dirty="0"/>
              <a:t>When hyper parameters are to be tweaked, split the original data into two. Keep one part aside. Use the other to do the </a:t>
            </a:r>
            <a:r>
              <a:rPr lang="en-US" sz="1600" dirty="0" err="1"/>
              <a:t>Kfold</a:t>
            </a:r>
            <a:r>
              <a:rPr lang="en-US" sz="1600" dirty="0"/>
              <a:t> validation. Once the optimal hyperparameters are found, assess the model on the test data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US" sz="1600" dirty="0"/>
          </a:p>
          <a:p>
            <a:pPr marL="342900" lvl="1" indent="-342900" algn="just" defTabSz="457200">
              <a:buFont typeface="+mj-lt"/>
              <a:buAutoNum type="arabicPeriod"/>
            </a:pPr>
            <a:r>
              <a:rPr lang="en-US" sz="1600" dirty="0"/>
              <a:t>Any data transformation done on the whole set outside the loop, may lead to data leakage and overfitting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98707935"/>
      </p:ext>
    </p:extLst>
  </p:cSld>
  <p:clrMapOvr>
    <a:masterClrMapping/>
  </p:clrMapOvr>
  <p:transition spd="med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14400"/>
            <a:ext cx="845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Implementing K Fold cross validation</a:t>
            </a:r>
          </a:p>
          <a:p>
            <a:pPr marL="342900" indent="-342900"/>
            <a:endParaRPr lang="en-IN" dirty="0"/>
          </a:p>
          <a:p>
            <a:pPr marL="0" lvl="1" algn="just" defTabSz="457200"/>
            <a:r>
              <a:rPr lang="en-US" sz="1600" dirty="0"/>
              <a:t>K fold in Pima Indian Classification</a:t>
            </a:r>
          </a:p>
          <a:p>
            <a:pPr marL="342900" lvl="1" indent="-342900" algn="just" defTabSz="4572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AutoNum type="alphaLcPeriod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A6AF6-4FF6-4C95-8E52-4F7D069CA311}"/>
              </a:ext>
            </a:extLst>
          </p:cNvPr>
          <p:cNvSpPr txBox="1"/>
          <p:nvPr/>
        </p:nvSpPr>
        <p:spPr>
          <a:xfrm>
            <a:off x="762000" y="1828800"/>
            <a:ext cx="792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pandas import </a:t>
            </a:r>
            <a:r>
              <a:rPr lang="en-US" sz="1200" dirty="0" err="1"/>
              <a:t>read_csv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sklearn.model_selection</a:t>
            </a:r>
            <a:r>
              <a:rPr lang="en-US" sz="1200" dirty="0"/>
              <a:t> import </a:t>
            </a:r>
            <a:r>
              <a:rPr lang="en-US" sz="1200" dirty="0" err="1"/>
              <a:t>train_test_split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sklearn.linear_model</a:t>
            </a:r>
            <a:r>
              <a:rPr lang="en-US" sz="1200" dirty="0"/>
              <a:t> import </a:t>
            </a:r>
            <a:r>
              <a:rPr lang="en-US" sz="1200" dirty="0" err="1"/>
              <a:t>LogisticRegression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sklearn.model_selection</a:t>
            </a:r>
            <a:r>
              <a:rPr lang="en-US" sz="1200" dirty="0"/>
              <a:t> import </a:t>
            </a:r>
            <a:r>
              <a:rPr lang="en-US" sz="1200" dirty="0" err="1"/>
              <a:t>KFold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sklearn.model_selection</a:t>
            </a:r>
            <a:r>
              <a:rPr lang="en-US" sz="1200" dirty="0"/>
              <a:t> import </a:t>
            </a:r>
            <a:r>
              <a:rPr lang="en-US" sz="1200" dirty="0" err="1"/>
              <a:t>cross_val_score</a:t>
            </a:r>
            <a:endParaRPr lang="en-US" sz="1200" dirty="0"/>
          </a:p>
          <a:p>
            <a:r>
              <a:rPr lang="en-US" sz="1200" dirty="0"/>
              <a:t>import </a:t>
            </a:r>
            <a:r>
              <a:rPr lang="en-US" sz="1200" dirty="0" err="1"/>
              <a:t>numpy</a:t>
            </a:r>
            <a:r>
              <a:rPr lang="en-US" sz="1200" dirty="0"/>
              <a:t> as np</a:t>
            </a:r>
          </a:p>
          <a:p>
            <a:endParaRPr lang="en-US" sz="1200" dirty="0"/>
          </a:p>
          <a:p>
            <a:r>
              <a:rPr lang="en-US" sz="1200" dirty="0"/>
              <a:t>filename = 'pima-</a:t>
            </a:r>
            <a:r>
              <a:rPr lang="en-US" sz="1200" dirty="0" err="1"/>
              <a:t>indians</a:t>
            </a:r>
            <a:r>
              <a:rPr lang="en-US" sz="1200" dirty="0"/>
              <a:t>-</a:t>
            </a:r>
            <a:r>
              <a:rPr lang="en-US" sz="1200" dirty="0" err="1"/>
              <a:t>diabetes.data</a:t>
            </a:r>
            <a:r>
              <a:rPr lang="en-US" sz="1200" dirty="0"/>
              <a:t>'</a:t>
            </a:r>
          </a:p>
          <a:p>
            <a:r>
              <a:rPr lang="en-US" sz="1200" dirty="0"/>
              <a:t>names = ['</a:t>
            </a:r>
            <a:r>
              <a:rPr lang="en-US" sz="1200" dirty="0" err="1"/>
              <a:t>preg</a:t>
            </a:r>
            <a:r>
              <a:rPr lang="en-US" sz="1200" dirty="0"/>
              <a:t>', '</a:t>
            </a:r>
            <a:r>
              <a:rPr lang="en-US" sz="1200" dirty="0" err="1"/>
              <a:t>plas</a:t>
            </a:r>
            <a:r>
              <a:rPr lang="en-US" sz="1200" dirty="0"/>
              <a:t>', '</a:t>
            </a:r>
            <a:r>
              <a:rPr lang="en-US" sz="1200" dirty="0" err="1"/>
              <a:t>pres</a:t>
            </a:r>
            <a:r>
              <a:rPr lang="en-US" sz="1200" dirty="0"/>
              <a:t>', 'skin', 'test', 'mass', '</a:t>
            </a:r>
            <a:r>
              <a:rPr lang="en-US" sz="1200" dirty="0" err="1"/>
              <a:t>pedi</a:t>
            </a:r>
            <a:r>
              <a:rPr lang="en-US" sz="1200" dirty="0"/>
              <a:t>', 'age', 'class']</a:t>
            </a:r>
          </a:p>
          <a:p>
            <a:r>
              <a:rPr lang="en-US" sz="1200" dirty="0" err="1"/>
              <a:t>dataframe</a:t>
            </a:r>
            <a:r>
              <a:rPr lang="en-US" sz="1200" dirty="0"/>
              <a:t> = </a:t>
            </a:r>
            <a:r>
              <a:rPr lang="en-US" sz="1200" dirty="0" err="1"/>
              <a:t>read_csv</a:t>
            </a:r>
            <a:r>
              <a:rPr lang="en-US" sz="1200" dirty="0"/>
              <a:t>(filename, names=names)</a:t>
            </a:r>
          </a:p>
          <a:p>
            <a:endParaRPr lang="en-US" sz="1200" dirty="0"/>
          </a:p>
          <a:p>
            <a:r>
              <a:rPr lang="en-US" sz="1200" dirty="0"/>
              <a:t>array = </a:t>
            </a:r>
            <a:r>
              <a:rPr lang="en-US" sz="1200" dirty="0" err="1"/>
              <a:t>dataframe.values</a:t>
            </a:r>
            <a:endParaRPr lang="en-US" sz="1200" dirty="0"/>
          </a:p>
          <a:p>
            <a:r>
              <a:rPr lang="en-US" sz="1200" dirty="0"/>
              <a:t>X = array[:,0:8]</a:t>
            </a:r>
          </a:p>
          <a:p>
            <a:r>
              <a:rPr lang="en-US" sz="1200" dirty="0"/>
              <a:t>Y = array[:,8]</a:t>
            </a:r>
          </a:p>
          <a:p>
            <a:endParaRPr lang="en-US" sz="1200" dirty="0"/>
          </a:p>
          <a:p>
            <a:r>
              <a:rPr lang="en-US" sz="1200" dirty="0" err="1"/>
              <a:t>num_folds</a:t>
            </a:r>
            <a:r>
              <a:rPr lang="en-US" sz="1200" dirty="0"/>
              <a:t> = 50</a:t>
            </a:r>
          </a:p>
          <a:p>
            <a:r>
              <a:rPr lang="en-US" sz="1200" dirty="0"/>
              <a:t>seed = 7</a:t>
            </a:r>
          </a:p>
          <a:p>
            <a:endParaRPr lang="en-US" sz="1200" dirty="0"/>
          </a:p>
          <a:p>
            <a:r>
              <a:rPr lang="en-US" sz="1200" dirty="0" err="1"/>
              <a:t>kfold</a:t>
            </a:r>
            <a:r>
              <a:rPr lang="en-US" sz="1200" dirty="0"/>
              <a:t> = </a:t>
            </a:r>
            <a:r>
              <a:rPr lang="en-US" sz="1200" dirty="0" err="1"/>
              <a:t>KFold</a:t>
            </a:r>
            <a:r>
              <a:rPr lang="en-US" sz="1200" dirty="0"/>
              <a:t>(</a:t>
            </a:r>
            <a:r>
              <a:rPr lang="en-US" sz="1200" dirty="0" err="1"/>
              <a:t>n_splits</a:t>
            </a:r>
            <a:r>
              <a:rPr lang="en-US" sz="1200" dirty="0"/>
              <a:t>=</a:t>
            </a:r>
            <a:r>
              <a:rPr lang="en-US" sz="1200" dirty="0" err="1"/>
              <a:t>num_folds</a:t>
            </a:r>
            <a:r>
              <a:rPr lang="en-US" sz="1200" dirty="0"/>
              <a:t>, </a:t>
            </a:r>
            <a:r>
              <a:rPr lang="en-US" sz="1200" dirty="0" err="1"/>
              <a:t>random_state</a:t>
            </a:r>
            <a:r>
              <a:rPr lang="en-US" sz="1200" dirty="0"/>
              <a:t>=seed)</a:t>
            </a:r>
          </a:p>
          <a:p>
            <a:r>
              <a:rPr lang="en-US" sz="1200" dirty="0"/>
              <a:t>model = </a:t>
            </a:r>
            <a:r>
              <a:rPr lang="en-US" sz="1200" dirty="0" err="1"/>
              <a:t>LogisticRegression</a:t>
            </a:r>
            <a:r>
              <a:rPr lang="en-US" sz="1200" dirty="0"/>
              <a:t>()</a:t>
            </a:r>
          </a:p>
          <a:p>
            <a:r>
              <a:rPr lang="en-US" sz="1200" dirty="0"/>
              <a:t>results = </a:t>
            </a:r>
            <a:r>
              <a:rPr lang="en-US" sz="1200" dirty="0" err="1"/>
              <a:t>cross_val_score</a:t>
            </a:r>
            <a:r>
              <a:rPr lang="en-US" sz="1200" dirty="0"/>
              <a:t>(model, X, Y, cv=</a:t>
            </a:r>
            <a:r>
              <a:rPr lang="en-US" sz="1200" dirty="0" err="1"/>
              <a:t>kfold</a:t>
            </a:r>
            <a:r>
              <a:rPr lang="en-US" sz="1200" dirty="0"/>
              <a:t>)</a:t>
            </a:r>
          </a:p>
          <a:p>
            <a:r>
              <a:rPr lang="en-US" sz="1200" dirty="0"/>
              <a:t>print(results)</a:t>
            </a:r>
          </a:p>
          <a:p>
            <a:r>
              <a:rPr lang="en-US" sz="1200" dirty="0"/>
              <a:t>print("Accuracy: %.3f%% (%.3f%%)" % (</a:t>
            </a:r>
            <a:r>
              <a:rPr lang="en-US" sz="1200" dirty="0" err="1"/>
              <a:t>results.mean</a:t>
            </a:r>
            <a:r>
              <a:rPr lang="en-US" sz="1200" dirty="0"/>
              <a:t>()*100.0, </a:t>
            </a:r>
            <a:r>
              <a:rPr lang="en-US" sz="1200" dirty="0" err="1"/>
              <a:t>results.std</a:t>
            </a:r>
            <a:r>
              <a:rPr lang="en-US" sz="1200" dirty="0"/>
              <a:t>()*100.0))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445AF21-89C5-4A7E-8B74-BCE3A8F63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655468"/>
              </p:ext>
            </p:extLst>
          </p:nvPr>
        </p:nvGraphicFramePr>
        <p:xfrm>
          <a:off x="7394168" y="5513867"/>
          <a:ext cx="1014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Packager Shell Object" showAsIcon="1" r:id="rId3" imgW="1014120" imgH="419040" progId="Package">
                  <p:embed/>
                </p:oleObj>
              </mc:Choice>
              <mc:Fallback>
                <p:oleObj name="Packager Shell Object" showAsIcon="1" r:id="rId3" imgW="1014120" imgH="419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4168" y="5513867"/>
                        <a:ext cx="10144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665798"/>
      </p:ext>
    </p:extLst>
  </p:cSld>
  <p:clrMapOvr>
    <a:masterClrMapping/>
  </p:clrMapOvr>
  <p:transition spd="med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1C0C43F3-F0C5-4B10-B898-F89D3EAAFE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23738823"/>
                  </p:ext>
                </p:extLst>
              </p:nvPr>
            </p:nvGraphicFramePr>
            <p:xfrm>
              <a:off x="3657600" y="725648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1C0C43F3-F0C5-4B10-B898-F89D3EAAF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0" y="725648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3B651-C425-4CBC-9303-017487754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97358"/>
              </p:ext>
            </p:extLst>
          </p:nvPr>
        </p:nvGraphicFramePr>
        <p:xfrm>
          <a:off x="914400" y="990600"/>
          <a:ext cx="1981200" cy="2345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25222903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7340238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Mean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0.770166667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2772874"/>
                  </a:ext>
                </a:extLst>
              </a:tr>
              <a:tr h="11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Standard Error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0.015172553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884059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8090276"/>
                  </a:ext>
                </a:extLst>
              </a:tr>
              <a:tr h="11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3438691"/>
                  </a:ext>
                </a:extLst>
              </a:tr>
              <a:tr h="152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Standard Deviation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0.107286148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91451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Sample Variance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0.011510317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9850879"/>
                  </a:ext>
                </a:extLst>
              </a:tr>
              <a:tr h="76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Kurtosis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0.2246995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6868135"/>
                  </a:ext>
                </a:extLst>
              </a:tr>
              <a:tr h="76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Skewness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-0.267638887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27315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8803150"/>
                  </a:ext>
                </a:extLst>
              </a:tr>
              <a:tr h="181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Minimum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69171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Maximum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5817606"/>
                  </a:ext>
                </a:extLst>
              </a:tr>
              <a:tr h="47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38.50833335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3661825"/>
                  </a:ext>
                </a:extLst>
              </a:tr>
              <a:tr h="8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1284245"/>
                  </a:ext>
                </a:extLst>
              </a:tr>
              <a:tr h="335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Confidence Level(95.0%)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0.030490386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9672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FA9D58-92E6-461B-AEF5-CCE2CE413496}"/>
              </a:ext>
            </a:extLst>
          </p:cNvPr>
          <p:cNvSpPr txBox="1"/>
          <p:nvPr/>
        </p:nvSpPr>
        <p:spPr>
          <a:xfrm>
            <a:off x="990600" y="4038600"/>
            <a:ext cx="739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Distribution of the scores on 50 iterations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Model accuracy is likely to be in 0.77 – 0.03  to  0.77 + 0.03  i.e. 0.74 – 0.80 at 95% confidence level </a:t>
            </a:r>
          </a:p>
        </p:txBody>
      </p:sp>
    </p:spTree>
    <p:extLst>
      <p:ext uri="{BB962C8B-B14F-4D97-AF65-F5344CB8AC3E}">
        <p14:creationId xmlns:p14="http://schemas.microsoft.com/office/powerpoint/2010/main" val="3651811504"/>
      </p:ext>
    </p:extLst>
  </p:cSld>
  <p:clrMapOvr>
    <a:masterClrMapping/>
  </p:clrMapOvr>
  <p:transition spd="med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Leave One Out Cross validation (LOOCV) procedure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this method, a single observation (x1, y1) is used for the validation set and the remaining (x2,y2)…. (</a:t>
            </a:r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/>
              <a:t>yn</a:t>
            </a:r>
            <a:r>
              <a:rPr lang="en-US" dirty="0"/>
              <a:t>) make up the training set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statistical model is fit on the n-1 training examples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statistical model prediction </a:t>
            </a:r>
            <a:r>
              <a:rPr lang="en-US" dirty="0" err="1"/>
              <a:t>yhat</a:t>
            </a:r>
            <a:r>
              <a:rPr lang="en-US" dirty="0"/>
              <a:t> is made for the excluded observation using x1.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MSE1 =  (</a:t>
            </a:r>
            <a:r>
              <a:rPr lang="en-US" dirty="0" err="1"/>
              <a:t>yhat</a:t>
            </a:r>
            <a:r>
              <a:rPr lang="en-US" dirty="0"/>
              <a:t> – y)^2 for the excluded point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MSE is unbiased but is poor estimate because it is highly variable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repeat this by keeping every data point for test one at a time and using rest for training</a:t>
            </a:r>
          </a:p>
          <a:p>
            <a:pPr marL="342900" indent="-342900"/>
            <a:endParaRPr lang="en-IN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36F6A-0D7F-46CB-A0D0-8D8A1ABBB1C5}"/>
              </a:ext>
            </a:extLst>
          </p:cNvPr>
          <p:cNvSpPr txBox="1"/>
          <p:nvPr/>
        </p:nvSpPr>
        <p:spPr>
          <a:xfrm>
            <a:off x="3657600" y="5853470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Ref: </a:t>
            </a:r>
            <a:r>
              <a:rPr lang="en-US" sz="1400" dirty="0" err="1"/>
              <a:t>LOOCV_Introduction.ipynb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5114912"/>
      </p:ext>
    </p:extLst>
  </p:cSld>
  <p:clrMapOvr>
    <a:masterClrMapping/>
  </p:clrMapOvr>
  <p:transition spd="med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Leave One Out Cross validation (LOOCV) procedure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 startAt="7"/>
            </a:pPr>
            <a:r>
              <a:rPr lang="en-US" dirty="0"/>
              <a:t>Repeating this approach n times we get MSE1, MSE2,…. </a:t>
            </a:r>
            <a:r>
              <a:rPr lang="en-US" dirty="0" err="1"/>
              <a:t>MSEn</a:t>
            </a:r>
            <a:endParaRPr lang="en-US" dirty="0"/>
          </a:p>
          <a:p>
            <a:pPr marL="342900" indent="-342900">
              <a:buFont typeface="+mj-lt"/>
              <a:buAutoNum type="arabicPeriod" startAt="7"/>
            </a:pPr>
            <a:endParaRPr lang="en-US" dirty="0"/>
          </a:p>
          <a:p>
            <a:pPr marL="342900" indent="-342900">
              <a:buFont typeface="+mj-lt"/>
              <a:buAutoNum type="arabicPeriod" startAt="7"/>
            </a:pPr>
            <a:r>
              <a:rPr lang="en-US" dirty="0"/>
              <a:t>CV(n) =  sum(</a:t>
            </a:r>
            <a:r>
              <a:rPr lang="en-US" dirty="0" err="1"/>
              <a:t>MSEi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=1 to n / n</a:t>
            </a:r>
          </a:p>
          <a:p>
            <a:pPr marL="342900" indent="-342900">
              <a:buFont typeface="+mj-lt"/>
              <a:buAutoNum type="arabicPeriod" startAt="7"/>
            </a:pPr>
            <a:endParaRPr lang="en-US" dirty="0"/>
          </a:p>
          <a:p>
            <a:pPr marL="342900" indent="-342900">
              <a:buFont typeface="+mj-lt"/>
              <a:buAutoNum type="arabicPeriod" startAt="7"/>
            </a:pPr>
            <a:r>
              <a:rPr lang="en-US" dirty="0"/>
              <a:t>LOOCV is a special case of </a:t>
            </a:r>
            <a:r>
              <a:rPr lang="en-US" dirty="0" err="1"/>
              <a:t>Kfold</a:t>
            </a:r>
            <a:r>
              <a:rPr lang="en-US" dirty="0"/>
              <a:t> validation with K = n</a:t>
            </a:r>
          </a:p>
          <a:p>
            <a:pPr marL="342900" indent="-342900">
              <a:buFont typeface="+mj-lt"/>
              <a:buAutoNum type="arabicPeriod" startAt="7"/>
            </a:pPr>
            <a:endParaRPr lang="en-US" dirty="0"/>
          </a:p>
          <a:p>
            <a:pPr marL="342900" indent="-342900">
              <a:buFont typeface="+mj-lt"/>
              <a:buAutoNum type="arabicPeriod" startAt="7"/>
            </a:pPr>
            <a:endParaRPr lang="en-US" dirty="0"/>
          </a:p>
          <a:p>
            <a:pPr marL="342900" indent="-342900"/>
            <a:endParaRPr lang="en-IN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4EF8D-3ECF-4A08-A050-BAC02351081F}"/>
              </a:ext>
            </a:extLst>
          </p:cNvPr>
          <p:cNvSpPr txBox="1"/>
          <p:nvPr/>
        </p:nvSpPr>
        <p:spPr>
          <a:xfrm>
            <a:off x="381000" y="3233909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 </a:t>
            </a:r>
            <a:r>
              <a:rPr lang="en-US" sz="1200" dirty="0" err="1"/>
              <a:t>scikit</a:t>
            </a:r>
            <a:r>
              <a:rPr lang="en-US" sz="1200" dirty="0"/>
              <a:t>-learn k-fold cross-validation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numpy</a:t>
            </a:r>
            <a:r>
              <a:rPr lang="en-US" sz="1200" dirty="0"/>
              <a:t> import array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sklearn.model_selection</a:t>
            </a:r>
            <a:r>
              <a:rPr lang="en-US" sz="1200" dirty="0"/>
              <a:t> import </a:t>
            </a:r>
            <a:r>
              <a:rPr lang="en-US" sz="1200" dirty="0" err="1"/>
              <a:t>LeaveOneOut</a:t>
            </a:r>
            <a:endParaRPr lang="en-US" sz="1200" dirty="0"/>
          </a:p>
          <a:p>
            <a:r>
              <a:rPr lang="en-US" sz="1200" dirty="0"/>
              <a:t># data sample</a:t>
            </a:r>
          </a:p>
          <a:p>
            <a:r>
              <a:rPr lang="en-US" sz="1200" dirty="0"/>
              <a:t>data = array([10,20,30,40,50,60,70,80,90,100])</a:t>
            </a:r>
          </a:p>
          <a:p>
            <a:r>
              <a:rPr lang="en-US" sz="1200" dirty="0"/>
              <a:t># prepare cross validation</a:t>
            </a:r>
          </a:p>
          <a:p>
            <a:r>
              <a:rPr lang="en-US" sz="1200" dirty="0" err="1"/>
              <a:t>loocv</a:t>
            </a:r>
            <a:r>
              <a:rPr lang="en-US" sz="1200" dirty="0"/>
              <a:t> = </a:t>
            </a:r>
            <a:r>
              <a:rPr lang="en-US" sz="1200" dirty="0" err="1"/>
              <a:t>LeaveOneOut</a:t>
            </a:r>
            <a:r>
              <a:rPr lang="en-US" sz="1200" dirty="0"/>
              <a:t>()</a:t>
            </a:r>
          </a:p>
          <a:p>
            <a:r>
              <a:rPr lang="en-US" sz="1200" dirty="0"/>
              <a:t># enumerate splits</a:t>
            </a:r>
          </a:p>
          <a:p>
            <a:r>
              <a:rPr lang="en-US" sz="1200" dirty="0"/>
              <a:t>for train, test in </a:t>
            </a:r>
            <a:r>
              <a:rPr lang="en-US" sz="1200" dirty="0" err="1"/>
              <a:t>loocv.split</a:t>
            </a:r>
            <a:r>
              <a:rPr lang="en-US" sz="1200" dirty="0"/>
              <a:t>(data):</a:t>
            </a:r>
          </a:p>
          <a:p>
            <a:r>
              <a:rPr lang="en-US" sz="1200" dirty="0"/>
              <a:t>	print('train: %s, test: %s' % (data[train], data[test]))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DDC48-0F28-4117-9245-8E74A9BA5FC3}"/>
              </a:ext>
            </a:extLst>
          </p:cNvPr>
          <p:cNvSpPr txBox="1"/>
          <p:nvPr/>
        </p:nvSpPr>
        <p:spPr>
          <a:xfrm>
            <a:off x="5638800" y="4572000"/>
            <a:ext cx="3048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train: [ 20 30 40 50 60 70 80 90 100], test: [10] </a:t>
            </a:r>
          </a:p>
          <a:p>
            <a:r>
              <a:rPr lang="en-US" sz="1000" dirty="0"/>
              <a:t>train: [ 10 30 40 50 60 70 80 90 100], test: [20] </a:t>
            </a:r>
          </a:p>
          <a:p>
            <a:r>
              <a:rPr lang="en-US" sz="1000" dirty="0"/>
              <a:t>train: [ 10 20 40 50 60 70 80 90 100], test: [30] </a:t>
            </a:r>
          </a:p>
          <a:p>
            <a:r>
              <a:rPr lang="en-US" sz="1000" dirty="0"/>
              <a:t>train: [ 10 20 30 50 60 70 80 90 100], test: [40] </a:t>
            </a:r>
          </a:p>
          <a:p>
            <a:r>
              <a:rPr lang="en-US" sz="1000" dirty="0"/>
              <a:t>train: [ 10 20 30 40 60 70 80 90 100], test: [50] </a:t>
            </a:r>
          </a:p>
          <a:p>
            <a:r>
              <a:rPr lang="en-US" sz="1000" dirty="0"/>
              <a:t>train: [ 10 20 30 40 50 70 80 90 100], test: [60] </a:t>
            </a:r>
          </a:p>
          <a:p>
            <a:r>
              <a:rPr lang="en-US" sz="1000" dirty="0"/>
              <a:t>train: [ 10 20 30 40 50 60 80 90 100], test: [70] </a:t>
            </a:r>
          </a:p>
          <a:p>
            <a:r>
              <a:rPr lang="en-US" sz="1000" dirty="0"/>
              <a:t>train: [ 10 20 30 40 50 60 70 90 100], test: [80] </a:t>
            </a:r>
          </a:p>
          <a:p>
            <a:r>
              <a:rPr lang="en-US" sz="1000" dirty="0"/>
              <a:t>train: [ 10 20 30 40 50 60 70 80 100], test: [90] </a:t>
            </a:r>
          </a:p>
          <a:p>
            <a:r>
              <a:rPr lang="en-US" sz="1000" dirty="0"/>
              <a:t>train: [10 20 30 40 50 60 70 80 90], test: [100]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25523"/>
      </p:ext>
    </p:extLst>
  </p:cSld>
  <p:clrMapOvr>
    <a:masterClrMapping/>
  </p:clrMapOvr>
  <p:transition spd="med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14400"/>
            <a:ext cx="8458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1200" dirty="0"/>
              <a:t>from pandas import </a:t>
            </a:r>
            <a:r>
              <a:rPr lang="en-IN" sz="1200" dirty="0" err="1"/>
              <a:t>read_csv</a:t>
            </a:r>
            <a:endParaRPr lang="en-IN" sz="1200" dirty="0"/>
          </a:p>
          <a:p>
            <a:pPr marL="342900" indent="-342900"/>
            <a:r>
              <a:rPr lang="en-IN" sz="1200" dirty="0"/>
              <a:t>from </a:t>
            </a:r>
            <a:r>
              <a:rPr lang="en-IN" sz="1200" dirty="0" err="1"/>
              <a:t>sklearn.model_selection</a:t>
            </a:r>
            <a:r>
              <a:rPr lang="en-IN" sz="1200" dirty="0"/>
              <a:t> import </a:t>
            </a:r>
            <a:r>
              <a:rPr lang="en-IN" sz="1200" dirty="0" err="1"/>
              <a:t>train_test_split</a:t>
            </a:r>
            <a:endParaRPr lang="en-IN" sz="1200" dirty="0"/>
          </a:p>
          <a:p>
            <a:pPr marL="342900" indent="-342900"/>
            <a:r>
              <a:rPr lang="en-IN" sz="1200" dirty="0"/>
              <a:t>from </a:t>
            </a:r>
            <a:r>
              <a:rPr lang="en-IN" sz="1200" dirty="0" err="1"/>
              <a:t>sklearn.linear_model</a:t>
            </a:r>
            <a:r>
              <a:rPr lang="en-IN" sz="1200" dirty="0"/>
              <a:t> import </a:t>
            </a:r>
            <a:r>
              <a:rPr lang="en-IN" sz="1200" dirty="0" err="1"/>
              <a:t>LogisticRegression</a:t>
            </a:r>
            <a:endParaRPr lang="en-IN" sz="1200" dirty="0"/>
          </a:p>
          <a:p>
            <a:pPr marL="342900" indent="-342900"/>
            <a:r>
              <a:rPr lang="en-IN" sz="1200" dirty="0"/>
              <a:t>from </a:t>
            </a:r>
            <a:r>
              <a:rPr lang="en-IN" sz="1200" dirty="0" err="1"/>
              <a:t>sklearn.model_selection</a:t>
            </a:r>
            <a:r>
              <a:rPr lang="en-IN" sz="1200" dirty="0"/>
              <a:t> import </a:t>
            </a:r>
            <a:r>
              <a:rPr lang="en-IN" sz="1200" dirty="0" err="1"/>
              <a:t>LeaveOneOut</a:t>
            </a:r>
            <a:endParaRPr lang="en-IN" sz="1200" dirty="0"/>
          </a:p>
          <a:p>
            <a:pPr marL="342900" indent="-342900"/>
            <a:r>
              <a:rPr lang="en-IN" sz="1200" dirty="0"/>
              <a:t>from </a:t>
            </a:r>
            <a:r>
              <a:rPr lang="en-IN" sz="1200" dirty="0" err="1"/>
              <a:t>sklearn.model_selection</a:t>
            </a:r>
            <a:r>
              <a:rPr lang="en-IN" sz="1200" dirty="0"/>
              <a:t> import </a:t>
            </a:r>
            <a:r>
              <a:rPr lang="en-IN" sz="1200" dirty="0" err="1"/>
              <a:t>cross_val_score</a:t>
            </a:r>
            <a:endParaRPr lang="en-IN" sz="1200" dirty="0"/>
          </a:p>
          <a:p>
            <a:pPr marL="342900" indent="-342900"/>
            <a:r>
              <a:rPr lang="en-IN" sz="1200" dirty="0"/>
              <a:t>import </a:t>
            </a:r>
            <a:r>
              <a:rPr lang="en-IN" sz="1200" dirty="0" err="1"/>
              <a:t>numpy</a:t>
            </a:r>
            <a:r>
              <a:rPr lang="en-IN" sz="1200" dirty="0"/>
              <a:t> as np</a:t>
            </a:r>
          </a:p>
          <a:p>
            <a:pPr marL="342900" indent="-342900"/>
            <a:endParaRPr lang="en-IN" sz="1200" dirty="0"/>
          </a:p>
          <a:p>
            <a:pPr marL="342900" indent="-342900"/>
            <a:r>
              <a:rPr lang="en-IN" sz="1200" dirty="0"/>
              <a:t># prepare cross validation</a:t>
            </a:r>
          </a:p>
          <a:p>
            <a:pPr marL="342900" indent="-342900"/>
            <a:r>
              <a:rPr lang="en-IN" sz="1200" dirty="0" err="1"/>
              <a:t>loocv</a:t>
            </a:r>
            <a:r>
              <a:rPr lang="en-IN" sz="1200" dirty="0"/>
              <a:t> = </a:t>
            </a:r>
            <a:r>
              <a:rPr lang="en-IN" sz="1200" dirty="0" err="1"/>
              <a:t>LeaveOneOut</a:t>
            </a:r>
            <a:r>
              <a:rPr lang="en-IN" sz="1200" dirty="0"/>
              <a:t>()</a:t>
            </a:r>
          </a:p>
          <a:p>
            <a:pPr marL="342900" indent="-342900"/>
            <a:r>
              <a:rPr lang="en-IN" sz="1200" dirty="0"/>
              <a:t>model = </a:t>
            </a:r>
            <a:r>
              <a:rPr lang="en-IN" sz="1200" dirty="0" err="1"/>
              <a:t>LogisticRegression</a:t>
            </a:r>
            <a:r>
              <a:rPr lang="en-IN" sz="1200" dirty="0"/>
              <a:t>()</a:t>
            </a:r>
          </a:p>
          <a:p>
            <a:pPr marL="342900" indent="-342900"/>
            <a:r>
              <a:rPr lang="en-IN" sz="1200" dirty="0"/>
              <a:t>    </a:t>
            </a:r>
          </a:p>
          <a:p>
            <a:pPr marL="342900" indent="-342900"/>
            <a:r>
              <a:rPr lang="en-IN" sz="1200" dirty="0"/>
              <a:t>    </a:t>
            </a:r>
          </a:p>
          <a:p>
            <a:pPr marL="342900" indent="-342900"/>
            <a:r>
              <a:rPr lang="en-IN" sz="1200" dirty="0"/>
              <a:t>filename = 'pima-</a:t>
            </a:r>
            <a:r>
              <a:rPr lang="en-IN" sz="1200" dirty="0" err="1"/>
              <a:t>indians</a:t>
            </a:r>
            <a:r>
              <a:rPr lang="en-IN" sz="1200" dirty="0"/>
              <a:t>-</a:t>
            </a:r>
            <a:r>
              <a:rPr lang="en-IN" sz="1200" dirty="0" err="1"/>
              <a:t>diabetes.data</a:t>
            </a:r>
            <a:r>
              <a:rPr lang="en-IN" sz="1200" dirty="0"/>
              <a:t>'</a:t>
            </a:r>
          </a:p>
          <a:p>
            <a:pPr marL="342900" indent="-342900"/>
            <a:r>
              <a:rPr lang="en-IN" sz="1200" dirty="0"/>
              <a:t>names = ['</a:t>
            </a:r>
            <a:r>
              <a:rPr lang="en-IN" sz="1200" dirty="0" err="1"/>
              <a:t>preg</a:t>
            </a:r>
            <a:r>
              <a:rPr lang="en-IN" sz="1200" dirty="0"/>
              <a:t>', '</a:t>
            </a:r>
            <a:r>
              <a:rPr lang="en-IN" sz="1200" dirty="0" err="1"/>
              <a:t>plas</a:t>
            </a:r>
            <a:r>
              <a:rPr lang="en-IN" sz="1200" dirty="0"/>
              <a:t>', '</a:t>
            </a:r>
            <a:r>
              <a:rPr lang="en-IN" sz="1200" dirty="0" err="1"/>
              <a:t>pres</a:t>
            </a:r>
            <a:r>
              <a:rPr lang="en-IN" sz="1200" dirty="0"/>
              <a:t>', 'skin', 'test', 'mass', '</a:t>
            </a:r>
            <a:r>
              <a:rPr lang="en-IN" sz="1200" dirty="0" err="1"/>
              <a:t>pedi</a:t>
            </a:r>
            <a:r>
              <a:rPr lang="en-IN" sz="1200" dirty="0"/>
              <a:t>', 'age', 'class']</a:t>
            </a:r>
          </a:p>
          <a:p>
            <a:pPr marL="342900" indent="-342900"/>
            <a:r>
              <a:rPr lang="en-IN" sz="1200" dirty="0" err="1"/>
              <a:t>dataframe</a:t>
            </a:r>
            <a:r>
              <a:rPr lang="en-IN" sz="1200" dirty="0"/>
              <a:t> = </a:t>
            </a:r>
            <a:r>
              <a:rPr lang="en-IN" sz="1200" dirty="0" err="1"/>
              <a:t>read_csv</a:t>
            </a:r>
            <a:r>
              <a:rPr lang="en-IN" sz="1200" dirty="0"/>
              <a:t>(filename, names=names)</a:t>
            </a:r>
          </a:p>
          <a:p>
            <a:pPr marL="342900" indent="-342900"/>
            <a:endParaRPr lang="en-IN" sz="1200" dirty="0"/>
          </a:p>
          <a:p>
            <a:pPr marL="342900" indent="-342900"/>
            <a:r>
              <a:rPr lang="en-IN" sz="1200" dirty="0"/>
              <a:t>array = </a:t>
            </a:r>
            <a:r>
              <a:rPr lang="en-IN" sz="1200" dirty="0" err="1"/>
              <a:t>dataframe.values</a:t>
            </a:r>
            <a:endParaRPr lang="en-IN" sz="1200" dirty="0"/>
          </a:p>
          <a:p>
            <a:pPr marL="342900" indent="-342900"/>
            <a:r>
              <a:rPr lang="en-IN" sz="1200" dirty="0"/>
              <a:t>X = array[:,0:8]</a:t>
            </a:r>
          </a:p>
          <a:p>
            <a:pPr marL="342900" indent="-342900"/>
            <a:r>
              <a:rPr lang="en-IN" sz="1200" dirty="0"/>
              <a:t>Y = array[:,8]</a:t>
            </a:r>
          </a:p>
          <a:p>
            <a:pPr marL="342900" indent="-342900"/>
            <a:endParaRPr lang="en-IN" sz="1200" dirty="0"/>
          </a:p>
          <a:p>
            <a:pPr marL="342900" indent="-342900"/>
            <a:endParaRPr lang="en-IN" sz="1200" dirty="0"/>
          </a:p>
          <a:p>
            <a:pPr marL="342900" indent="-342900"/>
            <a:r>
              <a:rPr lang="en-IN" sz="1200" dirty="0"/>
              <a:t>results = </a:t>
            </a:r>
            <a:r>
              <a:rPr lang="en-IN" sz="1200" dirty="0" err="1"/>
              <a:t>cross_val_score</a:t>
            </a:r>
            <a:r>
              <a:rPr lang="en-IN" sz="1200" dirty="0"/>
              <a:t>(model, X, Y, cv=</a:t>
            </a:r>
            <a:r>
              <a:rPr lang="en-IN" sz="1200" dirty="0" err="1"/>
              <a:t>loocv</a:t>
            </a:r>
            <a:r>
              <a:rPr lang="en-IN" sz="1200" dirty="0"/>
              <a:t>)</a:t>
            </a:r>
          </a:p>
          <a:p>
            <a:pPr marL="342900" indent="-342900"/>
            <a:r>
              <a:rPr lang="en-IN" sz="1200" dirty="0"/>
              <a:t>print("Accuracy: %.3f%% (%.3f%%)" % (</a:t>
            </a:r>
            <a:r>
              <a:rPr lang="en-IN" sz="1200" dirty="0" err="1"/>
              <a:t>results.mean</a:t>
            </a:r>
            <a:r>
              <a:rPr lang="en-IN" sz="1200" dirty="0"/>
              <a:t>()*100.0, </a:t>
            </a:r>
            <a:r>
              <a:rPr lang="en-IN" sz="1200" dirty="0" err="1"/>
              <a:t>results.std</a:t>
            </a:r>
            <a:r>
              <a:rPr lang="en-IN" sz="1200" dirty="0"/>
              <a:t>()*100.0))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BE4C78-2344-4293-A541-CD484E4D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71" y="5622667"/>
            <a:ext cx="864659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Accuracy: 76.953% (42.113%)    (Compare the standard deviation with KFOLD which is much less)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47812"/>
      </p:ext>
    </p:extLst>
  </p:cSld>
  <p:clrMapOvr>
    <a:masterClrMapping/>
  </p:clrMapOvr>
  <p:transition spd="med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Bias Variance trade-off and cross validation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Every machine learning model are impacted by bias, variance and random errors. These errors are analysed in the context of the test environment. Refer to the attached document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 simple validation approach consists of a training set and test set where training set is used to build the model and test set is used to validate the model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Suppose you create the training and test set in 50:50 ratio using random function multiple times and build and validate the model each time.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Since the model is created based on a subset of the data, it is likely to be impacted by bias error and the test errors are likely to vary across iterations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simple validation approach is likely to suffer from both bias and variance errors and the degree of each type of error depends on the ratio of the split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/>
            <a:endParaRPr lang="en-IN" sz="16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47C6D34-4FB6-4A88-A4E3-E94CE93EC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265892"/>
              </p:ext>
            </p:extLst>
          </p:nvPr>
        </p:nvGraphicFramePr>
        <p:xfrm>
          <a:off x="7467600" y="5334000"/>
          <a:ext cx="1219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7600" y="5334000"/>
                        <a:ext cx="12192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403700"/>
      </p:ext>
    </p:extLst>
  </p:cSld>
  <p:clrMapOvr>
    <a:masterClrMapping/>
  </p:clrMapOvr>
  <p:transition spd="med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Bias Variance </a:t>
            </a:r>
            <a:r>
              <a:rPr lang="en-IN" sz="2400" dirty="0" err="1"/>
              <a:t>tradeoff</a:t>
            </a:r>
            <a:r>
              <a:rPr lang="en-IN" sz="2400" dirty="0"/>
              <a:t> and cross validation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 startAt="6"/>
            </a:pPr>
            <a:r>
              <a:rPr lang="en-IN" sz="1600" dirty="0"/>
              <a:t>LOOCV, which gets 90% of the data and multiple iterations, is likely to commit less bias errors. However, since only 10% of the data is left for testing, the variance errors will be high</a:t>
            </a:r>
          </a:p>
          <a:p>
            <a:pPr marL="342900" indent="-342900">
              <a:buFont typeface="+mj-lt"/>
              <a:buAutoNum type="arabicPeriod" startAt="6"/>
            </a:pPr>
            <a:endParaRPr lang="en-IN" sz="1600" dirty="0"/>
          </a:p>
          <a:p>
            <a:pPr marL="342900" indent="-342900">
              <a:buFont typeface="+mj-lt"/>
              <a:buAutoNum type="arabicPeriod" startAt="6"/>
            </a:pPr>
            <a:r>
              <a:rPr lang="en-IN" sz="1600" dirty="0"/>
              <a:t>K-Fold cross validation, which lies between simple validation and LOOCV approach, can give more moderate error rates. </a:t>
            </a:r>
          </a:p>
          <a:p>
            <a:pPr marL="342900" indent="-342900">
              <a:buFont typeface="+mj-lt"/>
              <a:buAutoNum type="arabicPeriod" startAt="6"/>
            </a:pPr>
            <a:endParaRPr lang="en-IN" sz="1600" dirty="0"/>
          </a:p>
          <a:p>
            <a:pPr marL="342900" indent="-342900">
              <a:buFont typeface="+mj-lt"/>
              <a:buAutoNum type="arabicPeriod" startAt="6"/>
            </a:pPr>
            <a:r>
              <a:rPr lang="en-IN" sz="1600" dirty="0"/>
              <a:t>By selecting right K, we can minimize both the bias and variance errors. The overall error rate is likely to be the model performance in the production</a:t>
            </a:r>
          </a:p>
          <a:p>
            <a:pPr marL="342900" indent="-342900">
              <a:buFont typeface="+mj-lt"/>
              <a:buAutoNum type="arabicPeriod" startAt="6"/>
            </a:pPr>
            <a:endParaRPr lang="en-IN" sz="1600" dirty="0"/>
          </a:p>
          <a:p>
            <a:pPr marL="342900" indent="-342900">
              <a:buFont typeface="+mj-lt"/>
              <a:buAutoNum type="arabicPeriod" startAt="6"/>
            </a:pPr>
            <a:endParaRPr lang="en-IN" sz="1600" dirty="0"/>
          </a:p>
          <a:p>
            <a:pPr marL="342900" indent="-342900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28154951"/>
      </p:ext>
    </p:extLst>
  </p:cSld>
  <p:clrMapOvr>
    <a:masterClrMapping/>
  </p:clrMapOvr>
  <p:transition spd="med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 err="1"/>
              <a:t>BootStrap</a:t>
            </a:r>
            <a:r>
              <a:rPr lang="en-IN" sz="2400" dirty="0"/>
              <a:t> Sampling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Also known as sampling with replacement, is a sampling technique used when the amount of data is limited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 random function is used to create the sample from the original dataset. That a record has already been picked earlier for the sample is immaterial.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Within a sample, there may be repeating records. Could be duplicates or more but two sample sets are unlikely to be 100% same. 	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records not picked up in an iteration will serve the purpose of test data and test data will always have unique records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Suppose we have 10 data points in the  dataset. We can create multiple sample sets each with 10 data points  or less and corresponding test data.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number of samples created maybe 10, more than 10 or less than 10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more the samples we create from a small size data, more likely we will have samples that are very similar in terms of the data points</a:t>
            </a:r>
          </a:p>
        </p:txBody>
      </p:sp>
    </p:spTree>
    <p:extLst>
      <p:ext uri="{BB962C8B-B14F-4D97-AF65-F5344CB8AC3E}">
        <p14:creationId xmlns:p14="http://schemas.microsoft.com/office/powerpoint/2010/main" val="2820006363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3871" y="2981435"/>
            <a:ext cx="1163171" cy="1062096"/>
          </a:xfrm>
          <a:prstGeom prst="rect">
            <a:avLst/>
          </a:prstGeom>
          <a:solidFill>
            <a:srgbClr val="2026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latin typeface="Gill Sans Light"/>
                <a:cs typeface="Gill Sans Light"/>
              </a:rPr>
              <a:t>Input 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04282" y="2981435"/>
            <a:ext cx="1504536" cy="1062096"/>
          </a:xfrm>
          <a:prstGeom prst="roundRect">
            <a:avLst/>
          </a:prstGeom>
          <a:solidFill>
            <a:srgbClr val="137C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latin typeface="Gill Sans Light"/>
                <a:cs typeface="Gill Sans Light"/>
              </a:rPr>
              <a:t>Feature </a:t>
            </a:r>
          </a:p>
          <a:p>
            <a:pPr algn="ctr"/>
            <a:r>
              <a:rPr lang="en-US" sz="1875" dirty="0">
                <a:latin typeface="Gill Sans Light"/>
                <a:cs typeface="Gill Sans Light"/>
              </a:rPr>
              <a:t>and Model Selection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6068" y="2981435"/>
            <a:ext cx="1163171" cy="1062096"/>
          </a:xfrm>
          <a:prstGeom prst="rect">
            <a:avLst/>
          </a:prstGeom>
          <a:solidFill>
            <a:srgbClr val="1619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latin typeface="Gill Sans Light"/>
                <a:cs typeface="Gill Sans Light"/>
              </a:rPr>
              <a:t>Training</a:t>
            </a:r>
          </a:p>
        </p:txBody>
      </p:sp>
      <p:sp>
        <p:nvSpPr>
          <p:cNvPr id="5" name="Oval 4"/>
          <p:cNvSpPr/>
          <p:nvPr/>
        </p:nvSpPr>
        <p:spPr>
          <a:xfrm>
            <a:off x="6555834" y="2981435"/>
            <a:ext cx="1188430" cy="1062096"/>
          </a:xfrm>
          <a:prstGeom prst="ellipse">
            <a:avLst/>
          </a:prstGeom>
          <a:solidFill>
            <a:srgbClr val="3AB6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latin typeface="Gill Sans Light"/>
                <a:cs typeface="Gill Sans Light"/>
              </a:rPr>
              <a:t>Model</a:t>
            </a:r>
          </a:p>
        </p:txBody>
      </p:sp>
      <p:sp>
        <p:nvSpPr>
          <p:cNvPr id="9" name="Title 140"/>
          <p:cNvSpPr txBox="1">
            <a:spLocks/>
          </p:cNvSpPr>
          <p:nvPr/>
        </p:nvSpPr>
        <p:spPr>
          <a:xfrm>
            <a:off x="10550" y="899451"/>
            <a:ext cx="6868526" cy="11129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25" dirty="0">
                <a:solidFill>
                  <a:srgbClr val="202680"/>
                </a:solidFill>
                <a:latin typeface="Gill Sans Light"/>
                <a:cs typeface="Gill Sans Light"/>
              </a:rPr>
              <a:t>ML Process</a:t>
            </a:r>
            <a:endParaRPr lang="en-US" sz="4125" dirty="0">
              <a:solidFill>
                <a:srgbClr val="202680"/>
              </a:solidFill>
              <a:latin typeface="Gill Sans Light"/>
              <a:cs typeface="Gill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05262" y="1595663"/>
            <a:ext cx="1163171" cy="1062096"/>
          </a:xfrm>
          <a:prstGeom prst="rect">
            <a:avLst/>
          </a:prstGeom>
          <a:solidFill>
            <a:srgbClr val="CA26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latin typeface="Gill Sans Light"/>
                <a:cs typeface="Gill Sans Light"/>
              </a:rPr>
              <a:t>Test Data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2547043" y="3512483"/>
            <a:ext cx="457240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  <a:endCxn id="7" idx="1"/>
          </p:cNvCxnSpPr>
          <p:nvPr/>
        </p:nvCxnSpPr>
        <p:spPr>
          <a:xfrm>
            <a:off x="4508819" y="3512483"/>
            <a:ext cx="427250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5" idx="2"/>
          </p:cNvCxnSpPr>
          <p:nvPr/>
        </p:nvCxnSpPr>
        <p:spPr>
          <a:xfrm>
            <a:off x="6099238" y="3512483"/>
            <a:ext cx="456596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</p:cNvCxnSpPr>
          <p:nvPr/>
        </p:nvCxnSpPr>
        <p:spPr>
          <a:xfrm>
            <a:off x="7086848" y="2657759"/>
            <a:ext cx="0" cy="323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723372" y="3512483"/>
            <a:ext cx="269624" cy="1156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5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5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 err="1"/>
              <a:t>BootStrap</a:t>
            </a:r>
            <a:r>
              <a:rPr lang="en-IN" sz="2400" dirty="0"/>
              <a:t> Sampling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from </a:t>
            </a:r>
            <a:r>
              <a:rPr lang="en-IN" sz="1600" dirty="0" err="1"/>
              <a:t>sklearn.utils</a:t>
            </a:r>
            <a:r>
              <a:rPr lang="en-IN" sz="1600" dirty="0"/>
              <a:t> import resample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import </a:t>
            </a:r>
            <a:r>
              <a:rPr lang="en-IN" sz="1600" dirty="0" err="1"/>
              <a:t>numpy</a:t>
            </a:r>
            <a:r>
              <a:rPr lang="en-IN" sz="1600" dirty="0"/>
              <a:t> as np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# load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data = [10,20,30,40,50,60,70,80,90,100]   # original data with 10 data points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# configure 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n_iterations</a:t>
            </a:r>
            <a:r>
              <a:rPr lang="en-IN" sz="1600" dirty="0"/>
              <a:t> = 50              # Number of bootstrap samples to create = 50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n_size</a:t>
            </a:r>
            <a:r>
              <a:rPr lang="en-IN" sz="1600" dirty="0"/>
              <a:t> = int(</a:t>
            </a:r>
            <a:r>
              <a:rPr lang="en-IN" sz="1600" dirty="0" err="1"/>
              <a:t>len</a:t>
            </a:r>
            <a:r>
              <a:rPr lang="en-IN" sz="1600" dirty="0"/>
              <a:t>(data) * 1)    # picking only 50 % of the given data in every bootstrap sample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# run 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stats = list()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for </a:t>
            </a:r>
            <a:r>
              <a:rPr lang="en-IN" sz="1600" dirty="0" err="1"/>
              <a:t>i</a:t>
            </a:r>
            <a:r>
              <a:rPr lang="en-IN" sz="1600" dirty="0"/>
              <a:t> in range(</a:t>
            </a:r>
            <a:r>
              <a:rPr lang="en-IN" sz="1600" dirty="0" err="1"/>
              <a:t>n_iterations</a:t>
            </a:r>
            <a:r>
              <a:rPr lang="en-IN" sz="1600" dirty="0"/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	# prepare train and test sets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	train = resample(data, </a:t>
            </a:r>
            <a:r>
              <a:rPr lang="en-IN" sz="1600" dirty="0" err="1"/>
              <a:t>n_samples</a:t>
            </a:r>
            <a:r>
              <a:rPr lang="en-IN" sz="1600" dirty="0"/>
              <a:t>=</a:t>
            </a:r>
            <a:r>
              <a:rPr lang="en-IN" sz="1600" dirty="0" err="1"/>
              <a:t>n_size</a:t>
            </a:r>
            <a:r>
              <a:rPr lang="en-IN" sz="1600" dirty="0"/>
              <a:t>)  # Sampling with replacement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	test = </a:t>
            </a:r>
            <a:r>
              <a:rPr lang="en-IN" sz="1600" dirty="0" err="1"/>
              <a:t>np.array</a:t>
            </a:r>
            <a:r>
              <a:rPr lang="en-IN" sz="1600" dirty="0"/>
              <a:t>([x for x in data if x not in train])  # picking rest of the data not considered in sample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	print("</a:t>
            </a:r>
            <a:r>
              <a:rPr lang="en-IN" sz="1600" dirty="0" err="1"/>
              <a:t>Train_data</a:t>
            </a:r>
            <a:r>
              <a:rPr lang="en-IN" sz="1600" dirty="0"/>
              <a:t> -&gt;", train, " " , "</a:t>
            </a:r>
            <a:r>
              <a:rPr lang="en-IN" sz="1600" dirty="0" err="1"/>
              <a:t>Test_data</a:t>
            </a:r>
            <a:r>
              <a:rPr lang="en-IN" sz="1600" dirty="0"/>
              <a:t> -&gt;", test)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3856089"/>
      </p:ext>
    </p:extLst>
  </p:cSld>
  <p:clrMapOvr>
    <a:masterClrMapping/>
  </p:clrMapOvr>
  <p:transition spd="med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679C38-901D-4A5E-9D67-205B27440B88}"/>
              </a:ext>
            </a:extLst>
          </p:cNvPr>
          <p:cNvSpPr/>
          <p:nvPr/>
        </p:nvSpPr>
        <p:spPr>
          <a:xfrm>
            <a:off x="304800" y="914400"/>
            <a:ext cx="79248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Boot Strap sample - 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[30, 30, 30, 90, 20, 80, 30, 80, 40, 10]   </a:t>
            </a:r>
            <a:r>
              <a:rPr lang="en-US" sz="1200" dirty="0" err="1"/>
              <a:t>Test_data</a:t>
            </a:r>
            <a:r>
              <a:rPr lang="en-US" sz="1200" dirty="0"/>
              <a:t> -&gt; [ 50  60  70 100]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[50, 80, 20, 20, 40, 40, 50, 100, 70, 70]   </a:t>
            </a:r>
            <a:r>
              <a:rPr lang="en-US" sz="1200" dirty="0" err="1"/>
              <a:t>Test_data</a:t>
            </a:r>
            <a:r>
              <a:rPr lang="en-US" sz="1200" dirty="0"/>
              <a:t> -&gt; [10 30 60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[10, 80, 40, 80, 90, 100, 30, 80, 90, 20]   </a:t>
            </a:r>
            <a:r>
              <a:rPr lang="en-US" sz="1200" dirty="0" err="1"/>
              <a:t>Test_data</a:t>
            </a:r>
            <a:r>
              <a:rPr lang="en-US" sz="1200" dirty="0"/>
              <a:t> -&gt; [50 60 70]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[30, 30, 40, 70, 70, 50, 100, 100, 70, 20]   </a:t>
            </a:r>
            <a:r>
              <a:rPr lang="en-US" sz="1200" dirty="0" err="1"/>
              <a:t>Test_data</a:t>
            </a:r>
            <a:r>
              <a:rPr lang="en-US" sz="1200" dirty="0"/>
              <a:t> -&gt; [10 60 80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[90, 30, 100, 40, 10, 30, 30, 50, 10, 30]   </a:t>
            </a:r>
            <a:r>
              <a:rPr lang="en-US" sz="1200" dirty="0" err="1"/>
              <a:t>Test_data</a:t>
            </a:r>
            <a:r>
              <a:rPr lang="en-US" sz="1200" dirty="0"/>
              <a:t> -&gt; [20 60 70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[30, 40, 30, 20, 80, 20, 10, 30, 50, 40]   </a:t>
            </a:r>
            <a:r>
              <a:rPr lang="en-US" sz="1200" dirty="0" err="1"/>
              <a:t>Test_data</a:t>
            </a:r>
            <a:r>
              <a:rPr lang="en-US" sz="1200" dirty="0"/>
              <a:t> -&gt; [ 60  70  90 100]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[70, 30, 60, 30, 80, 100, 40, 20, 70, 70]   </a:t>
            </a:r>
            <a:r>
              <a:rPr lang="en-US" sz="1200" dirty="0" err="1"/>
              <a:t>Test_data</a:t>
            </a:r>
            <a:r>
              <a:rPr lang="en-US" sz="1200" dirty="0"/>
              <a:t> -&gt; [10 50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[100, 30, 70, 100, 90, 90, 10, 60, 60, 70]   </a:t>
            </a:r>
            <a:r>
              <a:rPr lang="en-US" sz="1200" dirty="0" err="1"/>
              <a:t>Test_data</a:t>
            </a:r>
            <a:r>
              <a:rPr lang="en-US" sz="1200" dirty="0"/>
              <a:t> -&gt; [20 40 50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[40, 40, 30, 90, 90, 30, 90, 10, 60, 100]   </a:t>
            </a:r>
            <a:r>
              <a:rPr lang="en-US" sz="1200" dirty="0" err="1"/>
              <a:t>Test_data</a:t>
            </a:r>
            <a:r>
              <a:rPr lang="en-US" sz="1200" dirty="0"/>
              <a:t> -&gt; [20 50 70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[10, 90, 70, 70, 30, 20, 70, 70, 90, 40]   </a:t>
            </a:r>
            <a:r>
              <a:rPr lang="en-US" sz="1200" dirty="0" err="1"/>
              <a:t>Test_data</a:t>
            </a:r>
            <a:r>
              <a:rPr lang="en-US" sz="1200" dirty="0"/>
              <a:t> -&gt; [ 50  60  80 100]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[100, 40, 100, 90, 100, 50, 30, 50, 20, 40]   </a:t>
            </a:r>
            <a:r>
              <a:rPr lang="en-US" sz="1200" dirty="0" err="1"/>
              <a:t>Test_data</a:t>
            </a:r>
            <a:r>
              <a:rPr lang="en-US" sz="1200" dirty="0"/>
              <a:t> -&gt; [10 60 70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[50, 20, 10, 50, 50, 20, 60, 20, 40, 100]   </a:t>
            </a:r>
            <a:r>
              <a:rPr lang="en-US" sz="1200" dirty="0" err="1"/>
              <a:t>Test_data</a:t>
            </a:r>
            <a:r>
              <a:rPr lang="en-US" sz="1200" dirty="0"/>
              <a:t> -&gt; [30 70 80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[10, 20, 10, 40, 60, 30, 20, 30, 80, 80]   </a:t>
            </a:r>
            <a:r>
              <a:rPr lang="en-US" sz="1200" dirty="0" err="1"/>
              <a:t>Test_data</a:t>
            </a:r>
            <a:r>
              <a:rPr lang="en-US" sz="1200" dirty="0"/>
              <a:t> -&gt; [ 50  70  90 100]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[50, 90, 50, 60, 50, 90, 40, 30, 40, 50]   </a:t>
            </a:r>
            <a:r>
              <a:rPr lang="en-US" sz="1200" dirty="0" err="1"/>
              <a:t>Test_data</a:t>
            </a:r>
            <a:r>
              <a:rPr lang="en-US" sz="1200" dirty="0"/>
              <a:t> -&gt; [ 10  20  70  80 100]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[100, 70, 100, 70, 100, 70, 90, 20, 20, 60]   </a:t>
            </a:r>
            <a:r>
              <a:rPr lang="en-US" sz="1200" dirty="0" err="1"/>
              <a:t>Test_data</a:t>
            </a:r>
            <a:r>
              <a:rPr lang="en-US" sz="1200" dirty="0"/>
              <a:t> -&gt; [10 30 40 50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[80, 30, 100, 60, 40, 20, 100, 70, 20, 60]   </a:t>
            </a:r>
            <a:r>
              <a:rPr lang="en-US" sz="1200" dirty="0" err="1"/>
              <a:t>Test_data</a:t>
            </a:r>
            <a:r>
              <a:rPr lang="en-US" sz="1200" dirty="0"/>
              <a:t> -&gt; [10 50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[20, 100, 50, 70, 50, 10, 50, 60, 30, 70]   </a:t>
            </a:r>
            <a:r>
              <a:rPr lang="en-US" sz="1200" dirty="0" err="1"/>
              <a:t>Test_data</a:t>
            </a:r>
            <a:r>
              <a:rPr lang="en-US" sz="1200" dirty="0"/>
              <a:t> -&gt; [40 80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[10, 60, 90, 40, 50, 100, 50, 50, 20, 80]   </a:t>
            </a:r>
            <a:r>
              <a:rPr lang="en-US" sz="1200" dirty="0" err="1"/>
              <a:t>Test_data</a:t>
            </a:r>
            <a:r>
              <a:rPr lang="en-US" sz="1200" dirty="0"/>
              <a:t> -&gt; [30 70]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[20, 30, 80, 10, 100, 80, 60, 90, 50, 80]   </a:t>
            </a:r>
            <a:r>
              <a:rPr lang="en-US" sz="1200" dirty="0" err="1"/>
              <a:t>Test_data</a:t>
            </a:r>
            <a:r>
              <a:rPr lang="en-US" sz="1200" dirty="0"/>
              <a:t> -&gt; [40 70]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[10, 20, 70, 10, 80, 60, 50, 20, 20, 10]   </a:t>
            </a:r>
            <a:r>
              <a:rPr lang="en-US" sz="1200" dirty="0" err="1"/>
              <a:t>Test_data</a:t>
            </a:r>
            <a:r>
              <a:rPr lang="en-US" sz="1200" dirty="0"/>
              <a:t> -&gt; [ 30  40  90 100]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[90, 70, 50, 100, 20, 60, 60, 90, 60, 70]   </a:t>
            </a:r>
            <a:r>
              <a:rPr lang="en-US" sz="1200" dirty="0" err="1"/>
              <a:t>Test_data</a:t>
            </a:r>
            <a:r>
              <a:rPr lang="en-US" sz="1200" dirty="0"/>
              <a:t> -&gt; [10 30 40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[80, 20, 100, 10, 80, 30, 100, 20, 60, 100]   </a:t>
            </a:r>
            <a:r>
              <a:rPr lang="en-US" sz="1200" dirty="0" err="1"/>
              <a:t>Test_data</a:t>
            </a:r>
            <a:r>
              <a:rPr lang="en-US" sz="1200" dirty="0"/>
              <a:t> -&gt; [40 50 70 90]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[10, 90, 20, 90, 50, 80, 30, 100, 10, 80]   </a:t>
            </a:r>
            <a:r>
              <a:rPr lang="en-US" sz="1200" dirty="0" err="1"/>
              <a:t>Test_data</a:t>
            </a:r>
            <a:r>
              <a:rPr lang="en-US" sz="1200" dirty="0"/>
              <a:t> -&gt; [40 60 70]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[100, 30, 30, 70, 90, 30, 30, 90, 100, 10]   </a:t>
            </a:r>
            <a:r>
              <a:rPr lang="en-US" sz="1200" dirty="0" err="1"/>
              <a:t>Test_data</a:t>
            </a:r>
            <a:r>
              <a:rPr lang="en-US" sz="1200" dirty="0"/>
              <a:t> -&gt; [20 40 50 60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[20, 10, 40, 20, 20, 40, 20, 90, 100, 50]   </a:t>
            </a:r>
            <a:r>
              <a:rPr lang="en-US" sz="1200" dirty="0" err="1"/>
              <a:t>Test_data</a:t>
            </a:r>
            <a:r>
              <a:rPr lang="en-US" sz="1200" dirty="0"/>
              <a:t> -&gt; [30 60 70 80]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[20, 100, 50, 60, 80, 70, 90, 20, 90, 40]   </a:t>
            </a:r>
            <a:r>
              <a:rPr lang="en-US" sz="1200" dirty="0" err="1"/>
              <a:t>Test_data</a:t>
            </a:r>
            <a:r>
              <a:rPr lang="en-US" sz="1200" dirty="0"/>
              <a:t> -&gt; [10 30]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Train_data</a:t>
            </a:r>
            <a:r>
              <a:rPr lang="en-US" sz="1200" dirty="0"/>
              <a:t> -&gt; [70, 20, 100, 20, 40, 60, 30, 80, 80, 70]   </a:t>
            </a:r>
            <a:r>
              <a:rPr lang="en-US" sz="1200" dirty="0" err="1"/>
              <a:t>Test_data</a:t>
            </a:r>
            <a:r>
              <a:rPr lang="en-US" sz="1200" dirty="0"/>
              <a:t> -&gt; [10 50 90]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80050197"/>
      </p:ext>
    </p:extLst>
  </p:cSld>
  <p:clrMapOvr>
    <a:masterClrMapping/>
  </p:clrMapOvr>
  <p:transition spd="med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679C38-901D-4A5E-9D67-205B27440B88}"/>
              </a:ext>
            </a:extLst>
          </p:cNvPr>
          <p:cNvSpPr/>
          <p:nvPr/>
        </p:nvSpPr>
        <p:spPr>
          <a:xfrm>
            <a:off x="381000" y="762000"/>
            <a:ext cx="8458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Boot Strap sample (</a:t>
            </a:r>
            <a:r>
              <a:rPr lang="en-US" sz="1400" dirty="0" err="1"/>
              <a:t>contd</a:t>
            </a:r>
            <a:r>
              <a:rPr lang="en-US" sz="1400" dirty="0"/>
              <a:t>…) - </a:t>
            </a:r>
          </a:p>
          <a:p>
            <a:endParaRPr lang="en-US" sz="1400" dirty="0"/>
          </a:p>
          <a:p>
            <a:endParaRPr lang="en-US" sz="1400" dirty="0"/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[70, 50, 80, 60, 100, 60, 40, 80, 70, 100]   </a:t>
            </a:r>
            <a:r>
              <a:rPr lang="en-US" sz="1400" dirty="0" err="1"/>
              <a:t>Test_data</a:t>
            </a:r>
            <a:r>
              <a:rPr lang="en-US" sz="1400" dirty="0"/>
              <a:t> -&gt; [10 20 30 90]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[40, 90, 80, 20, 10, 70, 10, 80, 90, 60]   </a:t>
            </a:r>
            <a:r>
              <a:rPr lang="en-US" sz="1400" dirty="0" err="1"/>
              <a:t>Test_data</a:t>
            </a:r>
            <a:r>
              <a:rPr lang="en-US" sz="1400" dirty="0"/>
              <a:t> -&gt; [ 30  50 100]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[50, 80, 90, 90, 80, 80, 80, 20, 30, 90]   </a:t>
            </a:r>
            <a:r>
              <a:rPr lang="en-US" sz="1400" dirty="0" err="1"/>
              <a:t>Test_data</a:t>
            </a:r>
            <a:r>
              <a:rPr lang="en-US" sz="1400" dirty="0"/>
              <a:t> -&gt; [ 10  40  60  70 100]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[90, 40, 40, 80, 20, 80, 90, 30, 50, 90]   </a:t>
            </a:r>
            <a:r>
              <a:rPr lang="en-US" sz="1400" dirty="0" err="1"/>
              <a:t>Test_data</a:t>
            </a:r>
            <a:r>
              <a:rPr lang="en-US" sz="1400" dirty="0"/>
              <a:t> -&gt; [ 10  60  70 100]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[40, 50, 100, 100, 70, 60, 40, 100, 50, 10]   </a:t>
            </a:r>
            <a:r>
              <a:rPr lang="en-US" sz="1400" dirty="0" err="1"/>
              <a:t>Test_data</a:t>
            </a:r>
            <a:r>
              <a:rPr lang="en-US" sz="1400" dirty="0"/>
              <a:t> -&gt; [20 30 80 90]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[30, 20, 30, 70, 20, 20, 30, 80, 40, 70]   </a:t>
            </a:r>
            <a:r>
              <a:rPr lang="en-US" sz="1400" dirty="0" err="1"/>
              <a:t>Test_data</a:t>
            </a:r>
            <a:r>
              <a:rPr lang="en-US" sz="1400" dirty="0"/>
              <a:t> -&gt; [ 10  50  60  90 100]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[10, 10, 70, 50, 60, 40, 70, 70, 100, 10]   </a:t>
            </a:r>
            <a:r>
              <a:rPr lang="en-US" sz="1400" dirty="0" err="1"/>
              <a:t>Test_data</a:t>
            </a:r>
            <a:r>
              <a:rPr lang="en-US" sz="1400" dirty="0"/>
              <a:t> -&gt; [20 30 80 90]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[10, 40, 50, 100, 30, 100, 20, 10, 80, 70]   </a:t>
            </a:r>
            <a:r>
              <a:rPr lang="en-US" sz="1400" dirty="0" err="1"/>
              <a:t>Test_data</a:t>
            </a:r>
            <a:r>
              <a:rPr lang="en-US" sz="1400" dirty="0"/>
              <a:t> -&gt; [60 90]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[90, 30, 10, 70, 50, 40, 30, 100, 20, 40]   </a:t>
            </a:r>
            <a:r>
              <a:rPr lang="en-US" sz="1400" dirty="0" err="1"/>
              <a:t>Test_data</a:t>
            </a:r>
            <a:r>
              <a:rPr lang="en-US" sz="1400" dirty="0"/>
              <a:t> -&gt; [60 80]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[40, 50, 90, 100, 30, 100, 90, 30, 50, 70]   </a:t>
            </a:r>
            <a:r>
              <a:rPr lang="en-US" sz="1400" dirty="0" err="1"/>
              <a:t>Test_data</a:t>
            </a:r>
            <a:r>
              <a:rPr lang="en-US" sz="1400" dirty="0"/>
              <a:t> -&gt; [10 20 60 80]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[30, 10, 20, 70, 60, 90, 90, 30, 70, 60]   </a:t>
            </a:r>
            <a:r>
              <a:rPr lang="en-US" sz="1400" dirty="0" err="1"/>
              <a:t>Test_data</a:t>
            </a:r>
            <a:r>
              <a:rPr lang="en-US" sz="1400" dirty="0"/>
              <a:t> -&gt; [ 40  50  80 100]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[100, 60, 90, 20, 100, 70, 20, 50, 70, 100]   </a:t>
            </a:r>
            <a:r>
              <a:rPr lang="en-US" sz="1400" dirty="0" err="1"/>
              <a:t>Test_data</a:t>
            </a:r>
            <a:r>
              <a:rPr lang="en-US" sz="1400" dirty="0"/>
              <a:t> -&gt; [10 30 40 80]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[50, 90, 30, 60, 40, 80, 20, 10, 40, 90]   </a:t>
            </a:r>
            <a:r>
              <a:rPr lang="en-US" sz="1400" dirty="0" err="1"/>
              <a:t>Test_data</a:t>
            </a:r>
            <a:r>
              <a:rPr lang="en-US" sz="1400" dirty="0"/>
              <a:t> -&gt; [ 70 100]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[10, 30, 20, 10, 80, 60, 20, 40, 20, 70]   </a:t>
            </a:r>
            <a:r>
              <a:rPr lang="en-US" sz="1400" dirty="0" err="1"/>
              <a:t>Test_data</a:t>
            </a:r>
            <a:r>
              <a:rPr lang="en-US" sz="1400" dirty="0"/>
              <a:t> -&gt; [ 50  90 100]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[90, 100, 60, 80, 10, 90, 20, 30, 30, 30]   </a:t>
            </a:r>
            <a:r>
              <a:rPr lang="en-US" sz="1400" dirty="0" err="1"/>
              <a:t>Test_data</a:t>
            </a:r>
            <a:r>
              <a:rPr lang="en-US" sz="1400" dirty="0"/>
              <a:t> -&gt; [40 50 70]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[60, 70, 70, 100, 20, 30, 20, 50, 60, 70]   </a:t>
            </a:r>
            <a:r>
              <a:rPr lang="en-US" sz="1400" dirty="0" err="1"/>
              <a:t>Test_data</a:t>
            </a:r>
            <a:r>
              <a:rPr lang="en-US" sz="1400" dirty="0"/>
              <a:t> -&gt; [10 40 80 90]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[20, 10, 50, 30, 90, 50, 100, 80, 40, 100]   </a:t>
            </a:r>
            <a:r>
              <a:rPr lang="en-US" sz="1400" dirty="0" err="1"/>
              <a:t>Test_data</a:t>
            </a:r>
            <a:r>
              <a:rPr lang="en-US" sz="1400" dirty="0"/>
              <a:t> -&gt; [60 70]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[10, 30, 10, 40, 80, 60, 20, 40, 60, 30]   </a:t>
            </a:r>
            <a:r>
              <a:rPr lang="en-US" sz="1400" dirty="0" err="1"/>
              <a:t>Test_data</a:t>
            </a:r>
            <a:r>
              <a:rPr lang="en-US" sz="1400" dirty="0"/>
              <a:t> -&gt; [ 50  70  90 100]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[60, 100, 70, 70, 70, 20, 30, 90, 90, 20]   </a:t>
            </a:r>
            <a:r>
              <a:rPr lang="en-US" sz="1400" dirty="0" err="1"/>
              <a:t>Test_data</a:t>
            </a:r>
            <a:r>
              <a:rPr lang="en-US" sz="1400" dirty="0"/>
              <a:t> -&gt; [10 40 50 80]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[40, 80, 80, 20, 80, 90, 50, 30, 30, 80]   </a:t>
            </a:r>
            <a:r>
              <a:rPr lang="en-US" sz="1400" dirty="0" err="1"/>
              <a:t>Test_data</a:t>
            </a:r>
            <a:r>
              <a:rPr lang="en-US" sz="1400" dirty="0"/>
              <a:t> -&gt; [ 10  60  70 100]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[10, 50, 60, 70, 100, 60, 30, 80, 100, 70]   </a:t>
            </a:r>
            <a:r>
              <a:rPr lang="en-US" sz="1400" dirty="0" err="1"/>
              <a:t>Test_data</a:t>
            </a:r>
            <a:r>
              <a:rPr lang="en-US" sz="1400" dirty="0"/>
              <a:t> -&gt; [20 40 90]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[80, 20, 40, 100, 10, 90, 50, 40, 90, 20]   </a:t>
            </a:r>
            <a:r>
              <a:rPr lang="en-US" sz="1400" dirty="0" err="1"/>
              <a:t>Test_data</a:t>
            </a:r>
            <a:r>
              <a:rPr lang="en-US" sz="1400" dirty="0"/>
              <a:t> -&gt; [30 60 70]</a:t>
            </a:r>
          </a:p>
          <a:p>
            <a:pPr marL="342900" indent="-342900">
              <a:buFont typeface="+mj-lt"/>
              <a:buAutoNum type="arabicPeriod" startAt="28"/>
            </a:pPr>
            <a:r>
              <a:rPr lang="en-US" sz="1400" dirty="0" err="1"/>
              <a:t>Train_data</a:t>
            </a:r>
            <a:r>
              <a:rPr lang="en-US" sz="1400" dirty="0"/>
              <a:t> -&gt; [10, 70, 60, 50, 50, 100, 40, 50, 80, 50]   </a:t>
            </a:r>
            <a:r>
              <a:rPr lang="en-US" sz="1400" dirty="0" err="1"/>
              <a:t>Test_data</a:t>
            </a:r>
            <a:r>
              <a:rPr lang="en-US" sz="1400" dirty="0"/>
              <a:t> -&gt; [20 30 90]</a:t>
            </a:r>
          </a:p>
        </p:txBody>
      </p:sp>
    </p:spTree>
    <p:extLst>
      <p:ext uri="{BB962C8B-B14F-4D97-AF65-F5344CB8AC3E}">
        <p14:creationId xmlns:p14="http://schemas.microsoft.com/office/powerpoint/2010/main" val="2227791253"/>
      </p:ext>
    </p:extLst>
  </p:cSld>
  <p:clrMapOvr>
    <a:masterClrMapping/>
  </p:clrMapOvr>
  <p:transition spd="med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 err="1"/>
              <a:t>BootStrap</a:t>
            </a:r>
            <a:r>
              <a:rPr lang="en-IN" sz="2400" dirty="0"/>
              <a:t> Sampling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With the bootstrap samples available, we can create models on the training and test and average out the scores over all the runs. Refer to the attachment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When we create and test our model on bootstrapped data set, each iteration will give a performance score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When we increase the number of iterations to a large number and plot the frequency curve for the performance scores, one will notice the performance scores tend to follow normal distribution.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For very large number of iterations, the distribution becomes almost normal. This is known as the Central Limit Theorem.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Central Limit Theorem states “</a:t>
            </a:r>
            <a:r>
              <a:rPr lang="en-US" sz="1600" dirty="0"/>
              <a:t>the sampling distribution of the sample means approaches a normal distribution as the sample size gets larger — </a:t>
            </a:r>
            <a:r>
              <a:rPr lang="en-US" sz="1600" i="1" dirty="0"/>
              <a:t>no matter what the shape of the population distribution</a:t>
            </a:r>
            <a:r>
              <a:rPr lang="en-US" sz="1600" dirty="0"/>
              <a:t>.</a:t>
            </a: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333EB0-6613-4F0F-8110-99C79564F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35548"/>
              </p:ext>
            </p:extLst>
          </p:nvPr>
        </p:nvGraphicFramePr>
        <p:xfrm>
          <a:off x="6892925" y="5815013"/>
          <a:ext cx="25225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Packager Shell Object" showAsIcon="1" r:id="rId4" imgW="2523240" imgH="419040" progId="Package">
                  <p:embed/>
                </p:oleObj>
              </mc:Choice>
              <mc:Fallback>
                <p:oleObj name="Packager Shell Object" showAsIcon="1" r:id="rId4" imgW="2523240" imgH="419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92925" y="5815013"/>
                        <a:ext cx="2522538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837535"/>
      </p:ext>
    </p:extLst>
  </p:cSld>
  <p:clrMapOvr>
    <a:masterClrMapping/>
  </p:clrMapOvr>
  <p:transition spd="med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100" dirty="0"/>
              <a:t>from pandas import </a:t>
            </a:r>
            <a:r>
              <a:rPr lang="en-IN" sz="1100" dirty="0" err="1"/>
              <a:t>read_csv</a:t>
            </a: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from </a:t>
            </a:r>
            <a:r>
              <a:rPr lang="en-IN" sz="1100" dirty="0" err="1"/>
              <a:t>sklearn.utils</a:t>
            </a:r>
            <a:r>
              <a:rPr lang="en-IN" sz="1100" dirty="0"/>
              <a:t> import resample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from </a:t>
            </a:r>
            <a:r>
              <a:rPr lang="en-IN" sz="1100" dirty="0" err="1"/>
              <a:t>sklearn.tree</a:t>
            </a:r>
            <a:r>
              <a:rPr lang="en-IN" sz="1100" dirty="0"/>
              <a:t> import </a:t>
            </a:r>
            <a:r>
              <a:rPr lang="en-IN" sz="1100" dirty="0" err="1"/>
              <a:t>DecisionTreeClassifier</a:t>
            </a: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from </a:t>
            </a:r>
            <a:r>
              <a:rPr lang="en-IN" sz="1100" dirty="0" err="1"/>
              <a:t>sklearn.metrics</a:t>
            </a:r>
            <a:r>
              <a:rPr lang="en-IN" sz="1100" dirty="0"/>
              <a:t> import </a:t>
            </a:r>
            <a:r>
              <a:rPr lang="en-IN" sz="1100" dirty="0" err="1"/>
              <a:t>accuracy_score</a:t>
            </a: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from matplotlib import </a:t>
            </a:r>
            <a:r>
              <a:rPr lang="en-IN" sz="1100" dirty="0" err="1"/>
              <a:t>pyplot</a:t>
            </a: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import </a:t>
            </a:r>
            <a:r>
              <a:rPr lang="en-IN" sz="1100" dirty="0" err="1"/>
              <a:t>numpy</a:t>
            </a:r>
            <a:r>
              <a:rPr lang="en-IN" sz="1100" dirty="0"/>
              <a:t> as np</a:t>
            </a:r>
          </a:p>
          <a:p>
            <a:pPr marL="342900" indent="-342900">
              <a:buFont typeface="+mj-lt"/>
              <a:buAutoNum type="arabicPeriod"/>
            </a:pP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# load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data = </a:t>
            </a:r>
            <a:r>
              <a:rPr lang="en-IN" sz="1100" dirty="0" err="1"/>
              <a:t>read_csv</a:t>
            </a:r>
            <a:r>
              <a:rPr lang="en-IN" sz="1100" dirty="0"/>
              <a:t>('pima-</a:t>
            </a:r>
            <a:r>
              <a:rPr lang="en-IN" sz="1100" dirty="0" err="1"/>
              <a:t>indians</a:t>
            </a:r>
            <a:r>
              <a:rPr lang="en-IN" sz="1100" dirty="0"/>
              <a:t>-</a:t>
            </a:r>
            <a:r>
              <a:rPr lang="en-IN" sz="1100" dirty="0" err="1"/>
              <a:t>diabetes.data</a:t>
            </a:r>
            <a:r>
              <a:rPr lang="en-IN" sz="1100" dirty="0"/>
              <a:t>', header=None)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values = </a:t>
            </a:r>
            <a:r>
              <a:rPr lang="en-IN" sz="1100" dirty="0" err="1"/>
              <a:t>data.values</a:t>
            </a:r>
            <a:endParaRPr lang="en-IN" sz="1100" dirty="0"/>
          </a:p>
          <a:p>
            <a:pPr marL="342900" indent="-342900">
              <a:buFont typeface="+mj-lt"/>
              <a:buAutoNum type="arabicPeriod"/>
            </a:pP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# configure 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 err="1"/>
              <a:t>n_iterations</a:t>
            </a:r>
            <a:r>
              <a:rPr lang="en-IN" sz="1100" dirty="0"/>
              <a:t> = 1000              # Number of bootstrap samples to create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 err="1"/>
              <a:t>n_size</a:t>
            </a:r>
            <a:r>
              <a:rPr lang="en-IN" sz="1100" dirty="0"/>
              <a:t> = int(</a:t>
            </a:r>
            <a:r>
              <a:rPr lang="en-IN" sz="1100" dirty="0" err="1"/>
              <a:t>len</a:t>
            </a:r>
            <a:r>
              <a:rPr lang="en-IN" sz="1100" dirty="0"/>
              <a:t>(data) * 0.50)    # picking only 50 % of the given data in every bootstrap sample</a:t>
            </a:r>
          </a:p>
          <a:p>
            <a:pPr marL="342900" indent="-342900">
              <a:buFont typeface="+mj-lt"/>
              <a:buAutoNum type="arabicPeriod"/>
            </a:pPr>
            <a:endParaRPr lang="en-IN" sz="1100" dirty="0"/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# run 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stats = list()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for </a:t>
            </a:r>
            <a:r>
              <a:rPr lang="en-IN" sz="1100" dirty="0" err="1"/>
              <a:t>i</a:t>
            </a:r>
            <a:r>
              <a:rPr lang="en-IN" sz="1100" dirty="0"/>
              <a:t> in range(</a:t>
            </a:r>
            <a:r>
              <a:rPr lang="en-IN" sz="1100" dirty="0" err="1"/>
              <a:t>n_iterations</a:t>
            </a:r>
            <a:r>
              <a:rPr lang="en-IN" sz="1100" dirty="0"/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# prepare train and test sets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train = resample(values, </a:t>
            </a:r>
            <a:r>
              <a:rPr lang="en-IN" sz="1100" dirty="0" err="1"/>
              <a:t>n_samples</a:t>
            </a:r>
            <a:r>
              <a:rPr lang="en-IN" sz="1100" dirty="0"/>
              <a:t>=</a:t>
            </a:r>
            <a:r>
              <a:rPr lang="en-IN" sz="1100" dirty="0" err="1"/>
              <a:t>n_size</a:t>
            </a:r>
            <a:r>
              <a:rPr lang="en-IN" sz="1100" dirty="0"/>
              <a:t>)  # Sampling with replacement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test = </a:t>
            </a:r>
            <a:r>
              <a:rPr lang="en-IN" sz="1100" dirty="0" err="1"/>
              <a:t>np.array</a:t>
            </a:r>
            <a:r>
              <a:rPr lang="en-IN" sz="1100" dirty="0"/>
              <a:t>([x for x in values if </a:t>
            </a:r>
            <a:r>
              <a:rPr lang="en-IN" sz="1100" dirty="0" err="1"/>
              <a:t>x.tolist</a:t>
            </a:r>
            <a:r>
              <a:rPr lang="en-IN" sz="1100" dirty="0"/>
              <a:t>() not in </a:t>
            </a:r>
            <a:r>
              <a:rPr lang="en-IN" sz="1100" dirty="0" err="1"/>
              <a:t>train.tolist</a:t>
            </a:r>
            <a:r>
              <a:rPr lang="en-IN" sz="1100" dirty="0"/>
              <a:t>()])  # picking rest of the data not considered in sample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    # fit model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model = </a:t>
            </a:r>
            <a:r>
              <a:rPr lang="en-IN" sz="1100" dirty="0" err="1"/>
              <a:t>DecisionTreeClassifier</a:t>
            </a:r>
            <a:r>
              <a:rPr lang="en-IN" sz="11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</a:t>
            </a:r>
            <a:r>
              <a:rPr lang="en-IN" sz="1100" dirty="0" err="1"/>
              <a:t>model.fit</a:t>
            </a:r>
            <a:r>
              <a:rPr lang="en-IN" sz="1100" dirty="0"/>
              <a:t>(train[:,:-1], train[:,-1])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    # evaluate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predictions = </a:t>
            </a:r>
            <a:r>
              <a:rPr lang="en-IN" sz="1100" dirty="0" err="1"/>
              <a:t>model.predict</a:t>
            </a:r>
            <a:r>
              <a:rPr lang="en-IN" sz="1100" dirty="0"/>
              <a:t>(test[:,:-1])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score = </a:t>
            </a:r>
            <a:r>
              <a:rPr lang="en-IN" sz="1100" dirty="0" err="1"/>
              <a:t>accuracy_score</a:t>
            </a:r>
            <a:r>
              <a:rPr lang="en-IN" sz="1100" dirty="0"/>
              <a:t>(test[:,-1], predictions)    # caution, overall accuracy score can mislead when classes are imbalanced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print(score)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	</a:t>
            </a:r>
            <a:r>
              <a:rPr lang="en-IN" sz="1100" dirty="0" err="1"/>
              <a:t>stats.append</a:t>
            </a:r>
            <a:r>
              <a:rPr lang="en-IN" sz="1100" dirty="0"/>
              <a:t>(score</a:t>
            </a:r>
            <a:r>
              <a:rPr lang="en-IN" sz="1600" dirty="0"/>
              <a:t>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1150E97-B8AF-4F3F-8FFD-030F96B57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683507"/>
              </p:ext>
            </p:extLst>
          </p:nvPr>
        </p:nvGraphicFramePr>
        <p:xfrm>
          <a:off x="8001000" y="563594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0" y="563594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918053"/>
      </p:ext>
    </p:extLst>
  </p:cSld>
  <p:clrMapOvr>
    <a:masterClrMapping/>
  </p:clrMapOvr>
  <p:transition spd="med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90600"/>
            <a:ext cx="7924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400" dirty="0"/>
              <a:t>Model performance measures </a:t>
            </a:r>
          </a:p>
          <a:p>
            <a:pPr marL="342900" indent="-342900">
              <a:buFont typeface="+mj-lt"/>
              <a:buAutoNum type="alphaL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We never give point estimates for model’s performance in production. We always give range estimates. For e.g. model accuracy is likely to be in the range of 80% - 95%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Range estimates indicate lack of surety. Which means less than 100% sure. Hence, range estimates need to be backed up by confidence level. How confident are we in the range.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Larger the range more confident we are. But range cannot be too large. The model becomes unreliable!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general practice is to quote the range at 95% confidence level. If you are working in life critical projects, one needs to be 99.99999% confident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The range can be estimated through K-Fold validation or Bootstrap sampling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98015608"/>
      </p:ext>
    </p:extLst>
  </p:cSld>
  <p:clrMapOvr>
    <a:masterClrMapping/>
  </p:clrMapOvr>
  <p:transition spd="med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567696"/>
            <a:ext cx="7924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100" dirty="0"/>
              <a:t># plot scores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 err="1"/>
              <a:t>pyplot.hist</a:t>
            </a:r>
            <a:r>
              <a:rPr lang="en-IN" sz="1100" dirty="0"/>
              <a:t>(stats)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 err="1"/>
              <a:t>pyplot.show</a:t>
            </a:r>
            <a:r>
              <a:rPr lang="en-IN" sz="11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# confidence intervals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alpha = 0.95                             # for 95% confidence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p = ((1.0-alpha)/2.0) * 100              # tail regions on right and left .25 on each side indicated by P value (border)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lower = max(0.0, </a:t>
            </a:r>
            <a:r>
              <a:rPr lang="en-IN" sz="1100" dirty="0" err="1"/>
              <a:t>np.percentile</a:t>
            </a:r>
            <a:r>
              <a:rPr lang="en-IN" sz="1100" dirty="0"/>
              <a:t>(stats, p)) 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p = (alpha+((1.0-alpha)/2.0)) * 100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upper = min(1.0, </a:t>
            </a:r>
            <a:r>
              <a:rPr lang="en-IN" sz="1100" dirty="0" err="1"/>
              <a:t>np.percentile</a:t>
            </a:r>
            <a:r>
              <a:rPr lang="en-IN" sz="1100" dirty="0"/>
              <a:t>(stats, p))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print('%.1f confidence interval %.1f%% and %.1f%%' % (alpha*100, lower*100, upper*100))</a:t>
            </a: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3FEE08-8232-479D-BADA-8613E00BA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648075"/>
            <a:ext cx="3657600" cy="2600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72A5F-B90F-4DBB-AC6B-6130218F60FC}"/>
              </a:ext>
            </a:extLst>
          </p:cNvPr>
          <p:cNvSpPr txBox="1"/>
          <p:nvPr/>
        </p:nvSpPr>
        <p:spPr>
          <a:xfrm>
            <a:off x="304800" y="87450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Accuracy estimates using </a:t>
            </a:r>
            <a:r>
              <a:rPr lang="en-US" sz="2400" dirty="0" err="1"/>
              <a:t>BootStrapping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403514"/>
      </p:ext>
    </p:extLst>
  </p:cSld>
  <p:clrMapOvr>
    <a:masterClrMapping/>
  </p:clrMapOvr>
  <p:transition spd="med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1C0C43F3-F0C5-4B10-B898-F89D3EAAFE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01334162"/>
                  </p:ext>
                </p:extLst>
              </p:nvPr>
            </p:nvGraphicFramePr>
            <p:xfrm>
              <a:off x="3657600" y="194187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1C0C43F3-F0C5-4B10-B898-F89D3EAAF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0" y="1941871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3B651-C425-4CBC-9303-017487754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73406"/>
              </p:ext>
            </p:extLst>
          </p:nvPr>
        </p:nvGraphicFramePr>
        <p:xfrm>
          <a:off x="914400" y="2206823"/>
          <a:ext cx="1981200" cy="2345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25222903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7340238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Mean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0.770166667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2772874"/>
                  </a:ext>
                </a:extLst>
              </a:tr>
              <a:tr h="11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Standard Error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0.015172553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884059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8090276"/>
                  </a:ext>
                </a:extLst>
              </a:tr>
              <a:tr h="11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3438691"/>
                  </a:ext>
                </a:extLst>
              </a:tr>
              <a:tr h="152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Standard Deviation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0.107286148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91451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Sample Variance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0.011510317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9850879"/>
                  </a:ext>
                </a:extLst>
              </a:tr>
              <a:tr h="76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Kurtosis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0.2246995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6868135"/>
                  </a:ext>
                </a:extLst>
              </a:tr>
              <a:tr h="76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Skewness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-0.267638887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27315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8803150"/>
                  </a:ext>
                </a:extLst>
              </a:tr>
              <a:tr h="181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Minimum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69171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Maximum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5817606"/>
                  </a:ext>
                </a:extLst>
              </a:tr>
              <a:tr h="47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38.50833335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3661825"/>
                  </a:ext>
                </a:extLst>
              </a:tr>
              <a:tr h="8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1284245"/>
                  </a:ext>
                </a:extLst>
              </a:tr>
              <a:tr h="335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Confidence Level(95.0%)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0.030490386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9672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FA9D58-92E6-461B-AEF5-CCE2CE413496}"/>
              </a:ext>
            </a:extLst>
          </p:cNvPr>
          <p:cNvSpPr txBox="1"/>
          <p:nvPr/>
        </p:nvSpPr>
        <p:spPr>
          <a:xfrm>
            <a:off x="990600" y="5254823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Model accuracy is likely to be in the range of  0.74 – 0.80 at 95% confidence level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F1497-73BF-4B8D-B28B-F086B08193C7}"/>
              </a:ext>
            </a:extLst>
          </p:cNvPr>
          <p:cNvSpPr txBox="1"/>
          <p:nvPr/>
        </p:nvSpPr>
        <p:spPr>
          <a:xfrm>
            <a:off x="228600" y="964498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Accuracy estimates using </a:t>
            </a:r>
            <a:r>
              <a:rPr lang="en-US" sz="2400" dirty="0" err="1"/>
              <a:t>Kfold</a:t>
            </a:r>
            <a:r>
              <a:rPr lang="en-US" sz="2400" dirty="0"/>
              <a:t> Validation</a:t>
            </a:r>
          </a:p>
        </p:txBody>
      </p:sp>
    </p:spTree>
    <p:extLst>
      <p:ext uri="{BB962C8B-B14F-4D97-AF65-F5344CB8AC3E}">
        <p14:creationId xmlns:p14="http://schemas.microsoft.com/office/powerpoint/2010/main" val="3843276024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74" y="1339162"/>
            <a:ext cx="5708653" cy="41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4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223"/>
            <a:ext cx="9144000" cy="48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9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72"/>
            <a:ext cx="9144000" cy="48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0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B146-2C6E-427B-ADBF-313FCD8C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73298"/>
            <a:ext cx="7886700" cy="4014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 and Test errors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AA1E-8094-4574-84B9-1A2E672A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71" y="1659109"/>
            <a:ext cx="8230479" cy="3830864"/>
          </a:xfrm>
        </p:spPr>
        <p:txBody>
          <a:bodyPr/>
          <a:lstStyle/>
          <a:p>
            <a:r>
              <a:rPr lang="en-IN" dirty="0" smtClean="0"/>
              <a:t>Test error rate</a:t>
            </a:r>
          </a:p>
          <a:p>
            <a:pPr lvl="1"/>
            <a:r>
              <a:rPr lang="en-IN" dirty="0" smtClean="0"/>
              <a:t>The average error that results from using a machine learning method to predict the response on a new observation, i.e., a measurement that was not used in training the method</a:t>
            </a:r>
          </a:p>
          <a:p>
            <a:pPr lvl="1"/>
            <a:r>
              <a:rPr lang="en-IN" dirty="0" smtClean="0"/>
              <a:t>Given a data set, the use of a particular machine learning method is warranted if it results in a low test error</a:t>
            </a:r>
          </a:p>
          <a:p>
            <a:r>
              <a:rPr lang="en-IN" dirty="0" smtClean="0"/>
              <a:t>Training error</a:t>
            </a:r>
          </a:p>
          <a:p>
            <a:pPr lvl="1"/>
            <a:r>
              <a:rPr lang="en-IN" dirty="0" smtClean="0"/>
              <a:t>Calculated by applying the machine learning method to the observations used in its training </a:t>
            </a:r>
          </a:p>
          <a:p>
            <a:pPr lvl="1"/>
            <a:r>
              <a:rPr lang="en-IN" dirty="0" smtClean="0"/>
              <a:t>Training error rate often is quite different from the test error rate, and in particular the former can dramatically underestimate the latter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43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B146-2C6E-427B-ADBF-313FCD8C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73298"/>
            <a:ext cx="7886700" cy="4014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The Test Set Method: </a:t>
            </a:r>
            <a:r>
              <a:rPr lang="en-US" b="1" i="1" dirty="0" smtClean="0"/>
              <a:t>car-mpg</a:t>
            </a:r>
            <a:r>
              <a:rPr lang="en-US" dirty="0" smtClean="0"/>
              <a:t> data set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FAA1E-8094-4574-84B9-1A2E672A4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871" y="1659109"/>
                <a:ext cx="8230479" cy="3830864"/>
              </a:xfrm>
            </p:spPr>
            <p:txBody>
              <a:bodyPr/>
              <a:lstStyle/>
              <a:p>
                <a:r>
                  <a:rPr lang="en-IN" dirty="0" smtClean="0">
                    <a:solidFill>
                      <a:srgbClr val="003300"/>
                    </a:solidFill>
                  </a:rPr>
                  <a:t>Analyse car-mpg data set</a:t>
                </a:r>
              </a:p>
              <a:p>
                <a:pPr lvl="1"/>
                <a:r>
                  <a:rPr lang="en-IN" dirty="0" smtClean="0">
                    <a:solidFill>
                      <a:srgbClr val="003300"/>
                    </a:solidFill>
                  </a:rPr>
                  <a:t>There appears to be a non-linear relationship between </a:t>
                </a:r>
                <a:r>
                  <a:rPr lang="en-IN" b="1" i="1" dirty="0">
                    <a:solidFill>
                      <a:srgbClr val="003300"/>
                    </a:solidFill>
                  </a:rPr>
                  <a:t>mpg</a:t>
                </a:r>
                <a:r>
                  <a:rPr lang="en-IN" dirty="0" smtClean="0">
                    <a:solidFill>
                      <a:srgbClr val="003300"/>
                    </a:solidFill>
                  </a:rPr>
                  <a:t> and </a:t>
                </a:r>
                <a:r>
                  <a:rPr lang="en-IN" b="1" i="1" dirty="0" smtClean="0">
                    <a:solidFill>
                      <a:srgbClr val="003300"/>
                    </a:solidFill>
                  </a:rPr>
                  <a:t>horsepower</a:t>
                </a:r>
              </a:p>
              <a:p>
                <a:pPr lvl="1"/>
                <a:r>
                  <a:rPr lang="en-IN" dirty="0" smtClean="0">
                    <a:solidFill>
                      <a:srgbClr val="003300"/>
                    </a:solidFill>
                  </a:rPr>
                  <a:t>A model that predicts </a:t>
                </a:r>
                <a:r>
                  <a:rPr lang="en-IN" b="1" i="1" dirty="0" smtClean="0">
                    <a:solidFill>
                      <a:srgbClr val="003300"/>
                    </a:solidFill>
                  </a:rPr>
                  <a:t>mpg</a:t>
                </a:r>
                <a:r>
                  <a:rPr lang="en-IN" dirty="0" smtClean="0">
                    <a:solidFill>
                      <a:srgbClr val="003300"/>
                    </a:solidFill>
                  </a:rPr>
                  <a:t> using </a:t>
                </a:r>
                <a:r>
                  <a:rPr lang="en-IN" b="1" i="1" dirty="0" smtClean="0">
                    <a:solidFill>
                      <a:srgbClr val="003300"/>
                    </a:solidFill>
                  </a:rPr>
                  <a:t>horsepower</a:t>
                </a:r>
                <a:r>
                  <a:rPr lang="en-IN" dirty="0" smtClean="0">
                    <a:solidFill>
                      <a:srgbClr val="003300"/>
                    </a:solidFill>
                  </a:rPr>
                  <a:t> and </a:t>
                </a:r>
                <a:r>
                  <a:rPr lang="en-IN" b="1" i="1" dirty="0" smtClean="0">
                    <a:solidFill>
                      <a:srgbClr val="003300"/>
                    </a:solidFill>
                  </a:rPr>
                  <a:t>horsepowe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IN" b="1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rgbClr val="003300"/>
                    </a:solidFill>
                  </a:rPr>
                  <a:t>gives better results than a model that uses only a linear term</a:t>
                </a:r>
              </a:p>
              <a:p>
                <a:pPr lvl="1"/>
                <a:r>
                  <a:rPr lang="en-IN" dirty="0" smtClean="0">
                    <a:solidFill>
                      <a:srgbClr val="FF0000"/>
                    </a:solidFill>
                  </a:rPr>
                  <a:t>Any observations? 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FAA1E-8094-4574-84B9-1A2E672A4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871" y="1659109"/>
                <a:ext cx="8230479" cy="3830864"/>
              </a:xfrm>
              <a:blipFill>
                <a:blip r:embed="rId2"/>
                <a:stretch>
                  <a:fillRect l="-667" t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B146-2C6E-427B-ADBF-313FCD8C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The </a:t>
            </a:r>
            <a:r>
              <a:rPr lang="en-US" altLang="en-US" dirty="0"/>
              <a:t>Test Set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AA1E-8094-4574-84B9-1A2E672A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Good News</a:t>
            </a:r>
          </a:p>
          <a:p>
            <a:pPr lvl="1"/>
            <a:r>
              <a:rPr lang="en-IN" dirty="0"/>
              <a:t>Very Simple</a:t>
            </a:r>
          </a:p>
          <a:p>
            <a:pPr lvl="1"/>
            <a:r>
              <a:rPr lang="en-IN" dirty="0"/>
              <a:t>Can we then choose the method with the best test score?</a:t>
            </a:r>
          </a:p>
          <a:p>
            <a:r>
              <a:rPr lang="en-IN" dirty="0"/>
              <a:t>Is there a downside? </a:t>
            </a:r>
          </a:p>
          <a:p>
            <a:pPr lvl="1"/>
            <a:r>
              <a:rPr lang="en-IN" dirty="0"/>
              <a:t>Yes. It wastes 30% of data which can be critical when there is sparsity of data.</a:t>
            </a:r>
          </a:p>
          <a:p>
            <a:r>
              <a:rPr lang="en-IN" dirty="0"/>
              <a:t>What are the alternatives</a:t>
            </a:r>
            <a:r>
              <a:rPr lang="en-IN" dirty="0" smtClean="0"/>
              <a:t>?</a:t>
            </a:r>
          </a:p>
          <a:p>
            <a:pPr lvl="1"/>
            <a:r>
              <a:rPr lang="en-IN" dirty="0" smtClean="0"/>
              <a:t>K-fold cross validation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8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Wipro Master Colors">
      <a:dk1>
        <a:sysClr val="windowText" lastClr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WIPRO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70752</TotalTime>
  <Words>4397</Words>
  <Application>Microsoft Office PowerPoint</Application>
  <PresentationFormat>On-screen Show (4:3)</PresentationFormat>
  <Paragraphs>508</Paragraphs>
  <Slides>37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Gill Sans Light</vt:lpstr>
      <vt:lpstr>Gill Sans MT</vt:lpstr>
      <vt:lpstr>Office Theme</vt:lpstr>
      <vt:lpstr>Packager Shell Object</vt:lpstr>
      <vt:lpstr>Document</vt:lpstr>
      <vt:lpstr>Model Selection</vt:lpstr>
      <vt:lpstr>What is Model Selection?</vt:lpstr>
      <vt:lpstr>PowerPoint Presentation</vt:lpstr>
      <vt:lpstr>PowerPoint Presentation</vt:lpstr>
      <vt:lpstr>PowerPoint Presentation</vt:lpstr>
      <vt:lpstr>PowerPoint Presentation</vt:lpstr>
      <vt:lpstr>Train and Test errors</vt:lpstr>
      <vt:lpstr> The Test Set Method: car-mpg data set</vt:lpstr>
      <vt:lpstr>  The Test Set Method</vt:lpstr>
      <vt:lpstr>Resampling methods</vt:lpstr>
      <vt:lpstr>PowerPoint Presentation</vt:lpstr>
      <vt:lpstr>Cross-Validation</vt:lpstr>
      <vt:lpstr>K-Fold Cross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Valued Customer</dc:creator>
  <cp:lastModifiedBy>Mohita_BGL</cp:lastModifiedBy>
  <cp:revision>1747</cp:revision>
  <dcterms:created xsi:type="dcterms:W3CDTF">2012-11-25T06:27:51Z</dcterms:created>
  <dcterms:modified xsi:type="dcterms:W3CDTF">2019-03-07T08:13:59Z</dcterms:modified>
</cp:coreProperties>
</file>