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2"/>
  </p:notesMasterIdLst>
  <p:handoutMasterIdLst>
    <p:handoutMasterId r:id="rId13"/>
  </p:handoutMasterIdLst>
  <p:sldIdLst>
    <p:sldId id="917" r:id="rId2"/>
    <p:sldId id="920" r:id="rId3"/>
    <p:sldId id="982" r:id="rId4"/>
    <p:sldId id="919" r:id="rId5"/>
    <p:sldId id="983" r:id="rId6"/>
    <p:sldId id="984" r:id="rId7"/>
    <p:sldId id="985" r:id="rId8"/>
    <p:sldId id="923" r:id="rId9"/>
    <p:sldId id="986" r:id="rId10"/>
    <p:sldId id="921"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2" autoAdjust="0"/>
    <p:restoredTop sz="92614" autoAdjust="0"/>
  </p:normalViewPr>
  <p:slideViewPr>
    <p:cSldViewPr>
      <p:cViewPr varScale="1">
        <p:scale>
          <a:sx n="86" d="100"/>
          <a:sy n="86" d="100"/>
        </p:scale>
        <p:origin x="1282" y="62"/>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18-08-2018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8/18/2018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a:t>
            </a:fld>
            <a:endParaRPr lang="en-US" dirty="0"/>
          </a:p>
        </p:txBody>
      </p:sp>
    </p:spTree>
    <p:extLst>
      <p:ext uri="{BB962C8B-B14F-4D97-AF65-F5344CB8AC3E}">
        <p14:creationId xmlns:p14="http://schemas.microsoft.com/office/powerpoint/2010/main" val="2629626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10</a:t>
            </a:fld>
            <a:endParaRPr lang="en-US" dirty="0"/>
          </a:p>
        </p:txBody>
      </p:sp>
    </p:spTree>
    <p:extLst>
      <p:ext uri="{BB962C8B-B14F-4D97-AF65-F5344CB8AC3E}">
        <p14:creationId xmlns:p14="http://schemas.microsoft.com/office/powerpoint/2010/main" val="1652294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a:t>
            </a:fld>
            <a:endParaRPr lang="en-US" dirty="0"/>
          </a:p>
        </p:txBody>
      </p:sp>
    </p:spTree>
    <p:extLst>
      <p:ext uri="{BB962C8B-B14F-4D97-AF65-F5344CB8AC3E}">
        <p14:creationId xmlns:p14="http://schemas.microsoft.com/office/powerpoint/2010/main" val="341546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a:t>
            </a:fld>
            <a:endParaRPr lang="en-US" dirty="0"/>
          </a:p>
        </p:txBody>
      </p:sp>
    </p:spTree>
    <p:extLst>
      <p:ext uri="{BB962C8B-B14F-4D97-AF65-F5344CB8AC3E}">
        <p14:creationId xmlns:p14="http://schemas.microsoft.com/office/powerpoint/2010/main" val="354527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a:t>
            </a:fld>
            <a:endParaRPr lang="en-US" dirty="0"/>
          </a:p>
        </p:txBody>
      </p:sp>
    </p:spTree>
    <p:extLst>
      <p:ext uri="{BB962C8B-B14F-4D97-AF65-F5344CB8AC3E}">
        <p14:creationId xmlns:p14="http://schemas.microsoft.com/office/powerpoint/2010/main" val="113615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5</a:t>
            </a:fld>
            <a:endParaRPr lang="en-US" dirty="0"/>
          </a:p>
        </p:txBody>
      </p:sp>
    </p:spTree>
    <p:extLst>
      <p:ext uri="{BB962C8B-B14F-4D97-AF65-F5344CB8AC3E}">
        <p14:creationId xmlns:p14="http://schemas.microsoft.com/office/powerpoint/2010/main" val="1222196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6</a:t>
            </a:fld>
            <a:endParaRPr lang="en-US" dirty="0"/>
          </a:p>
        </p:txBody>
      </p:sp>
    </p:spTree>
    <p:extLst>
      <p:ext uri="{BB962C8B-B14F-4D97-AF65-F5344CB8AC3E}">
        <p14:creationId xmlns:p14="http://schemas.microsoft.com/office/powerpoint/2010/main" val="37798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7</a:t>
            </a:fld>
            <a:endParaRPr lang="en-US" dirty="0"/>
          </a:p>
        </p:txBody>
      </p:sp>
    </p:spTree>
    <p:extLst>
      <p:ext uri="{BB962C8B-B14F-4D97-AF65-F5344CB8AC3E}">
        <p14:creationId xmlns:p14="http://schemas.microsoft.com/office/powerpoint/2010/main" val="24389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8</a:t>
            </a:fld>
            <a:endParaRPr lang="en-US" dirty="0"/>
          </a:p>
        </p:txBody>
      </p:sp>
    </p:spTree>
    <p:extLst>
      <p:ext uri="{BB962C8B-B14F-4D97-AF65-F5344CB8AC3E}">
        <p14:creationId xmlns:p14="http://schemas.microsoft.com/office/powerpoint/2010/main" val="79974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9</a:t>
            </a:fld>
            <a:endParaRPr lang="en-US" dirty="0"/>
          </a:p>
        </p:txBody>
      </p:sp>
    </p:spTree>
    <p:extLst>
      <p:ext uri="{BB962C8B-B14F-4D97-AF65-F5344CB8AC3E}">
        <p14:creationId xmlns:p14="http://schemas.microsoft.com/office/powerpoint/2010/main" val="120081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r>
              <a:rPr lang="en-US" dirty="0">
                <a:solidFill>
                  <a:schemeClr val="tx1">
                    <a:lumMod val="65000"/>
                    <a:lumOff val="35000"/>
                  </a:schemeClr>
                </a:solidFill>
                <a:cs typeface="Arial"/>
              </a:rPr>
              <a:t/>
            </a: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hyperlink" Target="https://archive.ics.uci.edu/ml/machine-learning-databases/pima-indians-diabetes/pima-indians-diabetes.names"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514600" cy="369332"/>
          </a:xfrm>
        </p:spPr>
        <p:txBody>
          <a:bodyPr wrap="square">
            <a:spAutoFit/>
          </a:bodyPr>
          <a:lstStyle/>
          <a:p>
            <a:pPr marL="0" indent="0">
              <a:buNone/>
            </a:pPr>
            <a:r>
              <a:rPr lang="en-IN" sz="1800" b="1" u="sng" dirty="0"/>
              <a:t>Logistic Regression</a:t>
            </a:r>
          </a:p>
        </p:txBody>
      </p:sp>
    </p:spTree>
    <p:extLst>
      <p:ext uri="{BB962C8B-B14F-4D97-AF65-F5344CB8AC3E}">
        <p14:creationId xmlns:p14="http://schemas.microsoft.com/office/powerpoint/2010/main" val="2456426225"/>
      </p:ext>
    </p:extLst>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195268"/>
          </a:xfrm>
        </p:spPr>
        <p:txBody>
          <a:bodyPr>
            <a:spAutoFit/>
          </a:bodyPr>
          <a:lstStyle/>
          <a:p>
            <a:pPr marL="0" indent="0">
              <a:buNone/>
            </a:pPr>
            <a:r>
              <a:rPr lang="en-IN" sz="1800" u="sng" dirty="0"/>
              <a:t>Confusion Matrix </a:t>
            </a:r>
            <a:r>
              <a:rPr lang="en-IN" sz="1800" dirty="0"/>
              <a:t>-</a:t>
            </a:r>
          </a:p>
          <a:p>
            <a:pPr marL="0" indent="0">
              <a:buNone/>
            </a:pPr>
            <a:endParaRPr lang="en-IN" sz="1400" dirty="0"/>
          </a:p>
          <a:p>
            <a:pPr marL="342900" indent="-342900">
              <a:buFont typeface="+mj-lt"/>
              <a:buAutoNum type="arabicPeriod"/>
            </a:pPr>
            <a:r>
              <a:rPr lang="en-US" sz="1600" dirty="0"/>
              <a:t>A tool to assess the performance of a classification model such as logistic regression model</a:t>
            </a:r>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600" dirty="0"/>
          </a:p>
          <a:p>
            <a:pPr marL="342900" indent="-342900">
              <a:buFont typeface="+mj-lt"/>
              <a:buAutoNum type="arabicPeriod"/>
            </a:pPr>
            <a:r>
              <a:rPr lang="en-US" sz="1600" dirty="0"/>
              <a:t>Of the 84 actual diabetes case, the model correctly classified only 46 as diabetic</a:t>
            </a:r>
          </a:p>
          <a:p>
            <a:pPr marL="342900" indent="-342900">
              <a:buFont typeface="+mj-lt"/>
              <a:buAutoNum type="arabicPeriod"/>
            </a:pPr>
            <a:endParaRPr lang="en-US" sz="1600" dirty="0"/>
          </a:p>
          <a:p>
            <a:pPr marL="342900" indent="-342900">
              <a:buFont typeface="+mj-lt"/>
              <a:buAutoNum type="arabicPeriod"/>
            </a:pPr>
            <a:r>
              <a:rPr lang="en-US" sz="1600" dirty="0"/>
              <a:t>Of the 147 non diabetic cases, the model correctly classified 134 as non-diabetic</a:t>
            </a:r>
          </a:p>
          <a:p>
            <a:pPr marL="342900" indent="-342900">
              <a:buFont typeface="+mj-lt"/>
              <a:buAutoNum type="arabicPeriod"/>
            </a:pPr>
            <a:endParaRPr lang="en-US" sz="1600" dirty="0"/>
          </a:p>
          <a:p>
            <a:pPr marL="342900" indent="-342900">
              <a:buFont typeface="+mj-lt"/>
              <a:buAutoNum type="arabicPeriod"/>
            </a:pPr>
            <a:r>
              <a:rPr lang="en-US" sz="1600" dirty="0"/>
              <a:t>13 cases who are normal but identified as diabetic are called Type 1 error </a:t>
            </a:r>
          </a:p>
          <a:p>
            <a:pPr marL="342900" indent="-342900">
              <a:buFont typeface="+mj-lt"/>
              <a:buAutoNum type="arabicPeriod"/>
            </a:pPr>
            <a:endParaRPr lang="en-US" sz="1600" dirty="0"/>
          </a:p>
          <a:p>
            <a:pPr marL="342900" indent="-342900">
              <a:buFont typeface="+mj-lt"/>
              <a:buAutoNum type="arabicPeriod"/>
            </a:pPr>
            <a:r>
              <a:rPr lang="en-US" sz="1600" dirty="0"/>
              <a:t>38 cases of diabetic patients identified as normal is Type II error</a:t>
            </a:r>
          </a:p>
        </p:txBody>
      </p:sp>
      <p:graphicFrame>
        <p:nvGraphicFramePr>
          <p:cNvPr id="3" name="Table 2">
            <a:extLst>
              <a:ext uri="{FF2B5EF4-FFF2-40B4-BE49-F238E27FC236}">
                <a16:creationId xmlns:a16="http://schemas.microsoft.com/office/drawing/2014/main" id="{B0B8EC31-334D-41F3-B05D-CF3A6027F7A4}"/>
              </a:ext>
            </a:extLst>
          </p:cNvPr>
          <p:cNvGraphicFramePr>
            <a:graphicFrameLocks noGrp="1"/>
          </p:cNvGraphicFramePr>
          <p:nvPr>
            <p:extLst>
              <p:ext uri="{D42A27DB-BD31-4B8C-83A1-F6EECF244321}">
                <p14:modId xmlns:p14="http://schemas.microsoft.com/office/powerpoint/2010/main" val="748924560"/>
              </p:ext>
            </p:extLst>
          </p:nvPr>
        </p:nvGraphicFramePr>
        <p:xfrm>
          <a:off x="1219200" y="22860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513792123"/>
                    </a:ext>
                  </a:extLst>
                </a:gridCol>
                <a:gridCol w="1524000">
                  <a:extLst>
                    <a:ext uri="{9D8B030D-6E8A-4147-A177-3AD203B41FA5}">
                      <a16:colId xmlns:a16="http://schemas.microsoft.com/office/drawing/2014/main" val="4021931136"/>
                    </a:ext>
                  </a:extLst>
                </a:gridCol>
                <a:gridCol w="1524000">
                  <a:extLst>
                    <a:ext uri="{9D8B030D-6E8A-4147-A177-3AD203B41FA5}">
                      <a16:colId xmlns:a16="http://schemas.microsoft.com/office/drawing/2014/main" val="3835898071"/>
                    </a:ext>
                  </a:extLst>
                </a:gridCol>
                <a:gridCol w="1524000">
                  <a:extLst>
                    <a:ext uri="{9D8B030D-6E8A-4147-A177-3AD203B41FA5}">
                      <a16:colId xmlns:a16="http://schemas.microsoft.com/office/drawing/2014/main" val="2232051816"/>
                    </a:ext>
                  </a:extLst>
                </a:gridCol>
              </a:tblGrid>
              <a:tr h="370840">
                <a:tc>
                  <a:txBody>
                    <a:bodyPr/>
                    <a:lstStyle/>
                    <a:p>
                      <a:r>
                        <a:rPr lang="en-US" dirty="0"/>
                        <a:t>Total = 231 </a:t>
                      </a:r>
                    </a:p>
                  </a:txBody>
                  <a:tcPr/>
                </a:tc>
                <a:tc>
                  <a:txBody>
                    <a:bodyPr/>
                    <a:lstStyle/>
                    <a:p>
                      <a:r>
                        <a:rPr lang="en-US" dirty="0">
                          <a:solidFill>
                            <a:schemeClr val="tx1"/>
                          </a:solidFill>
                        </a:rPr>
                        <a:t>Predicted 0</a:t>
                      </a:r>
                    </a:p>
                  </a:txBody>
                  <a:tcPr/>
                </a:tc>
                <a:tc>
                  <a:txBody>
                    <a:bodyPr/>
                    <a:lstStyle/>
                    <a:p>
                      <a:r>
                        <a:rPr lang="en-US" dirty="0">
                          <a:solidFill>
                            <a:schemeClr val="tx1"/>
                          </a:solidFill>
                        </a:rPr>
                        <a:t> Predicted 1</a:t>
                      </a:r>
                    </a:p>
                  </a:txBody>
                  <a:tcPr/>
                </a:tc>
                <a:tc>
                  <a:txBody>
                    <a:bodyPr/>
                    <a:lstStyle/>
                    <a:p>
                      <a:r>
                        <a:rPr lang="en-US" dirty="0">
                          <a:solidFill>
                            <a:schemeClr val="tx1"/>
                          </a:solidFill>
                        </a:rPr>
                        <a:t>  Row Total</a:t>
                      </a:r>
                    </a:p>
                  </a:txBody>
                  <a:tcPr/>
                </a:tc>
                <a:extLst>
                  <a:ext uri="{0D108BD9-81ED-4DB2-BD59-A6C34878D82A}">
                    <a16:rowId xmlns:a16="http://schemas.microsoft.com/office/drawing/2014/main" val="429770181"/>
                  </a:ext>
                </a:extLst>
              </a:tr>
              <a:tr h="370840">
                <a:tc>
                  <a:txBody>
                    <a:bodyPr/>
                    <a:lstStyle/>
                    <a:p>
                      <a:r>
                        <a:rPr lang="en-US" b="1" dirty="0">
                          <a:solidFill>
                            <a:schemeClr val="tx1"/>
                          </a:solidFill>
                        </a:rPr>
                        <a:t>Actual 0</a:t>
                      </a:r>
                    </a:p>
                  </a:txBody>
                  <a:tcPr/>
                </a:tc>
                <a:tc>
                  <a:txBody>
                    <a:bodyPr/>
                    <a:lstStyle/>
                    <a:p>
                      <a:r>
                        <a:rPr lang="en-US" dirty="0"/>
                        <a:t>134</a:t>
                      </a:r>
                    </a:p>
                  </a:txBody>
                  <a:tcPr/>
                </a:tc>
                <a:tc>
                  <a:txBody>
                    <a:bodyPr/>
                    <a:lstStyle/>
                    <a:p>
                      <a:r>
                        <a:rPr lang="en-US" dirty="0"/>
                        <a:t>13</a:t>
                      </a:r>
                    </a:p>
                  </a:txBody>
                  <a:tcPr/>
                </a:tc>
                <a:tc>
                  <a:txBody>
                    <a:bodyPr/>
                    <a:lstStyle/>
                    <a:p>
                      <a:r>
                        <a:rPr lang="en-US" dirty="0"/>
                        <a:t>147</a:t>
                      </a:r>
                    </a:p>
                  </a:txBody>
                  <a:tcPr/>
                </a:tc>
                <a:extLst>
                  <a:ext uri="{0D108BD9-81ED-4DB2-BD59-A6C34878D82A}">
                    <a16:rowId xmlns:a16="http://schemas.microsoft.com/office/drawing/2014/main" val="3314990519"/>
                  </a:ext>
                </a:extLst>
              </a:tr>
              <a:tr h="370840">
                <a:tc>
                  <a:txBody>
                    <a:bodyPr/>
                    <a:lstStyle/>
                    <a:p>
                      <a:r>
                        <a:rPr lang="en-US" b="1" dirty="0">
                          <a:solidFill>
                            <a:schemeClr val="tx1"/>
                          </a:solidFill>
                        </a:rPr>
                        <a:t>Actual 1</a:t>
                      </a:r>
                    </a:p>
                  </a:txBody>
                  <a:tcPr/>
                </a:tc>
                <a:tc>
                  <a:txBody>
                    <a:bodyPr/>
                    <a:lstStyle/>
                    <a:p>
                      <a:r>
                        <a:rPr lang="en-US" dirty="0"/>
                        <a:t>38</a:t>
                      </a:r>
                    </a:p>
                  </a:txBody>
                  <a:tcPr/>
                </a:tc>
                <a:tc>
                  <a:txBody>
                    <a:bodyPr/>
                    <a:lstStyle/>
                    <a:p>
                      <a:r>
                        <a:rPr lang="en-US" dirty="0"/>
                        <a:t>46</a:t>
                      </a:r>
                    </a:p>
                  </a:txBody>
                  <a:tcPr/>
                </a:tc>
                <a:tc>
                  <a:txBody>
                    <a:bodyPr/>
                    <a:lstStyle/>
                    <a:p>
                      <a:r>
                        <a:rPr lang="en-US" dirty="0"/>
                        <a:t>84</a:t>
                      </a:r>
                    </a:p>
                  </a:txBody>
                  <a:tcPr/>
                </a:tc>
                <a:extLst>
                  <a:ext uri="{0D108BD9-81ED-4DB2-BD59-A6C34878D82A}">
                    <a16:rowId xmlns:a16="http://schemas.microsoft.com/office/drawing/2014/main" val="567721108"/>
                  </a:ext>
                </a:extLst>
              </a:tr>
              <a:tr h="370840">
                <a:tc>
                  <a:txBody>
                    <a:bodyPr/>
                    <a:lstStyle/>
                    <a:p>
                      <a:r>
                        <a:rPr lang="en-US" b="1" dirty="0">
                          <a:solidFill>
                            <a:schemeClr val="tx1"/>
                          </a:solidFill>
                        </a:rPr>
                        <a:t>Col Total</a:t>
                      </a:r>
                    </a:p>
                  </a:txBody>
                  <a:tcPr/>
                </a:tc>
                <a:tc>
                  <a:txBody>
                    <a:bodyPr/>
                    <a:lstStyle/>
                    <a:p>
                      <a:r>
                        <a:rPr lang="en-US" dirty="0"/>
                        <a:t>172</a:t>
                      </a:r>
                    </a:p>
                  </a:txBody>
                  <a:tcPr/>
                </a:tc>
                <a:tc>
                  <a:txBody>
                    <a:bodyPr/>
                    <a:lstStyle/>
                    <a:p>
                      <a:r>
                        <a:rPr lang="en-US" dirty="0"/>
                        <a:t>59</a:t>
                      </a:r>
                    </a:p>
                  </a:txBody>
                  <a:tcPr/>
                </a:tc>
                <a:tc>
                  <a:txBody>
                    <a:bodyPr/>
                    <a:lstStyle/>
                    <a:p>
                      <a:r>
                        <a:rPr lang="en-US" dirty="0"/>
                        <a:t>231</a:t>
                      </a:r>
                    </a:p>
                  </a:txBody>
                  <a:tcPr/>
                </a:tc>
                <a:extLst>
                  <a:ext uri="{0D108BD9-81ED-4DB2-BD59-A6C34878D82A}">
                    <a16:rowId xmlns:a16="http://schemas.microsoft.com/office/drawing/2014/main" val="1888478666"/>
                  </a:ext>
                </a:extLst>
              </a:tr>
            </a:tbl>
          </a:graphicData>
        </a:graphic>
      </p:graphicFrame>
    </p:spTree>
    <p:extLst>
      <p:ext uri="{BB962C8B-B14F-4D97-AF65-F5344CB8AC3E}">
        <p14:creationId xmlns:p14="http://schemas.microsoft.com/office/powerpoint/2010/main" val="3280586379"/>
      </p:ext>
    </p:extLst>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2843855"/>
          </a:xfrm>
        </p:spPr>
        <p:txBody>
          <a:bodyPr>
            <a:spAutoFit/>
          </a:bodyPr>
          <a:lstStyle/>
          <a:p>
            <a:pPr marL="0" indent="0">
              <a:buNone/>
            </a:pPr>
            <a:r>
              <a:rPr lang="en-IN" sz="1800" u="sng" dirty="0"/>
              <a:t>Logistic Regression Model </a:t>
            </a:r>
            <a:r>
              <a:rPr lang="en-IN" sz="1800" dirty="0"/>
              <a:t>-</a:t>
            </a:r>
          </a:p>
          <a:p>
            <a:pPr marL="0" indent="0">
              <a:buNone/>
            </a:pPr>
            <a:endParaRPr lang="en-IN" sz="1400" dirty="0"/>
          </a:p>
          <a:p>
            <a:pPr marL="854075" lvl="1" indent="-342900">
              <a:buFont typeface="+mj-lt"/>
              <a:buAutoNum type="alphaLcPeriod"/>
            </a:pPr>
            <a:r>
              <a:rPr lang="en-US" sz="1600" dirty="0"/>
              <a:t>A classification method built on the same concept as linear regression. The response variable is categorical. In it’s simplest form,  the response variable is binary i.e. belongs to one class or the other</a:t>
            </a:r>
          </a:p>
          <a:p>
            <a:pPr marL="854075" lvl="1" indent="-342900">
              <a:buFont typeface="+mj-lt"/>
              <a:buAutoNum type="alphaLcPeriod"/>
            </a:pPr>
            <a:endParaRPr lang="en-US" sz="1600" dirty="0"/>
          </a:p>
          <a:p>
            <a:pPr marL="854075" lvl="1" indent="-342900">
              <a:buFont typeface="+mj-lt"/>
              <a:buAutoNum type="alphaLcPeriod"/>
            </a:pPr>
            <a:r>
              <a:rPr lang="en-US" sz="1600" dirty="0"/>
              <a:t>Given the value of predictor (variable x), the model estimates the probability that the new data point belongs to a given class say “A”. Probability values can range between 0 and 1. </a:t>
            </a:r>
          </a:p>
          <a:p>
            <a:pPr marL="854075" lvl="1" indent="-342900">
              <a:buFont typeface="+mj-lt"/>
              <a:buAutoNum type="alphaLcPeriod"/>
            </a:pPr>
            <a:endParaRPr lang="en-US" sz="1600" dirty="0"/>
          </a:p>
        </p:txBody>
      </p:sp>
      <p:sp>
        <p:nvSpPr>
          <p:cNvPr id="5" name="Arrow: Right 4">
            <a:extLst>
              <a:ext uri="{FF2B5EF4-FFF2-40B4-BE49-F238E27FC236}">
                <a16:creationId xmlns:a16="http://schemas.microsoft.com/office/drawing/2014/main" id="{7DAECA3F-23C7-41CC-A515-74E00C421CC8}"/>
              </a:ext>
            </a:extLst>
          </p:cNvPr>
          <p:cNvSpPr/>
          <p:nvPr/>
        </p:nvSpPr>
        <p:spPr>
          <a:xfrm>
            <a:off x="3886200" y="4419600"/>
            <a:ext cx="576936"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ADC8B03-98A3-4BDD-A62D-974938EC1FC7}"/>
              </a:ext>
            </a:extLst>
          </p:cNvPr>
          <p:cNvSpPr txBox="1"/>
          <p:nvPr/>
        </p:nvSpPr>
        <p:spPr>
          <a:xfrm>
            <a:off x="1371600" y="3811928"/>
            <a:ext cx="838200" cy="276999"/>
          </a:xfrm>
          <a:prstGeom prst="rect">
            <a:avLst/>
          </a:prstGeom>
          <a:noFill/>
        </p:spPr>
        <p:txBody>
          <a:bodyPr wrap="square" rtlCol="0">
            <a:spAutoFit/>
          </a:bodyPr>
          <a:lstStyle/>
          <a:p>
            <a:r>
              <a:rPr lang="en-US" sz="1200" dirty="0"/>
              <a:t>Class B</a:t>
            </a:r>
          </a:p>
        </p:txBody>
      </p:sp>
      <p:sp>
        <p:nvSpPr>
          <p:cNvPr id="11" name="TextBox 10">
            <a:extLst>
              <a:ext uri="{FF2B5EF4-FFF2-40B4-BE49-F238E27FC236}">
                <a16:creationId xmlns:a16="http://schemas.microsoft.com/office/drawing/2014/main" id="{7A884D82-3FD1-4028-8E7D-DBE89784C028}"/>
              </a:ext>
            </a:extLst>
          </p:cNvPr>
          <p:cNvSpPr txBox="1"/>
          <p:nvPr/>
        </p:nvSpPr>
        <p:spPr>
          <a:xfrm>
            <a:off x="2394864" y="3785756"/>
            <a:ext cx="838200" cy="276999"/>
          </a:xfrm>
          <a:prstGeom prst="rect">
            <a:avLst/>
          </a:prstGeom>
          <a:noFill/>
        </p:spPr>
        <p:txBody>
          <a:bodyPr wrap="square" rtlCol="0">
            <a:spAutoFit/>
          </a:bodyPr>
          <a:lstStyle/>
          <a:p>
            <a:r>
              <a:rPr lang="en-US" sz="1200" dirty="0"/>
              <a:t>Class A</a:t>
            </a:r>
          </a:p>
        </p:txBody>
      </p:sp>
      <p:sp>
        <p:nvSpPr>
          <p:cNvPr id="12" name="TextBox 11">
            <a:extLst>
              <a:ext uri="{FF2B5EF4-FFF2-40B4-BE49-F238E27FC236}">
                <a16:creationId xmlns:a16="http://schemas.microsoft.com/office/drawing/2014/main" id="{44836B31-586C-46EE-8E01-C193A1E1D903}"/>
              </a:ext>
            </a:extLst>
          </p:cNvPr>
          <p:cNvSpPr txBox="1"/>
          <p:nvPr/>
        </p:nvSpPr>
        <p:spPr>
          <a:xfrm>
            <a:off x="5864681" y="3555472"/>
            <a:ext cx="838200" cy="276999"/>
          </a:xfrm>
          <a:prstGeom prst="rect">
            <a:avLst/>
          </a:prstGeom>
          <a:noFill/>
        </p:spPr>
        <p:txBody>
          <a:bodyPr wrap="square" rtlCol="0">
            <a:spAutoFit/>
          </a:bodyPr>
          <a:lstStyle/>
          <a:p>
            <a:r>
              <a:rPr lang="en-US" sz="1200" dirty="0"/>
              <a:t>Class B</a:t>
            </a:r>
          </a:p>
        </p:txBody>
      </p:sp>
      <p:sp>
        <p:nvSpPr>
          <p:cNvPr id="13" name="TextBox 12">
            <a:extLst>
              <a:ext uri="{FF2B5EF4-FFF2-40B4-BE49-F238E27FC236}">
                <a16:creationId xmlns:a16="http://schemas.microsoft.com/office/drawing/2014/main" id="{B298F519-C42A-405A-9383-0741691685AE}"/>
              </a:ext>
            </a:extLst>
          </p:cNvPr>
          <p:cNvSpPr txBox="1"/>
          <p:nvPr/>
        </p:nvSpPr>
        <p:spPr>
          <a:xfrm>
            <a:off x="6887945" y="3529300"/>
            <a:ext cx="838200" cy="276999"/>
          </a:xfrm>
          <a:prstGeom prst="rect">
            <a:avLst/>
          </a:prstGeom>
          <a:noFill/>
        </p:spPr>
        <p:txBody>
          <a:bodyPr wrap="square" rtlCol="0">
            <a:spAutoFit/>
          </a:bodyPr>
          <a:lstStyle/>
          <a:p>
            <a:r>
              <a:rPr lang="en-US" sz="1200" dirty="0"/>
              <a:t>Class A</a:t>
            </a:r>
          </a:p>
        </p:txBody>
      </p:sp>
      <p:pic>
        <p:nvPicPr>
          <p:cNvPr id="3" name="Picture 2">
            <a:extLst>
              <a:ext uri="{FF2B5EF4-FFF2-40B4-BE49-F238E27FC236}">
                <a16:creationId xmlns:a16="http://schemas.microsoft.com/office/drawing/2014/main" id="{C35A575C-1115-465A-A75B-E01642872D6C}"/>
              </a:ext>
            </a:extLst>
          </p:cNvPr>
          <p:cNvPicPr>
            <a:picLocks noChangeAspect="1"/>
          </p:cNvPicPr>
          <p:nvPr/>
        </p:nvPicPr>
        <p:blipFill>
          <a:blip r:embed="rId3"/>
          <a:stretch>
            <a:fillRect/>
          </a:stretch>
        </p:blipFill>
        <p:spPr>
          <a:xfrm>
            <a:off x="5566113" y="3785756"/>
            <a:ext cx="2367779" cy="1853044"/>
          </a:xfrm>
          <a:prstGeom prst="rect">
            <a:avLst/>
          </a:prstGeom>
        </p:spPr>
      </p:pic>
      <p:sp>
        <p:nvSpPr>
          <p:cNvPr id="6" name="TextBox 5">
            <a:extLst>
              <a:ext uri="{FF2B5EF4-FFF2-40B4-BE49-F238E27FC236}">
                <a16:creationId xmlns:a16="http://schemas.microsoft.com/office/drawing/2014/main" id="{C89A1A23-F355-440C-AC57-3519D7D030D6}"/>
              </a:ext>
            </a:extLst>
          </p:cNvPr>
          <p:cNvSpPr txBox="1"/>
          <p:nvPr/>
        </p:nvSpPr>
        <p:spPr>
          <a:xfrm>
            <a:off x="3733800" y="4953000"/>
            <a:ext cx="1371600" cy="246221"/>
          </a:xfrm>
          <a:prstGeom prst="rect">
            <a:avLst/>
          </a:prstGeom>
          <a:noFill/>
        </p:spPr>
        <p:txBody>
          <a:bodyPr wrap="square" rtlCol="0">
            <a:spAutoFit/>
          </a:bodyPr>
          <a:lstStyle/>
          <a:p>
            <a:r>
              <a:rPr lang="en-US" sz="1000" dirty="0"/>
              <a:t>Density distribution</a:t>
            </a:r>
          </a:p>
        </p:txBody>
      </p:sp>
      <p:pic>
        <p:nvPicPr>
          <p:cNvPr id="7" name="Picture 6">
            <a:extLst>
              <a:ext uri="{FF2B5EF4-FFF2-40B4-BE49-F238E27FC236}">
                <a16:creationId xmlns:a16="http://schemas.microsoft.com/office/drawing/2014/main" id="{67E17D48-77EE-43B4-BCF3-12D90CA1DFF3}"/>
              </a:ext>
            </a:extLst>
          </p:cNvPr>
          <p:cNvPicPr>
            <a:picLocks noChangeAspect="1"/>
          </p:cNvPicPr>
          <p:nvPr/>
        </p:nvPicPr>
        <p:blipFill>
          <a:blip r:embed="rId4"/>
          <a:stretch>
            <a:fillRect/>
          </a:stretch>
        </p:blipFill>
        <p:spPr>
          <a:xfrm>
            <a:off x="976025" y="4483784"/>
            <a:ext cx="2705100" cy="323850"/>
          </a:xfrm>
          <a:prstGeom prst="rect">
            <a:avLst/>
          </a:prstGeom>
        </p:spPr>
      </p:pic>
    </p:spTree>
    <p:extLst>
      <p:ext uri="{BB962C8B-B14F-4D97-AF65-F5344CB8AC3E}">
        <p14:creationId xmlns:p14="http://schemas.microsoft.com/office/powerpoint/2010/main" val="914369852"/>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385542"/>
          </a:xfrm>
        </p:spPr>
        <p:txBody>
          <a:bodyPr>
            <a:spAutoFit/>
          </a:bodyPr>
          <a:lstStyle/>
          <a:p>
            <a:pPr marL="0" indent="0">
              <a:buNone/>
            </a:pPr>
            <a:r>
              <a:rPr lang="en-IN" sz="1800" dirty="0"/>
              <a:t>Logistic Regression Model</a:t>
            </a:r>
          </a:p>
          <a:p>
            <a:pPr marL="0" indent="0">
              <a:buNone/>
            </a:pPr>
            <a:endParaRPr lang="en-IN" sz="1400" dirty="0"/>
          </a:p>
          <a:p>
            <a:pPr marL="854075" lvl="1" indent="-342900">
              <a:buFont typeface="+mj-lt"/>
              <a:buAutoNum type="alphaLcPeriod" startAt="3"/>
            </a:pPr>
            <a:r>
              <a:rPr lang="en-US" sz="1600" dirty="0"/>
              <a:t>A new data point (shown with “?”) needs to be classified i.e. does it belong to class A or B. </a:t>
            </a:r>
          </a:p>
          <a:p>
            <a:pPr marL="854075" lvl="1" indent="-342900">
              <a:buFont typeface="+mj-lt"/>
              <a:buAutoNum type="alphaLcPeriod" startAt="3"/>
            </a:pPr>
            <a:endParaRPr lang="en-US" sz="1600" dirty="0"/>
          </a:p>
          <a:p>
            <a:pPr marL="854075" lvl="1" indent="-342900">
              <a:buFont typeface="+mj-lt"/>
              <a:buAutoNum type="alphaLcPeriod" startAt="3"/>
            </a:pPr>
            <a:r>
              <a:rPr lang="en-US" sz="1600" dirty="0"/>
              <a:t>Given the distribution, closer the point is to the origin, it is unlikely to belong to class A. Farther away it is from the origin, likely it belongs to class A</a:t>
            </a:r>
          </a:p>
          <a:p>
            <a:pPr marL="854075" lvl="1" indent="-342900">
              <a:buFont typeface="+mj-lt"/>
              <a:buAutoNum type="alphaLcPeriod" startAt="3"/>
            </a:pPr>
            <a:endParaRPr lang="en-US" sz="1600" dirty="0"/>
          </a:p>
          <a:p>
            <a:pPr marL="854075" lvl="1" indent="-342900">
              <a:buFont typeface="+mj-lt"/>
              <a:buAutoNum type="alphaLcPeriod" startAt="3"/>
            </a:pPr>
            <a:r>
              <a:rPr lang="en-US" sz="1600" dirty="0"/>
              <a:t>One can try to fit a simple linear model (y = mx +c) where y greater than a threshold means point most probably belongs to class A. The challenge is, for extreme values of x, probability is &lt;0 or &gt;1 which is absurd</a:t>
            </a:r>
          </a:p>
          <a:p>
            <a:pPr marL="854075" lvl="1" indent="-342900">
              <a:buFont typeface="+mj-lt"/>
              <a:buAutoNum type="alphaLcPeriod" startAt="3"/>
            </a:pPr>
            <a:endParaRPr lang="en-US" sz="1600" dirty="0"/>
          </a:p>
        </p:txBody>
      </p:sp>
      <p:pic>
        <p:nvPicPr>
          <p:cNvPr id="8" name="Picture 7">
            <a:extLst>
              <a:ext uri="{FF2B5EF4-FFF2-40B4-BE49-F238E27FC236}">
                <a16:creationId xmlns:a16="http://schemas.microsoft.com/office/drawing/2014/main" id="{8F356374-7D77-4AE7-8128-0B54A069675C}"/>
              </a:ext>
            </a:extLst>
          </p:cNvPr>
          <p:cNvPicPr>
            <a:picLocks noChangeAspect="1"/>
          </p:cNvPicPr>
          <p:nvPr/>
        </p:nvPicPr>
        <p:blipFill>
          <a:blip r:embed="rId3"/>
          <a:stretch>
            <a:fillRect/>
          </a:stretch>
        </p:blipFill>
        <p:spPr>
          <a:xfrm>
            <a:off x="1148794" y="4343400"/>
            <a:ext cx="2432606" cy="1962149"/>
          </a:xfrm>
          <a:prstGeom prst="rect">
            <a:avLst/>
          </a:prstGeom>
        </p:spPr>
      </p:pic>
      <p:sp>
        <p:nvSpPr>
          <p:cNvPr id="9" name="Arrow: Right 8">
            <a:extLst>
              <a:ext uri="{FF2B5EF4-FFF2-40B4-BE49-F238E27FC236}">
                <a16:creationId xmlns:a16="http://schemas.microsoft.com/office/drawing/2014/main" id="{C7BFF0F4-005C-4584-84A9-D14F6F91C667}"/>
              </a:ext>
            </a:extLst>
          </p:cNvPr>
          <p:cNvSpPr/>
          <p:nvPr/>
        </p:nvSpPr>
        <p:spPr>
          <a:xfrm>
            <a:off x="3657600" y="4724400"/>
            <a:ext cx="6096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F2148AA-3E77-4BC1-9F41-1E31CDDD7652}"/>
              </a:ext>
            </a:extLst>
          </p:cNvPr>
          <p:cNvPicPr>
            <a:picLocks noChangeAspect="1"/>
          </p:cNvPicPr>
          <p:nvPr/>
        </p:nvPicPr>
        <p:blipFill>
          <a:blip r:embed="rId4"/>
          <a:stretch>
            <a:fillRect/>
          </a:stretch>
        </p:blipFill>
        <p:spPr>
          <a:xfrm>
            <a:off x="5410200" y="4413428"/>
            <a:ext cx="3200400" cy="1968321"/>
          </a:xfrm>
          <a:prstGeom prst="rect">
            <a:avLst/>
          </a:prstGeom>
        </p:spPr>
      </p:pic>
      <p:sp>
        <p:nvSpPr>
          <p:cNvPr id="14" name="TextBox 13">
            <a:extLst>
              <a:ext uri="{FF2B5EF4-FFF2-40B4-BE49-F238E27FC236}">
                <a16:creationId xmlns:a16="http://schemas.microsoft.com/office/drawing/2014/main" id="{76CE9A56-7318-4027-BD27-2E0EB9FB64F8}"/>
              </a:ext>
            </a:extLst>
          </p:cNvPr>
          <p:cNvSpPr txBox="1"/>
          <p:nvPr/>
        </p:nvSpPr>
        <p:spPr>
          <a:xfrm>
            <a:off x="3276600" y="5000380"/>
            <a:ext cx="990600" cy="461665"/>
          </a:xfrm>
          <a:prstGeom prst="rect">
            <a:avLst/>
          </a:prstGeom>
          <a:noFill/>
        </p:spPr>
        <p:txBody>
          <a:bodyPr wrap="square" rtlCol="0">
            <a:spAutoFit/>
          </a:bodyPr>
          <a:lstStyle/>
          <a:p>
            <a:r>
              <a:rPr lang="en-US" sz="1200" dirty="0"/>
              <a:t>Probability model</a:t>
            </a:r>
          </a:p>
        </p:txBody>
      </p:sp>
    </p:spTree>
    <p:extLst>
      <p:ext uri="{BB962C8B-B14F-4D97-AF65-F5344CB8AC3E}">
        <p14:creationId xmlns:p14="http://schemas.microsoft.com/office/powerpoint/2010/main" val="2189931990"/>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752070"/>
          </a:xfrm>
        </p:spPr>
        <p:txBody>
          <a:bodyPr>
            <a:spAutoFit/>
          </a:bodyPr>
          <a:lstStyle/>
          <a:p>
            <a:pPr marL="0" indent="0">
              <a:buNone/>
            </a:pPr>
            <a:r>
              <a:rPr lang="en-IN" sz="1800" u="sng" dirty="0"/>
              <a:t>Logistic Regression Model </a:t>
            </a:r>
            <a:r>
              <a:rPr lang="en-IN" sz="1800" dirty="0"/>
              <a:t>-</a:t>
            </a:r>
          </a:p>
          <a:p>
            <a:pPr marL="854075" lvl="1" indent="-342900">
              <a:buFont typeface="+mj-lt"/>
              <a:buAutoNum type="alphaLcPeriod"/>
            </a:pPr>
            <a:endParaRPr lang="en-US" sz="1600" dirty="0"/>
          </a:p>
          <a:p>
            <a:pPr marL="854075" lvl="1" indent="-342900">
              <a:buFont typeface="+mj-lt"/>
              <a:buAutoNum type="alphaLcPeriod" startAt="6"/>
            </a:pPr>
            <a:r>
              <a:rPr lang="en-US" sz="1600" dirty="0"/>
              <a:t>The linear model is passed to a logistic function  </a:t>
            </a:r>
            <a:r>
              <a:rPr lang="en-US" sz="1600" b="1" dirty="0"/>
              <a:t>p</a:t>
            </a:r>
            <a:r>
              <a:rPr lang="en-US" sz="1600" dirty="0"/>
              <a:t> = 1/ 1 + e^-t  the result of which  is values between 0 and 1. Thus </a:t>
            </a:r>
            <a:r>
              <a:rPr lang="en-US" sz="1600" b="1" dirty="0"/>
              <a:t>p</a:t>
            </a:r>
            <a:r>
              <a:rPr lang="en-US" sz="1600" dirty="0"/>
              <a:t> represents probability a data point belongs to class “A” given x</a:t>
            </a:r>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a:p>
            <a:pPr marL="854075" lvl="1" indent="-342900">
              <a:buFont typeface="+mj-lt"/>
              <a:buAutoNum type="alphaLcPeriod" startAt="6"/>
            </a:pPr>
            <a:endParaRPr lang="en-US" sz="1600" dirty="0"/>
          </a:p>
        </p:txBody>
      </p:sp>
      <p:grpSp>
        <p:nvGrpSpPr>
          <p:cNvPr id="5" name="Group 4">
            <a:extLst>
              <a:ext uri="{FF2B5EF4-FFF2-40B4-BE49-F238E27FC236}">
                <a16:creationId xmlns:a16="http://schemas.microsoft.com/office/drawing/2014/main" id="{291D340F-09F3-43A8-A08C-61594D46979A}"/>
              </a:ext>
            </a:extLst>
          </p:cNvPr>
          <p:cNvGrpSpPr/>
          <p:nvPr/>
        </p:nvGrpSpPr>
        <p:grpSpPr>
          <a:xfrm>
            <a:off x="2971800" y="3217537"/>
            <a:ext cx="3733800" cy="2421263"/>
            <a:chOff x="2971800" y="2743200"/>
            <a:chExt cx="3733800" cy="2421263"/>
          </a:xfrm>
        </p:grpSpPr>
        <p:pic>
          <p:nvPicPr>
            <p:cNvPr id="1268738" name="Picture 2" descr="Image result for logistic regression">
              <a:extLst>
                <a:ext uri="{FF2B5EF4-FFF2-40B4-BE49-F238E27FC236}">
                  <a16:creationId xmlns:a16="http://schemas.microsoft.com/office/drawing/2014/main" id="{4D3B71CB-4FFE-47BE-8447-A7BBB0711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743200"/>
              <a:ext cx="2906796" cy="2342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A76950-8F75-4E09-BF37-AD8FE4F82F70}"/>
                </a:ext>
              </a:extLst>
            </p:cNvPr>
            <p:cNvSpPr txBox="1"/>
            <p:nvPr/>
          </p:nvSpPr>
          <p:spPr>
            <a:xfrm>
              <a:off x="5985042" y="2904277"/>
              <a:ext cx="720558" cy="534742"/>
            </a:xfrm>
            <a:prstGeom prst="rect">
              <a:avLst/>
            </a:prstGeom>
            <a:noFill/>
          </p:spPr>
          <p:txBody>
            <a:bodyPr wrap="square" rtlCol="0">
              <a:spAutoFit/>
            </a:bodyPr>
            <a:lstStyle/>
            <a:p>
              <a:r>
                <a:rPr lang="en-US" sz="1000" dirty="0"/>
                <a:t>Class A</a:t>
              </a:r>
            </a:p>
          </p:txBody>
        </p:sp>
        <p:sp>
          <p:nvSpPr>
            <p:cNvPr id="7" name="TextBox 6">
              <a:extLst>
                <a:ext uri="{FF2B5EF4-FFF2-40B4-BE49-F238E27FC236}">
                  <a16:creationId xmlns:a16="http://schemas.microsoft.com/office/drawing/2014/main" id="{7D894902-C55A-4F25-AF80-374A645FD76B}"/>
                </a:ext>
              </a:extLst>
            </p:cNvPr>
            <p:cNvSpPr txBox="1"/>
            <p:nvPr/>
          </p:nvSpPr>
          <p:spPr>
            <a:xfrm>
              <a:off x="5983284" y="4629721"/>
              <a:ext cx="720558" cy="534742"/>
            </a:xfrm>
            <a:prstGeom prst="rect">
              <a:avLst/>
            </a:prstGeom>
            <a:noFill/>
          </p:spPr>
          <p:txBody>
            <a:bodyPr wrap="square" rtlCol="0">
              <a:spAutoFit/>
            </a:bodyPr>
            <a:lstStyle/>
            <a:p>
              <a:r>
                <a:rPr lang="en-US" sz="1000" dirty="0"/>
                <a:t>Class B</a:t>
              </a:r>
            </a:p>
          </p:txBody>
        </p:sp>
        <p:pic>
          <p:nvPicPr>
            <p:cNvPr id="4" name="Picture 3">
              <a:extLst>
                <a:ext uri="{FF2B5EF4-FFF2-40B4-BE49-F238E27FC236}">
                  <a16:creationId xmlns:a16="http://schemas.microsoft.com/office/drawing/2014/main" id="{5C294C40-6822-4493-823F-05A28B3F5394}"/>
                </a:ext>
              </a:extLst>
            </p:cNvPr>
            <p:cNvPicPr>
              <a:picLocks noChangeAspect="1"/>
            </p:cNvPicPr>
            <p:nvPr/>
          </p:nvPicPr>
          <p:blipFill>
            <a:blip r:embed="rId4"/>
            <a:stretch>
              <a:fillRect/>
            </a:stretch>
          </p:blipFill>
          <p:spPr>
            <a:xfrm>
              <a:off x="3200400" y="4724400"/>
              <a:ext cx="2514600" cy="119743"/>
            </a:xfrm>
            <a:prstGeom prst="rect">
              <a:avLst/>
            </a:prstGeom>
          </p:spPr>
        </p:pic>
      </p:grpSp>
      <p:sp>
        <p:nvSpPr>
          <p:cNvPr id="9" name="TextBox 8">
            <a:extLst>
              <a:ext uri="{FF2B5EF4-FFF2-40B4-BE49-F238E27FC236}">
                <a16:creationId xmlns:a16="http://schemas.microsoft.com/office/drawing/2014/main" id="{7B949825-E20D-462A-A3C4-658A1D5AE06B}"/>
              </a:ext>
            </a:extLst>
          </p:cNvPr>
          <p:cNvSpPr txBox="1"/>
          <p:nvPr/>
        </p:nvSpPr>
        <p:spPr>
          <a:xfrm>
            <a:off x="304800" y="6019800"/>
            <a:ext cx="8610600" cy="523220"/>
          </a:xfrm>
          <a:prstGeom prst="rect">
            <a:avLst/>
          </a:prstGeom>
          <a:noFill/>
        </p:spPr>
        <p:txBody>
          <a:bodyPr wrap="square" rtlCol="0">
            <a:spAutoFit/>
          </a:bodyPr>
          <a:lstStyle/>
          <a:p>
            <a:pPr marL="511175" lvl="1"/>
            <a:r>
              <a:rPr lang="en-US" sz="1400" b="1" dirty="0"/>
              <a:t>Note: </a:t>
            </a:r>
            <a:r>
              <a:rPr lang="en-US" sz="1400" dirty="0"/>
              <a:t>The linear model t (which is of the form mx + c),  represents logit which is natural log(p / 1-p)  where p is probability that a data point belongs to a class or not</a:t>
            </a:r>
            <a:endParaRPr lang="en-US" dirty="0">
              <a:solidFill>
                <a:schemeClr val="tx1">
                  <a:lumMod val="50000"/>
                  <a:lumOff val="50000"/>
                </a:schemeClr>
              </a:solidFill>
            </a:endParaRPr>
          </a:p>
        </p:txBody>
      </p:sp>
    </p:spTree>
    <p:extLst>
      <p:ext uri="{BB962C8B-B14F-4D97-AF65-F5344CB8AC3E}">
        <p14:creationId xmlns:p14="http://schemas.microsoft.com/office/powerpoint/2010/main" val="2989710598"/>
      </p:ext>
    </p:extLst>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752070"/>
          </a:xfrm>
        </p:spPr>
        <p:txBody>
          <a:bodyPr>
            <a:spAutoFit/>
          </a:bodyPr>
          <a:lstStyle/>
          <a:p>
            <a:pPr marL="0" indent="0">
              <a:buNone/>
            </a:pPr>
            <a:r>
              <a:rPr lang="en-IN" sz="1800" u="sng" dirty="0"/>
              <a:t>Logistic Regression Model </a:t>
            </a:r>
            <a:r>
              <a:rPr lang="en-IN" sz="1800" dirty="0"/>
              <a:t>-</a:t>
            </a:r>
          </a:p>
          <a:p>
            <a:pPr marL="854075" lvl="1" indent="-342900">
              <a:buFont typeface="+mj-lt"/>
              <a:buAutoNum type="alphaLcPeriod"/>
            </a:pPr>
            <a:endParaRPr lang="en-US" sz="1600" dirty="0"/>
          </a:p>
          <a:p>
            <a:pPr marL="854075" lvl="1" indent="-342900">
              <a:buFont typeface="+mj-lt"/>
              <a:buAutoNum type="alphaLcPeriod" startAt="7"/>
            </a:pPr>
            <a:r>
              <a:rPr lang="en-US" sz="1600" dirty="0"/>
              <a:t>Uses </a:t>
            </a:r>
            <a:r>
              <a:rPr lang="en-US" sz="1600" dirty="0" err="1"/>
              <a:t>logloss</a:t>
            </a:r>
            <a:r>
              <a:rPr lang="en-US" sz="1600" dirty="0"/>
              <a:t> function to find the best fit line from the infinite possibilities where </a:t>
            </a:r>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r>
              <a:rPr lang="en-US" sz="1600" dirty="0"/>
              <a:t>The objective is to make </a:t>
            </a:r>
            <a:r>
              <a:rPr lang="en-US" sz="1600" dirty="0" err="1"/>
              <a:t>logLoss</a:t>
            </a:r>
            <a:r>
              <a:rPr lang="en-US" sz="1600" dirty="0"/>
              <a:t> as large negative number as possible</a:t>
            </a:r>
          </a:p>
          <a:p>
            <a:pPr marL="854075" lvl="1" indent="-342900">
              <a:buFont typeface="+mj-lt"/>
              <a:buAutoNum type="alphaLcPeriod" startAt="7"/>
            </a:pPr>
            <a:endParaRPr lang="en-US" sz="1600" dirty="0"/>
          </a:p>
          <a:p>
            <a:pPr marL="854075" lvl="1" indent="-342900">
              <a:buFont typeface="+mj-lt"/>
              <a:buAutoNum type="alphaLcPeriod" startAt="7"/>
            </a:pPr>
            <a:r>
              <a:rPr lang="en-US" sz="1600" dirty="0"/>
              <a:t>There can be four difference cases for the value of </a:t>
            </a:r>
            <a:r>
              <a:rPr lang="en-US" sz="1600" dirty="0" err="1"/>
              <a:t>yi</a:t>
            </a:r>
            <a:r>
              <a:rPr lang="en-US" sz="1600" dirty="0"/>
              <a:t> and pi</a:t>
            </a:r>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r>
              <a:rPr lang="en-US" sz="1600" u="sng" dirty="0"/>
              <a:t>Incorrect classification contributes very minimal to the sum while a correct classification contributes large magnitudes</a:t>
            </a:r>
          </a:p>
        </p:txBody>
      </p:sp>
      <p:pic>
        <p:nvPicPr>
          <p:cNvPr id="8" name="Picture 7">
            <a:extLst>
              <a:ext uri="{FF2B5EF4-FFF2-40B4-BE49-F238E27FC236}">
                <a16:creationId xmlns:a16="http://schemas.microsoft.com/office/drawing/2014/main" id="{07494C21-2B98-455D-9254-BBC3E9E5C84C}"/>
              </a:ext>
            </a:extLst>
          </p:cNvPr>
          <p:cNvPicPr>
            <a:picLocks noChangeAspect="1"/>
          </p:cNvPicPr>
          <p:nvPr/>
        </p:nvPicPr>
        <p:blipFill>
          <a:blip r:embed="rId3"/>
          <a:stretch>
            <a:fillRect/>
          </a:stretch>
        </p:blipFill>
        <p:spPr>
          <a:xfrm>
            <a:off x="1295401" y="2133600"/>
            <a:ext cx="4343400" cy="295661"/>
          </a:xfrm>
          <a:prstGeom prst="rect">
            <a:avLst/>
          </a:prstGeom>
        </p:spPr>
      </p:pic>
      <p:pic>
        <p:nvPicPr>
          <p:cNvPr id="12" name="Picture 11">
            <a:extLst>
              <a:ext uri="{FF2B5EF4-FFF2-40B4-BE49-F238E27FC236}">
                <a16:creationId xmlns:a16="http://schemas.microsoft.com/office/drawing/2014/main" id="{7CCFD26F-FDE6-4EAC-A4E7-4C01272B1DFF}"/>
              </a:ext>
            </a:extLst>
          </p:cNvPr>
          <p:cNvPicPr>
            <a:picLocks noChangeAspect="1"/>
          </p:cNvPicPr>
          <p:nvPr/>
        </p:nvPicPr>
        <p:blipFill>
          <a:blip r:embed="rId4"/>
          <a:stretch>
            <a:fillRect/>
          </a:stretch>
        </p:blipFill>
        <p:spPr>
          <a:xfrm>
            <a:off x="1371600" y="3845526"/>
            <a:ext cx="3352800" cy="1183674"/>
          </a:xfrm>
          <a:prstGeom prst="rect">
            <a:avLst/>
          </a:prstGeom>
        </p:spPr>
      </p:pic>
      <p:sp>
        <p:nvSpPr>
          <p:cNvPr id="2" name="TextBox 1">
            <a:extLst>
              <a:ext uri="{FF2B5EF4-FFF2-40B4-BE49-F238E27FC236}">
                <a16:creationId xmlns:a16="http://schemas.microsoft.com/office/drawing/2014/main" id="{DDF3CBB1-C967-4B86-95C5-5656FC66B30B}"/>
              </a:ext>
            </a:extLst>
          </p:cNvPr>
          <p:cNvSpPr txBox="1"/>
          <p:nvPr/>
        </p:nvSpPr>
        <p:spPr>
          <a:xfrm>
            <a:off x="5181600" y="3733800"/>
            <a:ext cx="2286000" cy="1384995"/>
          </a:xfrm>
          <a:prstGeom prst="rect">
            <a:avLst/>
          </a:prstGeom>
          <a:noFill/>
        </p:spPr>
        <p:txBody>
          <a:bodyPr wrap="square" rtlCol="0">
            <a:spAutoFit/>
          </a:bodyPr>
          <a:lstStyle/>
          <a:p>
            <a:r>
              <a:rPr lang="en-US" sz="1200" dirty="0"/>
              <a:t>Correct classification</a:t>
            </a:r>
          </a:p>
          <a:p>
            <a:endParaRPr lang="en-US" sz="1200" dirty="0">
              <a:solidFill>
                <a:schemeClr val="tx1">
                  <a:lumMod val="50000"/>
                  <a:lumOff val="50000"/>
                </a:schemeClr>
              </a:solidFill>
            </a:endParaRPr>
          </a:p>
          <a:p>
            <a:r>
              <a:rPr lang="en-US" sz="1200" dirty="0"/>
              <a:t>Incorrect classification</a:t>
            </a:r>
          </a:p>
          <a:p>
            <a:endParaRPr lang="en-US" sz="1200" dirty="0"/>
          </a:p>
          <a:p>
            <a:r>
              <a:rPr lang="en-US" sz="1200" dirty="0"/>
              <a:t>Correct classification</a:t>
            </a:r>
          </a:p>
          <a:p>
            <a:endParaRPr lang="en-US" sz="1200" dirty="0"/>
          </a:p>
          <a:p>
            <a:r>
              <a:rPr lang="en-US" sz="1200" dirty="0"/>
              <a:t>Incorrect classification</a:t>
            </a:r>
          </a:p>
        </p:txBody>
      </p:sp>
    </p:spTree>
    <p:extLst>
      <p:ext uri="{BB962C8B-B14F-4D97-AF65-F5344CB8AC3E}">
        <p14:creationId xmlns:p14="http://schemas.microsoft.com/office/powerpoint/2010/main" val="2194445553"/>
      </p:ext>
    </p:extLst>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5709571" cy="3127010"/>
          </a:xfrm>
        </p:spPr>
        <p:txBody>
          <a:bodyPr wrap="square">
            <a:spAutoFit/>
          </a:bodyPr>
          <a:lstStyle/>
          <a:p>
            <a:pPr marL="0" indent="0">
              <a:buNone/>
            </a:pPr>
            <a:r>
              <a:rPr lang="en-IN" sz="1800" u="sng" dirty="0"/>
              <a:t>Logistic Regression Model </a:t>
            </a:r>
            <a:r>
              <a:rPr lang="en-IN" sz="1800" dirty="0"/>
              <a:t>-</a:t>
            </a:r>
            <a:endParaRPr lang="en-US" sz="1600" dirty="0"/>
          </a:p>
          <a:p>
            <a:pPr marL="854075" lvl="1" indent="-342900">
              <a:buFont typeface="+mj-lt"/>
              <a:buAutoNum type="alphaLcPeriod" startAt="7"/>
            </a:pPr>
            <a:endParaRPr lang="en-US" sz="1600" dirty="0"/>
          </a:p>
          <a:p>
            <a:pPr marL="342900" indent="-342900">
              <a:buFont typeface="+mj-lt"/>
              <a:buAutoNum type="alphaLcPeriod" startAt="11"/>
            </a:pPr>
            <a:r>
              <a:rPr lang="en-US" sz="1600" dirty="0"/>
              <a:t>In case1 y = 1 and p = high implies that we have got things right!. It significantly inflates the sum because, Yi * log (Pi) would be high while the other term in the would be zero since 1 - Yi = 1 - 1 = 0. </a:t>
            </a:r>
          </a:p>
          <a:p>
            <a:pPr marL="342900" indent="-342900">
              <a:buFont typeface="+mj-lt"/>
              <a:buAutoNum type="alphaLcPeriod" startAt="11"/>
            </a:pPr>
            <a:endParaRPr lang="en-US" sz="1600" dirty="0"/>
          </a:p>
          <a:p>
            <a:pPr marL="342900" indent="-342900">
              <a:buFont typeface="+mj-lt"/>
              <a:buAutoNum type="alphaLcPeriod" startAt="11"/>
            </a:pPr>
            <a:r>
              <a:rPr lang="en-US" sz="1600" dirty="0"/>
              <a:t>So more occurrences of Case 1 would inflate the sum and consequently inflate the mean</a:t>
            </a:r>
          </a:p>
          <a:p>
            <a:pPr marL="342900" indent="-342900">
              <a:buFont typeface="+mj-lt"/>
              <a:buAutoNum type="alphaLcPeriod" startAt="11"/>
            </a:pPr>
            <a:endParaRPr lang="en-US" sz="1600" dirty="0"/>
          </a:p>
          <a:p>
            <a:pPr marL="511175" lvl="1" indent="0">
              <a:buNone/>
            </a:pPr>
            <a:endParaRPr lang="en-US" sz="1600" dirty="0"/>
          </a:p>
        </p:txBody>
      </p:sp>
      <p:grpSp>
        <p:nvGrpSpPr>
          <p:cNvPr id="4" name="Group 3">
            <a:extLst>
              <a:ext uri="{FF2B5EF4-FFF2-40B4-BE49-F238E27FC236}">
                <a16:creationId xmlns:a16="http://schemas.microsoft.com/office/drawing/2014/main" id="{3DC6E263-F38A-4A06-B0B0-3E636F11B02F}"/>
              </a:ext>
            </a:extLst>
          </p:cNvPr>
          <p:cNvGrpSpPr/>
          <p:nvPr/>
        </p:nvGrpSpPr>
        <p:grpSpPr>
          <a:xfrm>
            <a:off x="6096000" y="1524000"/>
            <a:ext cx="2925417" cy="1828800"/>
            <a:chOff x="2971800" y="2743200"/>
            <a:chExt cx="3733800" cy="2421263"/>
          </a:xfrm>
        </p:grpSpPr>
        <p:pic>
          <p:nvPicPr>
            <p:cNvPr id="5" name="Picture 2" descr="Image result for logistic regression">
              <a:extLst>
                <a:ext uri="{FF2B5EF4-FFF2-40B4-BE49-F238E27FC236}">
                  <a16:creationId xmlns:a16="http://schemas.microsoft.com/office/drawing/2014/main" id="{01C466D9-F45C-4873-8E57-126B2E5EF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743200"/>
              <a:ext cx="2906796" cy="2342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101A2C-03DA-436E-B739-FE2E8AAC0BBB}"/>
                </a:ext>
              </a:extLst>
            </p:cNvPr>
            <p:cNvSpPr txBox="1"/>
            <p:nvPr/>
          </p:nvSpPr>
          <p:spPr>
            <a:xfrm>
              <a:off x="5985042" y="2904277"/>
              <a:ext cx="720558" cy="534742"/>
            </a:xfrm>
            <a:prstGeom prst="rect">
              <a:avLst/>
            </a:prstGeom>
            <a:noFill/>
          </p:spPr>
          <p:txBody>
            <a:bodyPr wrap="square" rtlCol="0">
              <a:spAutoFit/>
            </a:bodyPr>
            <a:lstStyle/>
            <a:p>
              <a:r>
                <a:rPr lang="en-US" sz="1000" dirty="0"/>
                <a:t>Class A</a:t>
              </a:r>
            </a:p>
          </p:txBody>
        </p:sp>
        <p:sp>
          <p:nvSpPr>
            <p:cNvPr id="7" name="TextBox 6">
              <a:extLst>
                <a:ext uri="{FF2B5EF4-FFF2-40B4-BE49-F238E27FC236}">
                  <a16:creationId xmlns:a16="http://schemas.microsoft.com/office/drawing/2014/main" id="{24C94C4E-F3C7-4387-80CD-270FD2F6740C}"/>
                </a:ext>
              </a:extLst>
            </p:cNvPr>
            <p:cNvSpPr txBox="1"/>
            <p:nvPr/>
          </p:nvSpPr>
          <p:spPr>
            <a:xfrm>
              <a:off x="5983284" y="4629721"/>
              <a:ext cx="720558" cy="534742"/>
            </a:xfrm>
            <a:prstGeom prst="rect">
              <a:avLst/>
            </a:prstGeom>
            <a:noFill/>
          </p:spPr>
          <p:txBody>
            <a:bodyPr wrap="square" rtlCol="0">
              <a:spAutoFit/>
            </a:bodyPr>
            <a:lstStyle/>
            <a:p>
              <a:r>
                <a:rPr lang="en-US" sz="1000" dirty="0"/>
                <a:t>Class B</a:t>
              </a:r>
            </a:p>
          </p:txBody>
        </p:sp>
        <p:pic>
          <p:nvPicPr>
            <p:cNvPr id="8" name="Picture 7">
              <a:extLst>
                <a:ext uri="{FF2B5EF4-FFF2-40B4-BE49-F238E27FC236}">
                  <a16:creationId xmlns:a16="http://schemas.microsoft.com/office/drawing/2014/main" id="{5BE66E5F-033E-4D01-A35A-FB372A71FE1F}"/>
                </a:ext>
              </a:extLst>
            </p:cNvPr>
            <p:cNvPicPr>
              <a:picLocks noChangeAspect="1"/>
            </p:cNvPicPr>
            <p:nvPr/>
          </p:nvPicPr>
          <p:blipFill>
            <a:blip r:embed="rId4"/>
            <a:stretch>
              <a:fillRect/>
            </a:stretch>
          </p:blipFill>
          <p:spPr>
            <a:xfrm>
              <a:off x="3200400" y="4724400"/>
              <a:ext cx="2514600" cy="119743"/>
            </a:xfrm>
            <a:prstGeom prst="rect">
              <a:avLst/>
            </a:prstGeom>
          </p:spPr>
        </p:pic>
      </p:grpSp>
      <p:sp>
        <p:nvSpPr>
          <p:cNvPr id="2" name="Flowchart: Connector 1">
            <a:extLst>
              <a:ext uri="{FF2B5EF4-FFF2-40B4-BE49-F238E27FC236}">
                <a16:creationId xmlns:a16="http://schemas.microsoft.com/office/drawing/2014/main" id="{BEFD22A3-A803-4776-AF13-132FF733E95C}"/>
              </a:ext>
            </a:extLst>
          </p:cNvPr>
          <p:cNvSpPr/>
          <p:nvPr/>
        </p:nvSpPr>
        <p:spPr>
          <a:xfrm>
            <a:off x="8001000" y="1580910"/>
            <a:ext cx="228600" cy="2286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1</a:t>
            </a:r>
          </a:p>
        </p:txBody>
      </p:sp>
      <p:sp>
        <p:nvSpPr>
          <p:cNvPr id="10" name="Flowchart: Connector 9">
            <a:extLst>
              <a:ext uri="{FF2B5EF4-FFF2-40B4-BE49-F238E27FC236}">
                <a16:creationId xmlns:a16="http://schemas.microsoft.com/office/drawing/2014/main" id="{01B4C722-C653-46AF-96D2-DA7B4F608A07}"/>
              </a:ext>
            </a:extLst>
          </p:cNvPr>
          <p:cNvSpPr/>
          <p:nvPr/>
        </p:nvSpPr>
        <p:spPr>
          <a:xfrm>
            <a:off x="7086600" y="2667000"/>
            <a:ext cx="228600" cy="2286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2</a:t>
            </a:r>
          </a:p>
        </p:txBody>
      </p:sp>
      <p:sp>
        <p:nvSpPr>
          <p:cNvPr id="11" name="Flowchart: Connector 10">
            <a:extLst>
              <a:ext uri="{FF2B5EF4-FFF2-40B4-BE49-F238E27FC236}">
                <a16:creationId xmlns:a16="http://schemas.microsoft.com/office/drawing/2014/main" id="{3B538BDC-DABB-41D6-A7A1-6994CEE35F63}"/>
              </a:ext>
            </a:extLst>
          </p:cNvPr>
          <p:cNvSpPr/>
          <p:nvPr/>
        </p:nvSpPr>
        <p:spPr>
          <a:xfrm>
            <a:off x="6629400" y="2895600"/>
            <a:ext cx="228600" cy="228600"/>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3</a:t>
            </a:r>
          </a:p>
        </p:txBody>
      </p:sp>
      <p:sp>
        <p:nvSpPr>
          <p:cNvPr id="13" name="Flowchart: Connector 12">
            <a:extLst>
              <a:ext uri="{FF2B5EF4-FFF2-40B4-BE49-F238E27FC236}">
                <a16:creationId xmlns:a16="http://schemas.microsoft.com/office/drawing/2014/main" id="{303DD2D1-6D16-4E79-89D6-72EFE24D2137}"/>
              </a:ext>
            </a:extLst>
          </p:cNvPr>
          <p:cNvSpPr/>
          <p:nvPr/>
        </p:nvSpPr>
        <p:spPr>
          <a:xfrm>
            <a:off x="7467600" y="1676400"/>
            <a:ext cx="228600" cy="228600"/>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4</a:t>
            </a:r>
          </a:p>
        </p:txBody>
      </p:sp>
      <p:sp>
        <p:nvSpPr>
          <p:cNvPr id="14" name="Rectangle 3">
            <a:extLst>
              <a:ext uri="{FF2B5EF4-FFF2-40B4-BE49-F238E27FC236}">
                <a16:creationId xmlns:a16="http://schemas.microsoft.com/office/drawing/2014/main" id="{00920573-053D-4FF5-9635-D2014B6FF4B5}"/>
              </a:ext>
            </a:extLst>
          </p:cNvPr>
          <p:cNvSpPr txBox="1">
            <a:spLocks noChangeArrowheads="1"/>
          </p:cNvSpPr>
          <p:nvPr/>
        </p:nvSpPr>
        <p:spPr>
          <a:xfrm>
            <a:off x="386429" y="3200400"/>
            <a:ext cx="8376571" cy="3391698"/>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1175" lvl="1" indent="0" fontAlgn="auto">
              <a:spcAft>
                <a:spcPts val="0"/>
              </a:spcAft>
              <a:buNone/>
            </a:pPr>
            <a:endParaRPr lang="en-US" sz="1600" dirty="0"/>
          </a:p>
          <a:p>
            <a:pPr marL="342900" indent="-342900" fontAlgn="auto">
              <a:spcAft>
                <a:spcPts val="0"/>
              </a:spcAft>
              <a:buFont typeface="+mj-lt"/>
              <a:buAutoNum type="alphaLcPeriod" startAt="10"/>
            </a:pPr>
            <a:endParaRPr lang="en-US" sz="1600" dirty="0"/>
          </a:p>
          <a:p>
            <a:pPr marL="342900" indent="-342900" fontAlgn="auto">
              <a:spcAft>
                <a:spcPts val="0"/>
              </a:spcAft>
              <a:buFont typeface="+mj-lt"/>
              <a:buAutoNum type="alphaLcPeriod" startAt="13"/>
            </a:pPr>
            <a:r>
              <a:rPr lang="en-US" sz="1600" dirty="0"/>
              <a:t>In case2, y = 1 and p is low which is incorrect classification. p = low, Yi * log (Pi) would not inflate the sum as much, the second term would be zero since 1- </a:t>
            </a:r>
            <a:r>
              <a:rPr lang="en-US" sz="1600" dirty="0" err="1"/>
              <a:t>yi</a:t>
            </a:r>
            <a:r>
              <a:rPr lang="en-US" sz="1600" dirty="0"/>
              <a:t> would be zero. So Case 2 would ultimately not affect the sum a lot.</a:t>
            </a:r>
          </a:p>
          <a:p>
            <a:pPr marL="342900" indent="-342900" fontAlgn="auto">
              <a:spcAft>
                <a:spcPts val="0"/>
              </a:spcAft>
              <a:buFont typeface="+mj-lt"/>
              <a:buAutoNum type="alphaLcPeriod" startAt="13"/>
            </a:pPr>
            <a:endParaRPr lang="en-US" sz="1600" dirty="0"/>
          </a:p>
          <a:p>
            <a:pPr marL="342900" indent="-342900" fontAlgn="auto">
              <a:spcAft>
                <a:spcPts val="0"/>
              </a:spcAft>
              <a:buFont typeface="+mj-lt"/>
              <a:buAutoNum type="alphaLcPeriod" startAt="13"/>
            </a:pPr>
            <a:r>
              <a:rPr lang="en-US" sz="1600" dirty="0"/>
              <a:t>Similarly the occurrences of Case 3 would inflate the sum significantly because first term would be 0 but second term will be high i.e. (1- </a:t>
            </a:r>
            <a:r>
              <a:rPr lang="en-US" sz="1600" dirty="0" err="1"/>
              <a:t>yi</a:t>
            </a:r>
            <a:r>
              <a:rPr lang="en-US" sz="1600" dirty="0"/>
              <a:t>)* log(1 – pi)</a:t>
            </a:r>
          </a:p>
          <a:p>
            <a:pPr marL="342900" indent="-342900" fontAlgn="auto">
              <a:spcAft>
                <a:spcPts val="0"/>
              </a:spcAft>
              <a:buFont typeface="+mj-lt"/>
              <a:buAutoNum type="alphaLcPeriod" startAt="13"/>
            </a:pPr>
            <a:endParaRPr lang="en-US" sz="1600" dirty="0"/>
          </a:p>
          <a:p>
            <a:pPr marL="342900" indent="-342900" fontAlgn="auto">
              <a:spcAft>
                <a:spcPts val="0"/>
              </a:spcAft>
              <a:buFont typeface="+mj-lt"/>
              <a:buAutoNum type="alphaLcPeriod" startAt="13"/>
            </a:pPr>
            <a:r>
              <a:rPr lang="en-US" sz="1600" dirty="0"/>
              <a:t>Case 4 first term will be 0  while in second term due to high pi, (1 – pi) will also be small hence contribution will be small</a:t>
            </a:r>
          </a:p>
          <a:p>
            <a:pPr marL="511175" lvl="1" indent="0" fontAlgn="auto">
              <a:spcAft>
                <a:spcPts val="0"/>
              </a:spcAft>
              <a:buFont typeface="Arial"/>
              <a:buNone/>
            </a:pPr>
            <a:endParaRPr lang="en-US" sz="1600" dirty="0"/>
          </a:p>
        </p:txBody>
      </p:sp>
    </p:spTree>
    <p:extLst>
      <p:ext uri="{BB962C8B-B14F-4D97-AF65-F5344CB8AC3E}">
        <p14:creationId xmlns:p14="http://schemas.microsoft.com/office/powerpoint/2010/main" val="3252813647"/>
      </p:ext>
    </p:extLst>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5709571" cy="4604337"/>
          </a:xfrm>
        </p:spPr>
        <p:txBody>
          <a:bodyPr wrap="square">
            <a:spAutoFit/>
          </a:bodyPr>
          <a:lstStyle/>
          <a:p>
            <a:pPr marL="0" indent="0">
              <a:buNone/>
            </a:pPr>
            <a:r>
              <a:rPr lang="en-IN" sz="1800" u="sng" dirty="0"/>
              <a:t>Logistic Regression Model </a:t>
            </a:r>
            <a:r>
              <a:rPr lang="en-IN" sz="1800" dirty="0"/>
              <a:t>-</a:t>
            </a:r>
            <a:endParaRPr lang="en-US" sz="1600" dirty="0"/>
          </a:p>
          <a:p>
            <a:pPr marL="0" indent="0">
              <a:buNone/>
            </a:pPr>
            <a:endParaRPr lang="en-US" sz="1600" dirty="0"/>
          </a:p>
          <a:p>
            <a:pPr marL="342900" indent="-342900">
              <a:buFont typeface="+mj-lt"/>
              <a:buAutoNum type="alphaLcPeriod" startAt="16"/>
            </a:pPr>
            <a:r>
              <a:rPr lang="en-US" sz="1600" dirty="0"/>
              <a:t>More of Case 1s and Case 3s increase the magnitude of the sum inside the logloss formula and because of the negative sign, make it overall error smaller and smaller</a:t>
            </a:r>
          </a:p>
          <a:p>
            <a:pPr marL="342900" indent="-342900">
              <a:buFont typeface="+mj-lt"/>
              <a:buAutoNum type="alphaLcPeriod" startAt="16"/>
            </a:pPr>
            <a:endParaRPr lang="en-US" sz="1600" dirty="0"/>
          </a:p>
          <a:p>
            <a:pPr marL="342900" indent="-342900">
              <a:buFont typeface="+mj-lt"/>
              <a:buAutoNum type="alphaLcPeriod" startAt="16"/>
            </a:pPr>
            <a:r>
              <a:rPr lang="en-US" sz="1600" dirty="0"/>
              <a:t>More Case2s and Case4s will not have as bit an impact on the overall value </a:t>
            </a:r>
          </a:p>
          <a:p>
            <a:pPr marL="342900" indent="-342900">
              <a:buFont typeface="+mj-lt"/>
              <a:buAutoNum type="alphaLcPeriod" startAt="16"/>
            </a:pPr>
            <a:endParaRPr lang="en-US" sz="1600" dirty="0"/>
          </a:p>
          <a:p>
            <a:pPr marL="342900" indent="-342900">
              <a:buFont typeface="+mj-lt"/>
              <a:buAutoNum type="alphaLcPeriod" startAt="16"/>
            </a:pPr>
            <a:r>
              <a:rPr lang="en-US" sz="1600" dirty="0"/>
              <a:t>The objective is to find the logistic curve that makes the overall </a:t>
            </a:r>
            <a:r>
              <a:rPr lang="en-US" sz="1600" dirty="0" err="1"/>
              <a:t>logloss</a:t>
            </a:r>
            <a:r>
              <a:rPr lang="en-US" sz="1600" dirty="0"/>
              <a:t> as negative as possible</a:t>
            </a:r>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p:txBody>
      </p:sp>
      <p:grpSp>
        <p:nvGrpSpPr>
          <p:cNvPr id="4" name="Group 3">
            <a:extLst>
              <a:ext uri="{FF2B5EF4-FFF2-40B4-BE49-F238E27FC236}">
                <a16:creationId xmlns:a16="http://schemas.microsoft.com/office/drawing/2014/main" id="{3DC6E263-F38A-4A06-B0B0-3E636F11B02F}"/>
              </a:ext>
            </a:extLst>
          </p:cNvPr>
          <p:cNvGrpSpPr/>
          <p:nvPr/>
        </p:nvGrpSpPr>
        <p:grpSpPr>
          <a:xfrm>
            <a:off x="6248400" y="1295400"/>
            <a:ext cx="2925417" cy="1828800"/>
            <a:chOff x="2971800" y="2743200"/>
            <a:chExt cx="3733800" cy="2421263"/>
          </a:xfrm>
        </p:grpSpPr>
        <p:pic>
          <p:nvPicPr>
            <p:cNvPr id="5" name="Picture 2" descr="Image result for logistic regression">
              <a:extLst>
                <a:ext uri="{FF2B5EF4-FFF2-40B4-BE49-F238E27FC236}">
                  <a16:creationId xmlns:a16="http://schemas.microsoft.com/office/drawing/2014/main" id="{01C466D9-F45C-4873-8E57-126B2E5EF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743200"/>
              <a:ext cx="2906796" cy="2342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101A2C-03DA-436E-B739-FE2E8AAC0BBB}"/>
                </a:ext>
              </a:extLst>
            </p:cNvPr>
            <p:cNvSpPr txBox="1"/>
            <p:nvPr/>
          </p:nvSpPr>
          <p:spPr>
            <a:xfrm>
              <a:off x="5985042" y="2904277"/>
              <a:ext cx="720558" cy="534742"/>
            </a:xfrm>
            <a:prstGeom prst="rect">
              <a:avLst/>
            </a:prstGeom>
            <a:noFill/>
          </p:spPr>
          <p:txBody>
            <a:bodyPr wrap="square" rtlCol="0">
              <a:spAutoFit/>
            </a:bodyPr>
            <a:lstStyle/>
            <a:p>
              <a:r>
                <a:rPr lang="en-US" sz="1000" dirty="0"/>
                <a:t>Class A</a:t>
              </a:r>
            </a:p>
          </p:txBody>
        </p:sp>
        <p:sp>
          <p:nvSpPr>
            <p:cNvPr id="7" name="TextBox 6">
              <a:extLst>
                <a:ext uri="{FF2B5EF4-FFF2-40B4-BE49-F238E27FC236}">
                  <a16:creationId xmlns:a16="http://schemas.microsoft.com/office/drawing/2014/main" id="{24C94C4E-F3C7-4387-80CD-270FD2F6740C}"/>
                </a:ext>
              </a:extLst>
            </p:cNvPr>
            <p:cNvSpPr txBox="1"/>
            <p:nvPr/>
          </p:nvSpPr>
          <p:spPr>
            <a:xfrm>
              <a:off x="5983284" y="4629721"/>
              <a:ext cx="720558" cy="534742"/>
            </a:xfrm>
            <a:prstGeom prst="rect">
              <a:avLst/>
            </a:prstGeom>
            <a:noFill/>
          </p:spPr>
          <p:txBody>
            <a:bodyPr wrap="square" rtlCol="0">
              <a:spAutoFit/>
            </a:bodyPr>
            <a:lstStyle/>
            <a:p>
              <a:r>
                <a:rPr lang="en-US" sz="1000" dirty="0"/>
                <a:t>Class B</a:t>
              </a:r>
            </a:p>
          </p:txBody>
        </p:sp>
        <p:pic>
          <p:nvPicPr>
            <p:cNvPr id="8" name="Picture 7">
              <a:extLst>
                <a:ext uri="{FF2B5EF4-FFF2-40B4-BE49-F238E27FC236}">
                  <a16:creationId xmlns:a16="http://schemas.microsoft.com/office/drawing/2014/main" id="{5BE66E5F-033E-4D01-A35A-FB372A71FE1F}"/>
                </a:ext>
              </a:extLst>
            </p:cNvPr>
            <p:cNvPicPr>
              <a:picLocks noChangeAspect="1"/>
            </p:cNvPicPr>
            <p:nvPr/>
          </p:nvPicPr>
          <p:blipFill>
            <a:blip r:embed="rId4"/>
            <a:stretch>
              <a:fillRect/>
            </a:stretch>
          </p:blipFill>
          <p:spPr>
            <a:xfrm>
              <a:off x="3200400" y="4724400"/>
              <a:ext cx="2514600" cy="119743"/>
            </a:xfrm>
            <a:prstGeom prst="rect">
              <a:avLst/>
            </a:prstGeom>
          </p:spPr>
        </p:pic>
      </p:grpSp>
      <p:sp>
        <p:nvSpPr>
          <p:cNvPr id="2" name="Flowchart: Connector 1">
            <a:extLst>
              <a:ext uri="{FF2B5EF4-FFF2-40B4-BE49-F238E27FC236}">
                <a16:creationId xmlns:a16="http://schemas.microsoft.com/office/drawing/2014/main" id="{BEFD22A3-A803-4776-AF13-132FF733E95C}"/>
              </a:ext>
            </a:extLst>
          </p:cNvPr>
          <p:cNvSpPr/>
          <p:nvPr/>
        </p:nvSpPr>
        <p:spPr>
          <a:xfrm>
            <a:off x="8077200" y="1371600"/>
            <a:ext cx="228600" cy="2286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1</a:t>
            </a:r>
          </a:p>
        </p:txBody>
      </p:sp>
      <p:sp>
        <p:nvSpPr>
          <p:cNvPr id="10" name="Flowchart: Connector 9">
            <a:extLst>
              <a:ext uri="{FF2B5EF4-FFF2-40B4-BE49-F238E27FC236}">
                <a16:creationId xmlns:a16="http://schemas.microsoft.com/office/drawing/2014/main" id="{01B4C722-C653-46AF-96D2-DA7B4F608A07}"/>
              </a:ext>
            </a:extLst>
          </p:cNvPr>
          <p:cNvSpPr/>
          <p:nvPr/>
        </p:nvSpPr>
        <p:spPr>
          <a:xfrm>
            <a:off x="7162800" y="2514600"/>
            <a:ext cx="228600" cy="2286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2</a:t>
            </a:r>
          </a:p>
        </p:txBody>
      </p:sp>
      <p:sp>
        <p:nvSpPr>
          <p:cNvPr id="11" name="Flowchart: Connector 10">
            <a:extLst>
              <a:ext uri="{FF2B5EF4-FFF2-40B4-BE49-F238E27FC236}">
                <a16:creationId xmlns:a16="http://schemas.microsoft.com/office/drawing/2014/main" id="{3B538BDC-DABB-41D6-A7A1-6994CEE35F63}"/>
              </a:ext>
            </a:extLst>
          </p:cNvPr>
          <p:cNvSpPr/>
          <p:nvPr/>
        </p:nvSpPr>
        <p:spPr>
          <a:xfrm>
            <a:off x="6705600" y="2667000"/>
            <a:ext cx="228600" cy="228600"/>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3</a:t>
            </a:r>
          </a:p>
        </p:txBody>
      </p:sp>
      <p:sp>
        <p:nvSpPr>
          <p:cNvPr id="13" name="Flowchart: Connector 12">
            <a:extLst>
              <a:ext uri="{FF2B5EF4-FFF2-40B4-BE49-F238E27FC236}">
                <a16:creationId xmlns:a16="http://schemas.microsoft.com/office/drawing/2014/main" id="{303DD2D1-6D16-4E79-89D6-72EFE24D2137}"/>
              </a:ext>
            </a:extLst>
          </p:cNvPr>
          <p:cNvSpPr/>
          <p:nvPr/>
        </p:nvSpPr>
        <p:spPr>
          <a:xfrm>
            <a:off x="7543800" y="1447800"/>
            <a:ext cx="228600" cy="228600"/>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4</a:t>
            </a:r>
          </a:p>
        </p:txBody>
      </p:sp>
    </p:spTree>
    <p:extLst>
      <p:ext uri="{BB962C8B-B14F-4D97-AF65-F5344CB8AC3E}">
        <p14:creationId xmlns:p14="http://schemas.microsoft.com/office/powerpoint/2010/main" val="2961197521"/>
      </p:ext>
    </p:extLst>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914918"/>
          </a:xfrm>
        </p:spPr>
        <p:txBody>
          <a:bodyPr>
            <a:spAutoFit/>
          </a:bodyPr>
          <a:lstStyle/>
          <a:p>
            <a:pPr marL="0" indent="0">
              <a:buNone/>
            </a:pPr>
            <a:r>
              <a:rPr lang="en-IN" sz="1800" u="sng" dirty="0"/>
              <a:t>Logistic Regression Model </a:t>
            </a:r>
            <a:r>
              <a:rPr lang="en-IN" sz="1800" dirty="0"/>
              <a:t>-</a:t>
            </a:r>
          </a:p>
          <a:p>
            <a:pPr marL="0" indent="0">
              <a:buNone/>
            </a:pPr>
            <a:endParaRPr lang="en-IN" sz="1400" dirty="0"/>
          </a:p>
          <a:p>
            <a:pPr marL="0" indent="0">
              <a:buNone/>
            </a:pPr>
            <a:r>
              <a:rPr lang="en-US" sz="1800" dirty="0"/>
              <a:t>Advantages - </a:t>
            </a:r>
          </a:p>
          <a:p>
            <a:pPr marL="342900" indent="-342900">
              <a:buAutoNum type="arabicPeriod"/>
            </a:pPr>
            <a:r>
              <a:rPr lang="en-US" sz="1400" dirty="0"/>
              <a:t>Makes no assumptions about distributions of classes in feature space</a:t>
            </a:r>
          </a:p>
          <a:p>
            <a:pPr marL="342900" indent="-342900">
              <a:buAutoNum type="arabicPeriod"/>
            </a:pPr>
            <a:r>
              <a:rPr lang="en-US" sz="1400" dirty="0"/>
              <a:t>Easily extended to multiple classes (multinomial regression)</a:t>
            </a:r>
          </a:p>
          <a:p>
            <a:pPr marL="342900" indent="-342900">
              <a:buAutoNum type="arabicPeriod"/>
            </a:pPr>
            <a:r>
              <a:rPr lang="en-US" sz="1400" dirty="0"/>
              <a:t>Natural probabilistic view of class predictions</a:t>
            </a:r>
          </a:p>
          <a:p>
            <a:pPr marL="342900" indent="-342900">
              <a:buAutoNum type="arabicPeriod"/>
            </a:pPr>
            <a:r>
              <a:rPr lang="en-US" sz="1400" dirty="0"/>
              <a:t>Quick to train</a:t>
            </a:r>
          </a:p>
          <a:p>
            <a:pPr marL="342900" indent="-342900">
              <a:buAutoNum type="arabicPeriod"/>
            </a:pPr>
            <a:r>
              <a:rPr lang="en-US" sz="1400" dirty="0"/>
              <a:t>Very fast at classifying unknown records</a:t>
            </a:r>
          </a:p>
          <a:p>
            <a:pPr marL="342900" indent="-342900">
              <a:buAutoNum type="arabicPeriod"/>
            </a:pPr>
            <a:r>
              <a:rPr lang="en-US" sz="1400" dirty="0"/>
              <a:t>Good accuracy for many simple data sets </a:t>
            </a:r>
          </a:p>
          <a:p>
            <a:pPr marL="342900" indent="-342900">
              <a:buAutoNum type="arabicPeriod"/>
            </a:pPr>
            <a:r>
              <a:rPr lang="en-US" sz="1400" dirty="0"/>
              <a:t>Resistant to overfitting</a:t>
            </a:r>
          </a:p>
          <a:p>
            <a:pPr marL="342900" indent="-342900">
              <a:buAutoNum type="arabicPeriod"/>
            </a:pPr>
            <a:r>
              <a:rPr lang="en-US" sz="1400" dirty="0"/>
              <a:t>Can interpret model coefficients as indicators of feature importance</a:t>
            </a:r>
          </a:p>
          <a:p>
            <a:pPr marL="342900" indent="-342900">
              <a:buAutoNum type="arabicPeriod"/>
            </a:pPr>
            <a:endParaRPr lang="en-US" sz="1400" dirty="0"/>
          </a:p>
          <a:p>
            <a:pPr marL="0" indent="0">
              <a:buNone/>
            </a:pPr>
            <a:r>
              <a:rPr lang="en-US" sz="1800" dirty="0"/>
              <a:t>Dis advantages - </a:t>
            </a:r>
          </a:p>
          <a:p>
            <a:pPr marL="342900" indent="-342900">
              <a:buAutoNum type="arabicPeriod"/>
            </a:pPr>
            <a:r>
              <a:rPr lang="en-US" sz="1600" dirty="0"/>
              <a:t>Constructs linear boundaries</a:t>
            </a:r>
          </a:p>
        </p:txBody>
      </p:sp>
    </p:spTree>
    <p:extLst>
      <p:ext uri="{BB962C8B-B14F-4D97-AF65-F5344CB8AC3E}">
        <p14:creationId xmlns:p14="http://schemas.microsoft.com/office/powerpoint/2010/main" val="1686971549"/>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466112"/>
          </a:xfrm>
        </p:spPr>
        <p:txBody>
          <a:bodyPr>
            <a:spAutoFit/>
          </a:bodyPr>
          <a:lstStyle/>
          <a:p>
            <a:pPr marL="0" indent="0">
              <a:buNone/>
            </a:pPr>
            <a:r>
              <a:rPr lang="en-IN" sz="1800" u="sng" dirty="0"/>
              <a:t>Logistic Regression Model </a:t>
            </a:r>
            <a:r>
              <a:rPr lang="en-IN" sz="1800" dirty="0"/>
              <a:t>-</a:t>
            </a:r>
          </a:p>
          <a:p>
            <a:pPr marL="0" indent="0">
              <a:buNone/>
            </a:pPr>
            <a:endParaRPr lang="en-IN" sz="1400" dirty="0"/>
          </a:p>
          <a:p>
            <a:pPr marL="0" indent="0">
              <a:buNone/>
            </a:pPr>
            <a:r>
              <a:rPr lang="en-US" sz="1800" dirty="0"/>
              <a:t>Lab- 2- Predict diabetes among Pima Indians</a:t>
            </a:r>
          </a:p>
          <a:p>
            <a:pPr marL="0" indent="0">
              <a:buNone/>
            </a:pPr>
            <a:endParaRPr lang="en-US" sz="1800" dirty="0"/>
          </a:p>
          <a:p>
            <a:pPr marL="0" indent="0">
              <a:buNone/>
            </a:pPr>
            <a:r>
              <a:rPr lang="en-US" sz="1800" dirty="0"/>
              <a:t>Description – Sample data is available at </a:t>
            </a:r>
            <a:r>
              <a:rPr lang="en-US" sz="1800" dirty="0">
                <a:hlinkClick r:id="rId3"/>
              </a:rPr>
              <a:t>https://archive.ics.uci.edu/ml/machine-learning-databases/pima-indians-diabetes/pima-indians-diabetes.names</a:t>
            </a:r>
            <a:r>
              <a:rPr lang="en-US" sz="1800" dirty="0"/>
              <a:t> </a:t>
            </a:r>
          </a:p>
          <a:p>
            <a:pPr marL="0" indent="0">
              <a:buNone/>
            </a:pPr>
            <a:endParaRPr lang="en-US" sz="1800" dirty="0"/>
          </a:p>
          <a:p>
            <a:pPr marL="0" indent="0">
              <a:buNone/>
            </a:pPr>
            <a:r>
              <a:rPr lang="en-US" sz="1800" dirty="0"/>
              <a:t>The dataset has 9 attributes listed below </a:t>
            </a:r>
          </a:p>
          <a:p>
            <a:pPr marL="342900" indent="-342900">
              <a:buAutoNum type="arabicPeriod"/>
            </a:pPr>
            <a:r>
              <a:rPr lang="en-US" sz="1400" dirty="0"/>
              <a:t>Number of times pregnant </a:t>
            </a:r>
          </a:p>
          <a:p>
            <a:pPr marL="342900" indent="-342900">
              <a:buAutoNum type="arabicPeriod"/>
            </a:pPr>
            <a:r>
              <a:rPr lang="en-US" sz="1400" dirty="0"/>
              <a:t>Plasma glucose concentration a 2 hours in an oral glucose tolerance test </a:t>
            </a:r>
          </a:p>
          <a:p>
            <a:pPr marL="342900" indent="-342900">
              <a:buAutoNum type="arabicPeriod"/>
            </a:pPr>
            <a:r>
              <a:rPr lang="en-US" sz="1400" dirty="0"/>
              <a:t>Diastolic blood pressure (mm Hg) </a:t>
            </a:r>
          </a:p>
          <a:p>
            <a:pPr marL="342900" indent="-342900">
              <a:buAutoNum type="arabicPeriod"/>
            </a:pPr>
            <a:r>
              <a:rPr lang="en-US" sz="1400" dirty="0"/>
              <a:t>Triceps skin fold thickness (mm) </a:t>
            </a:r>
          </a:p>
          <a:p>
            <a:pPr marL="342900" indent="-342900">
              <a:buAutoNum type="arabicPeriod"/>
            </a:pPr>
            <a:r>
              <a:rPr lang="en-US" sz="1400" dirty="0"/>
              <a:t>2-Hour serum insulin (mu U/ml) </a:t>
            </a:r>
          </a:p>
          <a:p>
            <a:pPr marL="342900" indent="-342900">
              <a:buAutoNum type="arabicPeriod"/>
            </a:pPr>
            <a:r>
              <a:rPr lang="en-US" sz="1400" dirty="0"/>
              <a:t>Body mass index (weight in kg/(height in m)^2) </a:t>
            </a:r>
          </a:p>
          <a:p>
            <a:pPr marL="342900" indent="-342900">
              <a:buAutoNum type="arabicPeriod"/>
            </a:pPr>
            <a:r>
              <a:rPr lang="en-US" sz="1400" dirty="0"/>
              <a:t>Diabetes pedigree function </a:t>
            </a:r>
          </a:p>
          <a:p>
            <a:pPr marL="342900" indent="-342900">
              <a:buAutoNum type="arabicPeriod"/>
            </a:pPr>
            <a:r>
              <a:rPr lang="en-US" sz="1400" dirty="0"/>
              <a:t>Age (years) </a:t>
            </a:r>
          </a:p>
          <a:p>
            <a:pPr marL="342900" indent="-342900">
              <a:buAutoNum type="arabicPeriod"/>
            </a:pPr>
            <a:r>
              <a:rPr lang="en-US" sz="1400" dirty="0"/>
              <a:t>Class variable (0 or 1) </a:t>
            </a:r>
          </a:p>
          <a:p>
            <a:pPr marL="854075" lvl="1" indent="-342900">
              <a:buFont typeface="+mj-lt"/>
              <a:buAutoNum type="alphaLcPeriod"/>
            </a:pPr>
            <a:endParaRPr lang="en-US" sz="1600" dirty="0"/>
          </a:p>
        </p:txBody>
      </p:sp>
      <p:sp>
        <p:nvSpPr>
          <p:cNvPr id="2" name="TextBox 1">
            <a:extLst>
              <a:ext uri="{FF2B5EF4-FFF2-40B4-BE49-F238E27FC236}">
                <a16:creationId xmlns:a16="http://schemas.microsoft.com/office/drawing/2014/main" id="{A6A1B46E-CF34-4781-9C56-BA73FDB874ED}"/>
              </a:ext>
            </a:extLst>
          </p:cNvPr>
          <p:cNvSpPr txBox="1"/>
          <p:nvPr/>
        </p:nvSpPr>
        <p:spPr>
          <a:xfrm>
            <a:off x="5181600" y="6019800"/>
            <a:ext cx="41148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sz="1400" dirty="0">
                <a:solidFill>
                  <a:srgbClr val="000000"/>
                </a:solidFill>
              </a:rPr>
              <a:t>Logistic Regression - Lima </a:t>
            </a:r>
            <a:r>
              <a:rPr lang="en-US" sz="1400" dirty="0" err="1">
                <a:solidFill>
                  <a:srgbClr val="000000"/>
                </a:solidFill>
              </a:rPr>
              <a:t>Diabetes.ipynb</a:t>
            </a:r>
            <a:endParaRPr lang="en-US" sz="1400" dirty="0">
              <a:solidFill>
                <a:srgbClr val="000000"/>
              </a:solidFill>
            </a:endParaRPr>
          </a:p>
        </p:txBody>
      </p:sp>
    </p:spTree>
    <p:extLst>
      <p:ext uri="{BB962C8B-B14F-4D97-AF65-F5344CB8AC3E}">
        <p14:creationId xmlns:p14="http://schemas.microsoft.com/office/powerpoint/2010/main" val="591006401"/>
      </p:ext>
    </p:extLst>
  </p:cSld>
  <p:clrMapOvr>
    <a:masterClrMapping/>
  </p:clrMapOvr>
  <p:transition spd="med">
    <p:wipe dir="d"/>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65130</TotalTime>
  <Words>911</Words>
  <Application>Microsoft Office PowerPoint</Application>
  <PresentationFormat>On-screen Show (4:3)</PresentationFormat>
  <Paragraphs>163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Content_ACER</cp:lastModifiedBy>
  <cp:revision>1671</cp:revision>
  <dcterms:created xsi:type="dcterms:W3CDTF">2012-11-25T06:27:51Z</dcterms:created>
  <dcterms:modified xsi:type="dcterms:W3CDTF">2018-08-18T07:20:37Z</dcterms:modified>
</cp:coreProperties>
</file>