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8" r:id="rId2"/>
    <p:sldId id="372" r:id="rId3"/>
    <p:sldId id="373" r:id="rId4"/>
    <p:sldId id="374" r:id="rId5"/>
    <p:sldId id="375" r:id="rId6"/>
    <p:sldId id="379" r:id="rId7"/>
    <p:sldId id="381" r:id="rId8"/>
    <p:sldId id="376" r:id="rId9"/>
    <p:sldId id="387" r:id="rId10"/>
    <p:sldId id="382" r:id="rId11"/>
    <p:sldId id="388" r:id="rId12"/>
    <p:sldId id="389" r:id="rId13"/>
    <p:sldId id="390" r:id="rId14"/>
    <p:sldId id="391" r:id="rId15"/>
    <p:sldId id="393" r:id="rId16"/>
    <p:sldId id="394" r:id="rId17"/>
    <p:sldId id="395" r:id="rId18"/>
    <p:sldId id="397" r:id="rId19"/>
    <p:sldId id="396" r:id="rId20"/>
    <p:sldId id="398" r:id="rId21"/>
    <p:sldId id="377" r:id="rId22"/>
    <p:sldId id="399" r:id="rId23"/>
    <p:sldId id="386" r:id="rId24"/>
    <p:sldId id="3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70AD47"/>
    <a:srgbClr val="84AF72"/>
    <a:srgbClr val="F4B183"/>
    <a:srgbClr val="F2B43D"/>
    <a:srgbClr val="008080"/>
    <a:srgbClr val="33CC33"/>
    <a:srgbClr val="00FF00"/>
    <a:srgbClr val="E2F0D9"/>
    <a:srgbClr val="F6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5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2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Analysez des données de systèmes éducatifs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163DD17-882A-40EB-9050-2FCD9BC7524E}"/>
              </a:ext>
            </a:extLst>
          </p:cNvPr>
          <p:cNvGrpSpPr/>
          <p:nvPr/>
        </p:nvGrpSpPr>
        <p:grpSpPr>
          <a:xfrm>
            <a:off x="7492481" y="4133349"/>
            <a:ext cx="3899769" cy="1931513"/>
            <a:chOff x="7492481" y="4133349"/>
            <a:chExt cx="3899769" cy="1931513"/>
          </a:xfrm>
        </p:grpSpPr>
        <p:pic>
          <p:nvPicPr>
            <p:cNvPr id="1026" name="Picture 2" descr="OpenClassrooms — Wikipédia">
              <a:extLst>
                <a:ext uri="{FF2B5EF4-FFF2-40B4-BE49-F238E27FC236}">
                  <a16:creationId xmlns:a16="http://schemas.microsoft.com/office/drawing/2014/main" id="{1ED1A659-D6AB-4947-92C5-9E65D7B28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481" y="4133349"/>
              <a:ext cx="1307570" cy="130757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Des parcours diplômants et des cours gratuits 100% en ligne - OpenClassrooms">
              <a:extLst>
                <a:ext uri="{FF2B5EF4-FFF2-40B4-BE49-F238E27FC236}">
                  <a16:creationId xmlns:a16="http://schemas.microsoft.com/office/drawing/2014/main" id="{726A3A85-09B8-4BB5-860D-F94E9D062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481" y="5597824"/>
              <a:ext cx="3899769" cy="4670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avril 2021</a:t>
            </a:r>
          </a:p>
        </p:txBody>
      </p:sp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01. Sélection des jeux de données et les colonnes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2DAAA16-C62B-477D-B15A-0C7D9209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3581"/>
          <a:stretch/>
        </p:blipFill>
        <p:spPr>
          <a:xfrm>
            <a:off x="156595" y="1620987"/>
            <a:ext cx="6219448" cy="3201287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3D8AF5FB-FB9F-45C0-AF8E-B12A888B0499}"/>
              </a:ext>
            </a:extLst>
          </p:cNvPr>
          <p:cNvSpPr txBox="1"/>
          <p:nvPr/>
        </p:nvSpPr>
        <p:spPr>
          <a:xfrm>
            <a:off x="6969678" y="1809099"/>
            <a:ext cx="5222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Le jeu de données principal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none" strike="noStrike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  <a:latin typeface="docs-Roboto"/>
              </a:rPr>
              <a:t>EdStatsCountry.csv 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: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Pour compléter les informations sur les pays dans le jeu de données "EdStatsData.csv".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6969678" y="1403334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jeux de données à travailler sont: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91422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6969678" y="3053075"/>
            <a:ext cx="4935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par jeu de données à considérer sont: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3039272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66460644-74EF-4D30-993E-02FC945D775C}"/>
              </a:ext>
            </a:extLst>
          </p:cNvPr>
          <p:cNvSpPr txBox="1"/>
          <p:nvPr/>
        </p:nvSpPr>
        <p:spPr>
          <a:xfrm>
            <a:off x="6960416" y="3733145"/>
            <a:ext cx="21966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latin typeface="docs-Roboto"/>
              </a:rPr>
              <a:t>EdStatsData.csv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Indicator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Years until 2021 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DB88B45-E464-4999-AC02-4E9D31B1EA0E}"/>
              </a:ext>
            </a:extLst>
          </p:cNvPr>
          <p:cNvSpPr txBox="1"/>
          <p:nvPr/>
        </p:nvSpPr>
        <p:spPr>
          <a:xfrm>
            <a:off x="9049739" y="3759311"/>
            <a:ext cx="23425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EdStatsCountry.csv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Short Name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2-alpha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docs-Roboto"/>
              </a:rPr>
              <a:t>Region</a:t>
            </a:r>
            <a:endParaRPr lang="fr-FR" sz="14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7272316-6E01-4260-9E81-8DB5C81B4DEB}"/>
              </a:ext>
            </a:extLst>
          </p:cNvPr>
          <p:cNvSpPr txBox="1"/>
          <p:nvPr/>
        </p:nvSpPr>
        <p:spPr>
          <a:xfrm>
            <a:off x="6969678" y="5176241"/>
            <a:ext cx="50788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pays ont été filtrés selon la liste des pays selon ISO-3166-1</a:t>
            </a:r>
            <a:r>
              <a:rPr lang="fr-FR" sz="1600" u="none" strike="noStrike" baseline="6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  <a:endParaRPr lang="fr-FR" sz="2000" u="none" strike="noStrike" baseline="60000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164AC52-868D-4361-A484-E5FE54F429A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5164387"/>
            <a:ext cx="457727" cy="427272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01F32BA2-0FCE-44D2-A1CF-A86F56A871A6}"/>
              </a:ext>
            </a:extLst>
          </p:cNvPr>
          <p:cNvSpPr txBox="1"/>
          <p:nvPr/>
        </p:nvSpPr>
        <p:spPr>
          <a:xfrm>
            <a:off x="8621423" y="6097958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https://datahub.io/core/country-list</a:t>
            </a: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02. Sélection des Indicateurs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4841938" y="1620987"/>
            <a:ext cx="4603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avait 3665 uniques sur </a:t>
            </a:r>
            <a:r>
              <a:rPr lang="en-US" sz="2000" b="1" u="none" strike="noStrike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  <a:effectLst/>
                <a:latin typeface="docs-Roboto"/>
              </a:rPr>
              <a:t>EdStatsData.csv 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4841938" y="230402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Définition de 2 listes de mots-clés 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0A67C1B-D589-496D-BB69-AEE192AC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20987"/>
            <a:ext cx="3736894" cy="3736894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BFFF13D-4467-49F3-872B-112E846EA134}"/>
              </a:ext>
            </a:extLst>
          </p:cNvPr>
          <p:cNvSpPr txBox="1"/>
          <p:nvPr/>
        </p:nvSpPr>
        <p:spPr>
          <a:xfrm>
            <a:off x="4841938" y="2722506"/>
            <a:ext cx="6306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8080"/>
                </a:solidFill>
                <a:effectLst/>
                <a:latin typeface="docs-Roboto"/>
              </a:rPr>
              <a:t>Mots-clés liés à l’objectif de la mission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2B43D"/>
                </a:solidFill>
                <a:latin typeface="docs-Roboto"/>
              </a:rPr>
              <a:t>Mots-clés PAS liés à l’objectif de la mission</a:t>
            </a:r>
            <a:endParaRPr lang="fr-FR" sz="2000" b="1" u="none" strike="noStrike" dirty="0">
              <a:solidFill>
                <a:srgbClr val="F2B43D"/>
              </a:solidFill>
              <a:latin typeface="docs-Roboto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4841938" y="3525222"/>
            <a:ext cx="697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296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indicateurs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949" y="3516430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d'indicateurs sélectionnée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2960DC55-3B9E-44F2-BC0C-59D95BBA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09765"/>
              </p:ext>
            </p:extLst>
          </p:nvPr>
        </p:nvGraphicFramePr>
        <p:xfrm>
          <a:off x="889787" y="2032503"/>
          <a:ext cx="10412425" cy="4147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1720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4729897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3470808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Code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Indicator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Name</a:t>
                      </a:r>
                      <a:endParaRPr lang="es-419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Indicator</a:t>
                      </a:r>
                      <a:endParaRPr lang="es-419" dirty="0"/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Internet users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Internet </a:t>
                      </a:r>
                      <a:r>
                        <a:rPr lang="es-419" dirty="0" err="1"/>
                        <a:t>users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SE.TER.ENRL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 err="1"/>
                        <a:t>Enrolment</a:t>
                      </a:r>
                      <a:r>
                        <a:rPr lang="es-419" dirty="0"/>
                        <a:t> in </a:t>
                      </a:r>
                      <a:r>
                        <a:rPr lang="es-419" dirty="0" err="1"/>
                        <a:t>tertiary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education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upper secondary education, both sexes (number)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GDP per capita, PPP (current international 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SP.POP.1524.TO.UN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ages 15-24,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Ages 15-24 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SP.POP.TOTL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/>
                        <a:t>Population,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Total </a:t>
                      </a:r>
                      <a:r>
                        <a:rPr lang="es-419" dirty="0" err="1"/>
                        <a:t>population</a:t>
                      </a:r>
                      <a:endParaRPr lang="es-419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A5444F-39BD-45C3-BBC3-EE09B8B6C0C5}"/>
              </a:ext>
            </a:extLst>
          </p:cNvPr>
          <p:cNvSpPr/>
          <p:nvPr/>
        </p:nvSpPr>
        <p:spPr>
          <a:xfrm>
            <a:off x="4837176" y="1355002"/>
            <a:ext cx="7354824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4C9E65-6880-4B0D-8C17-5E3A4E9C5099}"/>
              </a:ext>
            </a:extLst>
          </p:cNvPr>
          <p:cNvSpPr txBox="1"/>
          <p:nvPr/>
        </p:nvSpPr>
        <p:spPr>
          <a:xfrm>
            <a:off x="4919472" y="1399199"/>
            <a:ext cx="584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d’observation, les indicateurs retenus sont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77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>
            <a:extLst>
              <a:ext uri="{FF2B5EF4-FFF2-40B4-BE49-F238E27FC236}">
                <a16:creationId xmlns:a16="http://schemas.microsoft.com/office/drawing/2014/main" id="{B6128B1A-57C9-4A3F-BA6C-F537940A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b="2038"/>
          <a:stretch/>
        </p:blipFill>
        <p:spPr>
          <a:xfrm>
            <a:off x="1787221" y="1077613"/>
            <a:ext cx="8617558" cy="49308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03. Comparer les pays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8262A6-F036-4059-9A41-09CCE1CCD3E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Sélectionnez</a:t>
            </a:r>
            <a:r>
              <a:rPr lang="es-419" sz="2000" dirty="0"/>
              <a:t> les </a:t>
            </a:r>
            <a:r>
              <a:rPr lang="es-419" sz="2000" dirty="0" err="1"/>
              <a:t>colonnes</a:t>
            </a:r>
            <a:r>
              <a:rPr lang="es-419" sz="2000" dirty="0"/>
              <a:t> </a:t>
            </a:r>
            <a:r>
              <a:rPr lang="es-419" sz="2000" dirty="0" err="1"/>
              <a:t>minimales</a:t>
            </a:r>
            <a:r>
              <a:rPr lang="es-419" sz="2000" dirty="0"/>
              <a:t> </a:t>
            </a:r>
            <a:r>
              <a:rPr lang="es-419" sz="2000" dirty="0" err="1"/>
              <a:t>nécessaires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travailler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0E73CBD-B2CA-44F0-9ADA-F3DBFAF6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20949D0-5E9B-4DD1-A489-3FFA27861D83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Sélectionnez</a:t>
            </a:r>
            <a:r>
              <a:rPr lang="es-419" sz="2000" dirty="0"/>
              <a:t> les </a:t>
            </a:r>
            <a:r>
              <a:rPr lang="es-419" sz="2000" dirty="0" err="1"/>
              <a:t>données</a:t>
            </a:r>
            <a:r>
              <a:rPr lang="es-419" sz="2000" dirty="0"/>
              <a:t> les plus </a:t>
            </a:r>
            <a:r>
              <a:rPr lang="es-419" sz="2000" dirty="0" err="1"/>
              <a:t>récentes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chaque </a:t>
            </a:r>
            <a:r>
              <a:rPr lang="es-419" sz="2000" dirty="0" err="1"/>
              <a:t>pays</a:t>
            </a:r>
            <a:r>
              <a:rPr lang="es-419" sz="2000" dirty="0"/>
              <a:t> par </a:t>
            </a:r>
            <a:r>
              <a:rPr lang="es-419" sz="2000" dirty="0" err="1"/>
              <a:t>indicateurs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1768459-69A3-404C-B2C9-215115FB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AB981F-D83C-4BF4-B210-D9CCDF255D2C}"/>
              </a:ext>
            </a:extLst>
          </p:cNvPr>
          <p:cNvSpPr txBox="1"/>
          <p:nvPr/>
        </p:nvSpPr>
        <p:spPr>
          <a:xfrm>
            <a:off x="844895" y="2987686"/>
            <a:ext cx="6306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Exclure</a:t>
            </a:r>
            <a:r>
              <a:rPr lang="es-419" sz="2000" dirty="0"/>
              <a:t> les </a:t>
            </a:r>
            <a:r>
              <a:rPr lang="es-419" sz="2000" dirty="0" err="1"/>
              <a:t>pays</a:t>
            </a:r>
            <a:r>
              <a:rPr lang="es-419" sz="2000" dirty="0"/>
              <a:t> de </a:t>
            </a:r>
            <a:r>
              <a:rPr lang="es-419" sz="2000" dirty="0" err="1"/>
              <a:t>moins</a:t>
            </a:r>
            <a:r>
              <a:rPr lang="es-419" sz="2000" dirty="0"/>
              <a:t> de 10 </a:t>
            </a:r>
            <a:r>
              <a:rPr lang="es-419" sz="2000" dirty="0" err="1"/>
              <a:t>millions</a:t>
            </a:r>
            <a:r>
              <a:rPr lang="es-419" sz="2000" dirty="0"/>
              <a:t> </a:t>
            </a:r>
            <a:r>
              <a:rPr lang="es-419" sz="2000" dirty="0" err="1"/>
              <a:t>d'habitants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3C69644D-973E-4980-B765-B3EF3320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97889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F83513B-69EA-40DE-B97F-4B28435E2728}"/>
              </a:ext>
            </a:extLst>
          </p:cNvPr>
          <p:cNvSpPr txBox="1"/>
          <p:nvPr/>
        </p:nvSpPr>
        <p:spPr>
          <a:xfrm>
            <a:off x="854156" y="3698508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Après avoir réalisé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les filtres, 86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pays</a:t>
            </a:r>
            <a:r>
              <a:rPr lang="es-ES" sz="2000" i="1" u="sng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s-ES" sz="2000" i="1" u="sng" strike="noStrike" dirty="0" err="1">
                <a:solidFill>
                  <a:srgbClr val="000000"/>
                </a:solidFill>
                <a:effectLst/>
                <a:latin typeface="docs-Roboto"/>
              </a:rPr>
              <a:t>on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t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été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es-ES" sz="2000" i="1" u="sng" dirty="0" err="1">
                <a:solidFill>
                  <a:srgbClr val="000000"/>
                </a:solidFill>
                <a:latin typeface="docs-Roboto"/>
              </a:rPr>
              <a:t>obtenus</a:t>
            </a:r>
            <a:r>
              <a:rPr lang="es-ES" sz="2000" i="1" u="sng" dirty="0">
                <a:solidFill>
                  <a:srgbClr val="000000"/>
                </a:solidFill>
                <a:latin typeface="docs-Roboto"/>
              </a:rPr>
              <a:t>. </a:t>
            </a:r>
            <a:endParaRPr lang="fr-FR" sz="2000" i="1" u="sng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0A5CEA4-DCA7-4356-B566-44BE73BAA7E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689716"/>
            <a:ext cx="457727" cy="4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Estimation du nombre de clients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3B4ECF8-C1A4-4400-9118-6AF04995A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3942" r="8378" b="5571"/>
          <a:stretch/>
        </p:blipFill>
        <p:spPr>
          <a:xfrm>
            <a:off x="5919257" y="2254388"/>
            <a:ext cx="5450254" cy="3633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DB3AB0F-B8D3-4795-BECC-51CC697D25E6}"/>
              </a:ext>
            </a:extLst>
          </p:cNvPr>
          <p:cNvSpPr txBox="1"/>
          <p:nvPr/>
        </p:nvSpPr>
        <p:spPr>
          <a:xfrm>
            <a:off x="854156" y="1449895"/>
            <a:ext cx="10630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(</a:t>
            </a:r>
            <a:r>
              <a:rPr lang="es-419" sz="2000" dirty="0" err="1"/>
              <a:t>Enrolment</a:t>
            </a:r>
            <a:r>
              <a:rPr lang="es-419" sz="2000" dirty="0"/>
              <a:t> in </a:t>
            </a:r>
            <a:r>
              <a:rPr lang="es-419" sz="2000" dirty="0" err="1"/>
              <a:t>tertiary</a:t>
            </a:r>
            <a:r>
              <a:rPr lang="es-419" sz="2000" dirty="0"/>
              <a:t> </a:t>
            </a:r>
            <a:r>
              <a:rPr lang="es-419" sz="2000" dirty="0" err="1"/>
              <a:t>education</a:t>
            </a:r>
            <a:r>
              <a:rPr lang="es-419" sz="2000" dirty="0"/>
              <a:t> + </a:t>
            </a:r>
            <a:r>
              <a:rPr lang="en-US" sz="2000" dirty="0"/>
              <a:t>Enrolment in upper secondary education) * 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es-419" sz="2000" dirty="0"/>
              <a:t>/100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A0AD34-FA0D-4EF9-A0EA-B1A68794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1441103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15D998-7182-4300-9617-AB72B3116583}"/>
              </a:ext>
            </a:extLst>
          </p:cNvPr>
          <p:cNvSpPr/>
          <p:nvPr/>
        </p:nvSpPr>
        <p:spPr>
          <a:xfrm>
            <a:off x="5836082" y="2508811"/>
            <a:ext cx="1940672" cy="14475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FEEA10F-2A93-46A8-BCC9-239CA055F32E}"/>
              </a:ext>
            </a:extLst>
          </p:cNvPr>
          <p:cNvGrpSpPr/>
          <p:nvPr/>
        </p:nvGrpSpPr>
        <p:grpSpPr>
          <a:xfrm>
            <a:off x="2188266" y="2168401"/>
            <a:ext cx="3032683" cy="2125494"/>
            <a:chOff x="2054863" y="2124417"/>
            <a:chExt cx="3032683" cy="2125494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0483ED0C-1DC8-46FD-8AD4-41BBD1450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8" t="11707" r="64125" b="54047"/>
            <a:stretch/>
          </p:blipFill>
          <p:spPr>
            <a:xfrm>
              <a:off x="2135279" y="2199393"/>
              <a:ext cx="2869092" cy="195907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F30EFC-D786-4D89-BD83-577494B5D0FD}"/>
                </a:ext>
              </a:extLst>
            </p:cNvPr>
            <p:cNvSpPr/>
            <p:nvPr/>
          </p:nvSpPr>
          <p:spPr>
            <a:xfrm>
              <a:off x="2054863" y="2124417"/>
              <a:ext cx="3032683" cy="212549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B7A3AA7-EABE-4EDE-82AF-D5FE44D134C5}"/>
              </a:ext>
            </a:extLst>
          </p:cNvPr>
          <p:cNvCxnSpPr>
            <a:cxnSpLocks/>
          </p:cNvCxnSpPr>
          <p:nvPr/>
        </p:nvCxnSpPr>
        <p:spPr>
          <a:xfrm flipH="1" flipV="1">
            <a:off x="5218190" y="2168401"/>
            <a:ext cx="617894" cy="340410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270D099-6D65-4B92-8D5B-D7F0A5913FF2}"/>
              </a:ext>
            </a:extLst>
          </p:cNvPr>
          <p:cNvCxnSpPr>
            <a:cxnSpLocks/>
          </p:cNvCxnSpPr>
          <p:nvPr/>
        </p:nvCxnSpPr>
        <p:spPr>
          <a:xfrm flipH="1">
            <a:off x="5218190" y="3956383"/>
            <a:ext cx="617893" cy="336187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5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Évolution de la pénétration d'Internet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8A69D0-7698-429B-8DF9-7AF5541C1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t="5321" r="7104" b="5581"/>
          <a:stretch/>
        </p:blipFill>
        <p:spPr>
          <a:xfrm>
            <a:off x="249640" y="1227442"/>
            <a:ext cx="5846360" cy="408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054CADC-CA4D-4880-A39D-D9FC524B0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t="5523" r="8281" b="6675"/>
          <a:stretch/>
        </p:blipFill>
        <p:spPr>
          <a:xfrm>
            <a:off x="6231340" y="2137440"/>
            <a:ext cx="5846360" cy="41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Pénétration d'Internet par rapport à la population 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(20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1B8E56-E720-4947-8045-0A98236F4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3888" r="8025" b="5581"/>
          <a:stretch/>
        </p:blipFill>
        <p:spPr>
          <a:xfrm>
            <a:off x="4222495" y="1335285"/>
            <a:ext cx="6758992" cy="479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0047FA-4921-42CA-A084-6FC7776C95B3}"/>
              </a:ext>
            </a:extLst>
          </p:cNvPr>
          <p:cNvSpPr/>
          <p:nvPr/>
        </p:nvSpPr>
        <p:spPr>
          <a:xfrm>
            <a:off x="4724400" y="1724062"/>
            <a:ext cx="2617231" cy="94520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0988183-4502-4BBF-ADC7-55253CB61D0B}"/>
              </a:ext>
            </a:extLst>
          </p:cNvPr>
          <p:cNvCxnSpPr>
            <a:cxnSpLocks/>
          </p:cNvCxnSpPr>
          <p:nvPr/>
        </p:nvCxnSpPr>
        <p:spPr>
          <a:xfrm flipH="1">
            <a:off x="3225800" y="2187104"/>
            <a:ext cx="1498601" cy="95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8CF0984-7AD3-4D70-A8BB-9C247102F13C}"/>
              </a:ext>
            </a:extLst>
          </p:cNvPr>
          <p:cNvSpPr txBox="1"/>
          <p:nvPr/>
        </p:nvSpPr>
        <p:spPr>
          <a:xfrm>
            <a:off x="2285420" y="1842723"/>
            <a:ext cx="8840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India</a:t>
            </a:r>
            <a:br>
              <a:rPr lang="es-E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</a:br>
            <a:r>
              <a:rPr lang="es-ES" sz="200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docs-Roboto"/>
              </a:rPr>
              <a:t>China</a:t>
            </a:r>
            <a:endParaRPr lang="fr-FR" sz="2000" strike="noStrike" dirty="0">
              <a:ln>
                <a:solidFill>
                  <a:schemeClr val="accent2"/>
                </a:solidFill>
              </a:ln>
              <a:solidFill>
                <a:schemeClr val="accent2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427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d'indicateurs standardisés par pays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2800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(10 premiers pays)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4B71B7-AE9C-4F07-9622-2DBB332BB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1678124"/>
            <a:ext cx="8953500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730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d'indicateurs standardisés par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region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0461CC-5819-4F13-AECA-5CA8B655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03" y="1309800"/>
            <a:ext cx="9827794" cy="4913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3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04. Score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3EB66583-FC4C-4FA7-9BCB-E022DC31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00719"/>
              </p:ext>
            </p:extLst>
          </p:nvPr>
        </p:nvGraphicFramePr>
        <p:xfrm>
          <a:off x="979825" y="3429000"/>
          <a:ext cx="10412424" cy="27016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4081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57310874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509600319"/>
                    </a:ext>
                  </a:extLst>
                </a:gridCol>
                <a:gridCol w="4469611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Renamed</a:t>
                      </a:r>
                      <a:r>
                        <a:rPr lang="es-419" b="1" dirty="0">
                          <a:effectLst/>
                        </a:rPr>
                        <a:t> </a:t>
                      </a:r>
                      <a:r>
                        <a:rPr lang="es-419" b="1" dirty="0" err="1">
                          <a:effectLst/>
                        </a:rPr>
                        <a:t>Indicator</a:t>
                      </a:r>
                      <a:endParaRPr lang="es-419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Weighing</a:t>
                      </a:r>
                      <a:endParaRPr lang="es-419" b="1" dirty="0">
                        <a:effectLst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Indicator</a:t>
                      </a:r>
                      <a:r>
                        <a:rPr lang="es-419" b="1" dirty="0">
                          <a:effectLst/>
                        </a:rPr>
                        <a:t> </a:t>
                      </a:r>
                      <a:r>
                        <a:rPr lang="es-419" b="1" dirty="0" err="1">
                          <a:effectLst/>
                        </a:rPr>
                        <a:t>Code</a:t>
                      </a:r>
                      <a:endParaRPr lang="es-419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b="1" dirty="0" err="1">
                          <a:effectLst/>
                        </a:rPr>
                        <a:t>Indicator</a:t>
                      </a:r>
                      <a:r>
                        <a:rPr lang="es-419" b="1" dirty="0">
                          <a:effectLst/>
                        </a:rPr>
                        <a:t> </a:t>
                      </a:r>
                      <a:r>
                        <a:rPr lang="es-419" b="1" dirty="0" err="1">
                          <a:effectLst/>
                        </a:rPr>
                        <a:t>Name</a:t>
                      </a:r>
                      <a:endParaRPr lang="es-419" b="1" dirty="0">
                        <a:effectLst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Enrolment in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50 %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SE.TER.ENRL</a:t>
                      </a:r>
                      <a:br>
                        <a:rPr lang="es-419"/>
                      </a:br>
                      <a:r>
                        <a:rPr lang="es-419"/>
                        <a:t>UIS.E.3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Enrolment in tertiary education, all programmes, both sexes (number)</a:t>
                      </a:r>
                      <a:br>
                        <a:rPr lang="en-US"/>
                      </a:br>
                      <a:r>
                        <a:rPr lang="en-US"/>
                        <a:t>Enrolment in upper secondary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Internet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IT.NET.USER.P2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Internet users (per 100 people)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573567"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Gross domestic product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/>
                        <a:t>15 %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NY.GDP.PCAP.PP.CD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dirty="0"/>
                        <a:t>GDP per </a:t>
                      </a:r>
                      <a:r>
                        <a:rPr lang="es-419" dirty="0" err="1"/>
                        <a:t>capita</a:t>
                      </a:r>
                      <a:r>
                        <a:rPr lang="es-419" dirty="0"/>
                        <a:t>, PPP (</a:t>
                      </a:r>
                      <a:r>
                        <a:rPr lang="es-419" dirty="0" err="1"/>
                        <a:t>current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international</a:t>
                      </a:r>
                      <a:r>
                        <a:rPr lang="es-419" dirty="0"/>
                        <a:t> 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C56442D0-5DEB-4777-87F9-64D1C39DD139}"/>
              </a:ext>
            </a:extLst>
          </p:cNvPr>
          <p:cNvSpPr txBox="1"/>
          <p:nvPr/>
        </p:nvSpPr>
        <p:spPr>
          <a:xfrm>
            <a:off x="844895" y="1456428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Hypothèses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0874DD9-971F-4A8D-90EB-6ADF839F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3005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66055F4-DDC6-45E6-91A5-76AA8C7C5052}"/>
              </a:ext>
            </a:extLst>
          </p:cNvPr>
          <p:cNvSpPr txBox="1"/>
          <p:nvPr/>
        </p:nvSpPr>
        <p:spPr>
          <a:xfrm>
            <a:off x="835632" y="1972217"/>
            <a:ext cx="97079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effectLst/>
              </a:rPr>
              <a:t>L'indicateur le plus important est « </a:t>
            </a:r>
            <a:r>
              <a:rPr lang="fr-FR" sz="2000" dirty="0" err="1">
                <a:solidFill>
                  <a:srgbClr val="000000"/>
                </a:solidFill>
                <a:effectLst/>
              </a:rPr>
              <a:t>Enrolment</a:t>
            </a:r>
            <a:r>
              <a:rPr lang="fr-FR" sz="2000" dirty="0">
                <a:solidFill>
                  <a:srgbClr val="000000"/>
                </a:solidFill>
                <a:effectLst/>
              </a:rPr>
              <a:t> in </a:t>
            </a:r>
            <a:r>
              <a:rPr lang="fr-FR" sz="2000" dirty="0" err="1">
                <a:solidFill>
                  <a:srgbClr val="000000"/>
                </a:solidFill>
                <a:effectLst/>
              </a:rPr>
              <a:t>education</a:t>
            </a:r>
            <a:r>
              <a:rPr lang="fr-FR" sz="2000" dirty="0">
                <a:solidFill>
                  <a:srgbClr val="000000"/>
                </a:solidFill>
                <a:effectLst/>
              </a:rPr>
              <a:t> » car c'est le marché cible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effectLst/>
              </a:rPr>
              <a:t>Le deuxième indicateur le plus important est « </a:t>
            </a:r>
            <a:r>
              <a:rPr lang="es-419" sz="2000" dirty="0"/>
              <a:t>Internet </a:t>
            </a:r>
            <a:r>
              <a:rPr lang="es-419" sz="2000" dirty="0" err="1"/>
              <a:t>users</a:t>
            </a:r>
            <a:r>
              <a:rPr lang="fr-FR" sz="2000" dirty="0">
                <a:solidFill>
                  <a:srgbClr val="000000"/>
                </a:solidFill>
                <a:effectLst/>
              </a:rPr>
              <a:t> »</a:t>
            </a:r>
            <a:r>
              <a:rPr lang="es-419" sz="2000" dirty="0"/>
              <a:t> </a:t>
            </a:r>
            <a:r>
              <a:rPr lang="fr-FR" sz="2000" dirty="0">
                <a:solidFill>
                  <a:srgbClr val="000000"/>
                </a:solidFill>
                <a:effectLst/>
              </a:rPr>
              <a:t>car l'Académie propose une formation en ligne 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effectLst/>
              </a:rPr>
              <a:t>Le prix de la formation n'est pas cher </a:t>
            </a:r>
          </a:p>
          <a:p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19856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pré-exploratoire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 sur la pertinence du jeu de données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Programme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3"/>
            <a:ext cx="11112333" cy="11080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Score by country</a:t>
            </a:r>
            <a:endParaRPr lang="es-419" sz="4000" i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429AA34A-78F4-4444-99C0-08CE847B7552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fr-FR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B88B97-DDEB-41C8-A71D-305D7CDAA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40" y="1426504"/>
            <a:ext cx="9214444" cy="4607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4AED4-2345-4443-9674-EF7974892CF0}"/>
              </a:ext>
            </a:extLst>
          </p:cNvPr>
          <p:cNvSpPr txBox="1"/>
          <p:nvPr/>
        </p:nvSpPr>
        <p:spPr>
          <a:xfrm>
            <a:off x="803007" y="1676244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China</a:t>
            </a:r>
            <a:endParaRPr lang="fr-FR" sz="2000" strike="noStrike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cs-Roboto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7B64C7-BC1D-4288-98F4-74B82F957C2C}"/>
              </a:ext>
            </a:extLst>
          </p:cNvPr>
          <p:cNvSpPr txBox="1"/>
          <p:nvPr/>
        </p:nvSpPr>
        <p:spPr>
          <a:xfrm>
            <a:off x="803007" y="2193199"/>
            <a:ext cx="1000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India</a:t>
            </a:r>
            <a:endParaRPr lang="fr-FR" sz="2000" strike="noStrike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cs-Roboto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A83029-960C-433F-80C4-55258551B41E}"/>
              </a:ext>
            </a:extLst>
          </p:cNvPr>
          <p:cNvSpPr txBox="1"/>
          <p:nvPr/>
        </p:nvSpPr>
        <p:spPr>
          <a:xfrm>
            <a:off x="803007" y="2710154"/>
            <a:ext cx="1698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 err="1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United</a:t>
            </a:r>
            <a:r>
              <a:rPr lang="es-ES" sz="2000" strike="noStrike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 </a:t>
            </a:r>
            <a:r>
              <a:rPr lang="es-ES" sz="2000" strike="noStrike" dirty="0" err="1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s-Roboto"/>
              </a:rPr>
              <a:t>States</a:t>
            </a:r>
            <a:endParaRPr lang="fr-FR" sz="2000" strike="noStrike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cs-Robot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1C0EF-474C-4F21-8243-08E84A83741C}"/>
              </a:ext>
            </a:extLst>
          </p:cNvPr>
          <p:cNvSpPr/>
          <p:nvPr/>
        </p:nvSpPr>
        <p:spPr>
          <a:xfrm>
            <a:off x="2984500" y="1684859"/>
            <a:ext cx="4521200" cy="4079542"/>
          </a:xfrm>
          <a:prstGeom prst="rect">
            <a:avLst/>
          </a:prstGeom>
          <a:noFill/>
          <a:ln w="38100">
            <a:solidFill>
              <a:srgbClr val="84AF7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9072C87-BACE-4F44-913A-40859F2C5AE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1375825" y="3270364"/>
            <a:ext cx="1658628" cy="2261610"/>
          </a:xfrm>
          <a:prstGeom prst="straightConnector1">
            <a:avLst/>
          </a:prstGeom>
          <a:ln w="38100">
            <a:solidFill>
              <a:srgbClr val="84A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036B208-FDDC-45DE-A62C-3E5B9482AD07}"/>
              </a:ext>
            </a:extLst>
          </p:cNvPr>
          <p:cNvSpPr/>
          <p:nvPr/>
        </p:nvSpPr>
        <p:spPr>
          <a:xfrm>
            <a:off x="237035" y="1528507"/>
            <a:ext cx="2277579" cy="1741857"/>
          </a:xfrm>
          <a:prstGeom prst="rect">
            <a:avLst/>
          </a:prstGeom>
          <a:noFill/>
          <a:ln w="38100">
            <a:solidFill>
              <a:srgbClr val="84AF7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D63A288-C5BB-4D05-BA9D-5AA145923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9" y="1696299"/>
            <a:ext cx="360000" cy="36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D9BEB0B-0766-4685-9921-67BF46353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9" y="2225584"/>
            <a:ext cx="360000" cy="36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1B97217-3640-4FE6-9FC2-BFC4120E6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2" y="273020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 sur la pertinence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6121695-DC34-4068-839E-E99FC73DEB1F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10B70A43-7C35-418D-B94D-8E505E9B0C67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035FD6E4-92C4-4EF8-9EC3-677279EC09C6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DCA1D15A-37B5-450A-A41C-DCADB1B30B9A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A2D9A84B-E318-4D7F-B8F1-108F207C31E1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2B018CAB-F6DC-4C1C-97EE-B39A06AD348F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B0C06CF5-1689-4288-A8CB-F5C714C78275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94B4FAE-38FC-42CB-A1C0-E50A78A9A7FA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8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pertinence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405F446-F75C-4715-9DCF-799EF03FFD88}"/>
              </a:ext>
            </a:extLst>
          </p:cNvPr>
          <p:cNvSpPr txBox="1"/>
          <p:nvPr/>
        </p:nvSpPr>
        <p:spPr>
          <a:xfrm>
            <a:off x="844895" y="1620987"/>
            <a:ext cx="7082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/>
              <a:t>Certains</a:t>
            </a:r>
            <a:r>
              <a:rPr lang="es-419" sz="2000" dirty="0"/>
              <a:t> </a:t>
            </a:r>
            <a:r>
              <a:rPr lang="es-419" sz="2000" dirty="0" err="1"/>
              <a:t>datasets</a:t>
            </a:r>
            <a:r>
              <a:rPr lang="es-419" sz="2000" dirty="0"/>
              <a:t> </a:t>
            </a:r>
            <a:r>
              <a:rPr lang="es-419" sz="2000" dirty="0" err="1"/>
              <a:t>n'ajoutent</a:t>
            </a:r>
            <a:r>
              <a:rPr lang="es-419" sz="2000" dirty="0"/>
              <a:t> </a:t>
            </a:r>
            <a:r>
              <a:rPr lang="es-419" sz="2000" dirty="0" err="1"/>
              <a:t>pas</a:t>
            </a:r>
            <a:r>
              <a:rPr lang="es-419" sz="2000" dirty="0"/>
              <a:t> de </a:t>
            </a:r>
            <a:r>
              <a:rPr lang="es-419" sz="2000" dirty="0" err="1"/>
              <a:t>valeur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D42241FF-4BA4-4A7F-AEDD-223140AA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07564"/>
            <a:ext cx="457727" cy="427272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BA538E3-25E4-4BED-A2E4-08388E715370}"/>
              </a:ext>
            </a:extLst>
          </p:cNvPr>
          <p:cNvSpPr txBox="1"/>
          <p:nvPr/>
        </p:nvSpPr>
        <p:spPr>
          <a:xfrm>
            <a:off x="844894" y="2304026"/>
            <a:ext cx="8445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Manque des </a:t>
            </a:r>
            <a:r>
              <a:rPr lang="es-419" sz="2000" dirty="0" err="1"/>
              <a:t>informations</a:t>
            </a:r>
            <a:r>
              <a:rPr lang="es-419" sz="2000" dirty="0"/>
              <a:t> sur </a:t>
            </a:r>
            <a:r>
              <a:rPr lang="es-419" sz="2000" dirty="0" err="1"/>
              <a:t>Academy</a:t>
            </a:r>
            <a:r>
              <a:rPr lang="es-419" sz="2000" dirty="0"/>
              <a:t> </a:t>
            </a:r>
            <a:r>
              <a:rPr lang="es-419" sz="2000" dirty="0" err="1"/>
              <a:t>pour</a:t>
            </a:r>
            <a:r>
              <a:rPr lang="es-419" sz="2000" dirty="0"/>
              <a:t> </a:t>
            </a:r>
            <a:r>
              <a:rPr lang="es-419" sz="2000" dirty="0" err="1"/>
              <a:t>rendre</a:t>
            </a:r>
            <a:r>
              <a:rPr lang="es-419" sz="2000" dirty="0"/>
              <a:t> </a:t>
            </a:r>
            <a:r>
              <a:rPr lang="es-419" sz="2000" dirty="0" err="1"/>
              <a:t>l’analyse</a:t>
            </a:r>
            <a:r>
              <a:rPr lang="es-419" sz="2000" dirty="0"/>
              <a:t> plus </a:t>
            </a:r>
            <a:r>
              <a:rPr lang="es-419" sz="2000" dirty="0" err="1"/>
              <a:t>précise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FFA8C3FB-EC9F-4840-942B-1E7C224A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95234"/>
            <a:ext cx="457727" cy="427272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745D3EB8-5E9B-47E6-AFB5-21A1B4107B52}"/>
              </a:ext>
            </a:extLst>
          </p:cNvPr>
          <p:cNvSpPr txBox="1"/>
          <p:nvPr/>
        </p:nvSpPr>
        <p:spPr>
          <a:xfrm>
            <a:off x="854156" y="3728821"/>
            <a:ext cx="9240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Le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jeu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données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permet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repondré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aux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attentes</a:t>
            </a:r>
            <a:r>
              <a:rPr lang="es-ES" sz="2000" strike="noStrike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 de </a:t>
            </a:r>
            <a:r>
              <a:rPr lang="es-ES" sz="2000" strike="noStrike" dirty="0" err="1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  <a:effectLst/>
                <a:latin typeface="docs-Roboto"/>
              </a:rPr>
              <a:t>Academy</a:t>
            </a:r>
            <a:endParaRPr lang="fr-FR" sz="2000" strike="noStrike" dirty="0">
              <a:ln>
                <a:solidFill>
                  <a:srgbClr val="70AD47"/>
                </a:solidFill>
              </a:ln>
              <a:solidFill>
                <a:srgbClr val="70AD47"/>
              </a:solidFill>
              <a:effectLst/>
              <a:latin typeface="docs-Roboto"/>
            </a:endParaRP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E5B478BE-134E-4A80-8B2E-6DDD07C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7" y="3720029"/>
            <a:ext cx="457727" cy="427272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6805456A-61A8-42A4-823A-37F4727A148F}"/>
              </a:ext>
            </a:extLst>
          </p:cNvPr>
          <p:cNvSpPr txBox="1"/>
          <p:nvPr/>
        </p:nvSpPr>
        <p:spPr>
          <a:xfrm>
            <a:off x="854156" y="2750365"/>
            <a:ext cx="8445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dirty="0"/>
              <a:t>La </a:t>
            </a:r>
            <a:r>
              <a:rPr lang="es-419" sz="2000" dirty="0" err="1"/>
              <a:t>langue</a:t>
            </a:r>
            <a:r>
              <a:rPr lang="es-419" sz="2000" dirty="0"/>
              <a:t> des </a:t>
            </a:r>
            <a:r>
              <a:rPr lang="es-419" sz="2000" dirty="0" err="1"/>
              <a:t>cours</a:t>
            </a:r>
            <a:endParaRPr lang="es-419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 </a:t>
            </a:r>
            <a:r>
              <a:rPr lang="es-419" sz="2000" dirty="0" err="1">
                <a:solidFill>
                  <a:srgbClr val="000000"/>
                </a:solidFill>
                <a:latin typeface="docs-Roboto"/>
              </a:rPr>
              <a:t>p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rix</a:t>
            </a:r>
            <a:r>
              <a:rPr lang="es-419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es-419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formation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251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59" y="1349181"/>
            <a:ext cx="6373038" cy="44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2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8ECAC1-815C-4282-94C0-49222131B37B}"/>
              </a:ext>
            </a:extLst>
          </p:cNvPr>
          <p:cNvGrpSpPr/>
          <p:nvPr/>
        </p:nvGrpSpPr>
        <p:grpSpPr>
          <a:xfrm>
            <a:off x="4953000" y="5975261"/>
            <a:ext cx="2286000" cy="425012"/>
            <a:chOff x="4285445" y="5720194"/>
            <a:chExt cx="228600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173057" y="614520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4953000" y="5720196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5620555" y="57201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236335" y="58618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288110" y="5720194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5903890" y="5861861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285445" y="573092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4568780" y="587259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BA20A5A-92AB-40AE-BCD4-48C25D458E59}"/>
              </a:ext>
            </a:extLst>
          </p:cNvPr>
          <p:cNvGrpSpPr/>
          <p:nvPr/>
        </p:nvGrpSpPr>
        <p:grpSpPr>
          <a:xfrm>
            <a:off x="1623863" y="1383310"/>
            <a:ext cx="8944273" cy="1257300"/>
            <a:chOff x="1320097" y="1278356"/>
            <a:chExt cx="8944273" cy="125730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DCAAFAA-8DED-4CA8-9F07-AA22874ECFF3}"/>
                </a:ext>
              </a:extLst>
            </p:cNvPr>
            <p:cNvSpPr txBox="1"/>
            <p:nvPr/>
          </p:nvSpPr>
          <p:spPr>
            <a:xfrm>
              <a:off x="1320097" y="1306842"/>
              <a:ext cx="541049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Start-up de la </a:t>
              </a:r>
              <a:r>
                <a:rPr lang="fr-FR" sz="2400" dirty="0" err="1">
                  <a:ln>
                    <a:solidFill>
                      <a:schemeClr val="tx1"/>
                    </a:solidFill>
                  </a:ln>
                  <a:latin typeface="Google Sans"/>
                </a:rPr>
                <a:t>EdTech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 qui propose des contenus de formation </a:t>
              </a:r>
              <a:r>
                <a:rPr lang="fr-FR" sz="24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Google Sans"/>
                </a:rPr>
                <a:t>en ligne 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pour un public de niveau </a:t>
              </a:r>
              <a:r>
                <a:rPr lang="fr-FR" sz="24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Google Sans"/>
                </a:rPr>
                <a:t>lycée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 et </a:t>
              </a:r>
              <a:r>
                <a:rPr lang="fr-FR" sz="24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Google Sans"/>
                </a:rPr>
                <a:t>université</a:t>
              </a:r>
              <a:r>
                <a:rPr lang="fr-FR" sz="2400" dirty="0">
                  <a:ln>
                    <a:solidFill>
                      <a:schemeClr val="tx1"/>
                    </a:solidFill>
                  </a:ln>
                  <a:latin typeface="Google Sans"/>
                </a:rPr>
                <a:t>. </a:t>
              </a:r>
            </a:p>
          </p:txBody>
        </p: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482012B-0BD9-44E4-9FE6-F539AB06F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0595" y="1278356"/>
              <a:ext cx="3533775" cy="1257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056" name="Picture 8" descr="The World Bank Group">
            <a:extLst>
              <a:ext uri="{FF2B5EF4-FFF2-40B4-BE49-F238E27FC236}">
                <a16:creationId xmlns:a16="http://schemas.microsoft.com/office/drawing/2014/main" id="{A192F914-A6FE-428C-AF02-15EB7F200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10" y="4195744"/>
            <a:ext cx="2757666" cy="110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BB7B393-2D87-476B-B70C-811A60FC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181CAA1-7F84-4D4C-A415-BC831E8DF7B8}"/>
              </a:ext>
            </a:extLst>
          </p:cNvPr>
          <p:cNvSpPr txBox="1"/>
          <p:nvPr/>
        </p:nvSpPr>
        <p:spPr>
          <a:xfrm>
            <a:off x="744627" y="3870114"/>
            <a:ext cx="6808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Analyse exploratoire, pour déterminer: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Quels sont les pays avec un fort potentiel de clients pour nos services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Pour chacun de ces pays, quelle sera l’évolution de ce potentiel de clients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Dans quels pays l'entreprise doit-elle opérer en priorité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0DC035-B45F-4BAD-B3B6-D5A4C935303B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Le projet d’expansion à l’international</a:t>
            </a:r>
          </a:p>
        </p:txBody>
      </p:sp>
      <p:sp>
        <p:nvSpPr>
          <p:cNvPr id="31" name="Rectángulo 4">
            <a:extLst>
              <a:ext uri="{FF2B5EF4-FFF2-40B4-BE49-F238E27FC236}">
                <a16:creationId xmlns:a16="http://schemas.microsoft.com/office/drawing/2014/main" id="{FB5A67DD-8357-41E1-8357-7178C1D1720F}"/>
              </a:ext>
            </a:extLst>
          </p:cNvPr>
          <p:cNvSpPr/>
          <p:nvPr/>
        </p:nvSpPr>
        <p:spPr>
          <a:xfrm>
            <a:off x="816056" y="3504987"/>
            <a:ext cx="4428333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7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  <a:endParaRPr lang="es-419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C3731400-3989-4EF9-AA7B-237CA3A41F56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9">
            <a:extLst>
              <a:ext uri="{FF2B5EF4-FFF2-40B4-BE49-F238E27FC236}">
                <a16:creationId xmlns:a16="http://schemas.microsoft.com/office/drawing/2014/main" id="{9316E97D-87C5-4942-BD85-86311AD9A909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84150663-26F9-46BE-867E-8B01106FF02B}"/>
              </a:ext>
            </a:extLst>
          </p:cNvPr>
          <p:cNvSpPr/>
          <p:nvPr/>
        </p:nvSpPr>
        <p:spPr>
          <a:xfrm>
            <a:off x="6288110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22">
            <a:extLst>
              <a:ext uri="{FF2B5EF4-FFF2-40B4-BE49-F238E27FC236}">
                <a16:creationId xmlns:a16="http://schemas.microsoft.com/office/drawing/2014/main" id="{B766EED4-965B-4D21-B7F4-553DD337078A}"/>
              </a:ext>
            </a:extLst>
          </p:cNvPr>
          <p:cNvCxnSpPr>
            <a:stCxn id="11" idx="6"/>
            <a:endCxn id="13" idx="2"/>
          </p:cNvCxnSpPr>
          <p:nvPr/>
        </p:nvCxnSpPr>
        <p:spPr>
          <a:xfrm flipV="1">
            <a:off x="5903890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23">
            <a:extLst>
              <a:ext uri="{FF2B5EF4-FFF2-40B4-BE49-F238E27FC236}">
                <a16:creationId xmlns:a16="http://schemas.microsoft.com/office/drawing/2014/main" id="{C9558BBE-CE7F-4790-9268-18FF42F453B0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id="{C6A9D9EC-0548-46D8-80F0-2540B430A603}"/>
              </a:ext>
            </a:extLst>
          </p:cNvPr>
          <p:cNvCxnSpPr>
            <a:endCxn id="16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835F1DED-6C26-4995-BABB-F2C0E85F0AE2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693F4CFE-E233-462E-B1B5-78106B06DDCF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23233A-F031-445A-B841-675F7EF03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6698" r="3657" b="7010"/>
          <a:stretch/>
        </p:blipFill>
        <p:spPr>
          <a:xfrm>
            <a:off x="279918" y="1618321"/>
            <a:ext cx="6096125" cy="275919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6011268-3D80-4C55-9B6F-5A119B999367}"/>
              </a:ext>
            </a:extLst>
          </p:cNvPr>
          <p:cNvSpPr txBox="1"/>
          <p:nvPr/>
        </p:nvSpPr>
        <p:spPr>
          <a:xfrm>
            <a:off x="6969678" y="2115579"/>
            <a:ext cx="493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Country code /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CountryCode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Series code / Indicator code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BE8F9-97FD-45DD-BE1B-323F120D5757}"/>
              </a:ext>
            </a:extLst>
          </p:cNvPr>
          <p:cNvSpPr txBox="1"/>
          <p:nvPr/>
        </p:nvSpPr>
        <p:spPr>
          <a:xfrm>
            <a:off x="6969678" y="1403334"/>
            <a:ext cx="47723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quelques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F6E9A59-BD87-42CF-9CE6-40D72EA8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9" y="1389753"/>
            <a:ext cx="457727" cy="4272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D1BD981-9D30-4887-899F-3B9EA4AFAA3F}"/>
              </a:ext>
            </a:extLst>
          </p:cNvPr>
          <p:cNvSpPr/>
          <p:nvPr/>
        </p:nvSpPr>
        <p:spPr>
          <a:xfrm>
            <a:off x="6877050" y="2966008"/>
            <a:ext cx="5314950" cy="4577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37DD2C-88E4-4485-B072-3B32188FCAB0}"/>
              </a:ext>
            </a:extLst>
          </p:cNvPr>
          <p:cNvSpPr txBox="1"/>
          <p:nvPr/>
        </p:nvSpPr>
        <p:spPr>
          <a:xfrm>
            <a:off x="7068389" y="3010205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Soyez prudent avec ces relations.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3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/>
        </p:nvGraphicFramePr>
        <p:xfrm>
          <a:off x="377905" y="1327816"/>
          <a:ext cx="11461673" cy="4843821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708195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Informations économiques et géographiques générales sur les pays du monde.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241x32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30.52 %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EdStatsSeries.csv</a:t>
                      </a:r>
                      <a:endParaRPr lang="es-419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générales sur les indicateurs.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3665x21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71.72 %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EdStatsCountry-Series.csv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aux ensembles de données "Pays" et "</a:t>
                      </a:r>
                      <a:r>
                        <a:rPr lang="fr-FR" sz="1400" dirty="0" err="1"/>
                        <a:t>Série".En</a:t>
                      </a:r>
                      <a:r>
                        <a:rPr lang="fr-FR" sz="1400" dirty="0"/>
                        <a:t> fait, il contient les descriptions des indicateurs liés aux pays.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613x4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25.0 %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EdStatsFootNote.csv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Il contient l'année d'origine des données ainsi qu'une description des indicateurs.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643638x5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EdStatsData.csv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jeu de données principal qui contient en détail les informations sur les pays et les indicateurs par année.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886930x70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Percentage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86.1 %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pré-exploratoire du jeu de données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CB716ABA-B8C4-4611-91C1-0D7D037A5457}"/>
              </a:ext>
            </a:extLst>
          </p:cNvPr>
          <p:cNvCxnSpPr/>
          <p:nvPr/>
        </p:nvCxnSpPr>
        <p:spPr>
          <a:xfrm>
            <a:off x="5840612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9">
            <a:extLst>
              <a:ext uri="{FF2B5EF4-FFF2-40B4-BE49-F238E27FC236}">
                <a16:creationId xmlns:a16="http://schemas.microsoft.com/office/drawing/2014/main" id="{CD878538-FA51-407D-9102-147A16AB7F60}"/>
              </a:ext>
            </a:extLst>
          </p:cNvPr>
          <p:cNvSpPr/>
          <p:nvPr/>
        </p:nvSpPr>
        <p:spPr>
          <a:xfrm>
            <a:off x="5620555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D2C8598D-9868-4032-B0BB-192635FADE2D}"/>
              </a:ext>
            </a:extLst>
          </p:cNvPr>
          <p:cNvSpPr/>
          <p:nvPr/>
        </p:nvSpPr>
        <p:spPr>
          <a:xfrm>
            <a:off x="6288112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2">
            <a:extLst>
              <a:ext uri="{FF2B5EF4-FFF2-40B4-BE49-F238E27FC236}">
                <a16:creationId xmlns:a16="http://schemas.microsoft.com/office/drawing/2014/main" id="{1162A067-DDE4-4ECA-AB80-5F7BB7A59109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5903890" y="6116929"/>
            <a:ext cx="384222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>
            <a:extLst>
              <a:ext uri="{FF2B5EF4-FFF2-40B4-BE49-F238E27FC236}">
                <a16:creationId xmlns:a16="http://schemas.microsoft.com/office/drawing/2014/main" id="{B2E18F72-AAC1-4E54-9E06-410219C0A377}"/>
              </a:ext>
            </a:extLst>
          </p:cNvPr>
          <p:cNvSpPr/>
          <p:nvPr/>
        </p:nvSpPr>
        <p:spPr>
          <a:xfrm>
            <a:off x="6955665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C12B28ED-C177-456C-8F1E-6C319957BE57}"/>
              </a:ext>
            </a:extLst>
          </p:cNvPr>
          <p:cNvCxnSpPr>
            <a:endCxn id="14" idx="2"/>
          </p:cNvCxnSpPr>
          <p:nvPr/>
        </p:nvCxnSpPr>
        <p:spPr>
          <a:xfrm flipV="1">
            <a:off x="6571445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1">
            <a:extLst>
              <a:ext uri="{FF2B5EF4-FFF2-40B4-BE49-F238E27FC236}">
                <a16:creationId xmlns:a16="http://schemas.microsoft.com/office/drawing/2014/main" id="{553BE37E-D314-436B-B85F-41309F74B7C6}"/>
              </a:ext>
            </a:extLst>
          </p:cNvPr>
          <p:cNvSpPr/>
          <p:nvPr/>
        </p:nvSpPr>
        <p:spPr>
          <a:xfrm>
            <a:off x="4953000" y="5985995"/>
            <a:ext cx="283335" cy="283335"/>
          </a:xfrm>
          <a:prstGeom prst="ellipse">
            <a:avLst/>
          </a:prstGeom>
          <a:solidFill>
            <a:srgbClr val="7451E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281D212E-88B0-4062-BEA0-41E787AFDBE9}"/>
              </a:ext>
            </a:extLst>
          </p:cNvPr>
          <p:cNvCxnSpPr/>
          <p:nvPr/>
        </p:nvCxnSpPr>
        <p:spPr>
          <a:xfrm flipV="1">
            <a:off x="5236335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8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443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2 -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Analysez des données de systèmes éducatifs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Processus d’analyse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16" name="Google Shape;1584;p41">
            <a:extLst>
              <a:ext uri="{FF2B5EF4-FFF2-40B4-BE49-F238E27FC236}">
                <a16:creationId xmlns:a16="http://schemas.microsoft.com/office/drawing/2014/main" id="{ACB1DAD8-BFD2-403D-9AC5-FFDC04F793F5}"/>
              </a:ext>
            </a:extLst>
          </p:cNvPr>
          <p:cNvGrpSpPr/>
          <p:nvPr/>
        </p:nvGrpSpPr>
        <p:grpSpPr>
          <a:xfrm>
            <a:off x="2522173" y="1706409"/>
            <a:ext cx="1894317" cy="2448064"/>
            <a:chOff x="885825" y="1256325"/>
            <a:chExt cx="1700172" cy="2186357"/>
          </a:xfrm>
        </p:grpSpPr>
        <p:sp>
          <p:nvSpPr>
            <p:cNvPr id="17" name="Google Shape;1585;p41">
              <a:extLst>
                <a:ext uri="{FF2B5EF4-FFF2-40B4-BE49-F238E27FC236}">
                  <a16:creationId xmlns:a16="http://schemas.microsoft.com/office/drawing/2014/main" id="{6746227B-64FD-4D3D-9BEB-1CA7A374AD0F}"/>
                </a:ext>
              </a:extLst>
            </p:cNvPr>
            <p:cNvSpPr/>
            <p:nvPr/>
          </p:nvSpPr>
          <p:spPr>
            <a:xfrm>
              <a:off x="1499950" y="1303869"/>
              <a:ext cx="471899" cy="478641"/>
            </a:xfrm>
            <a:custGeom>
              <a:avLst/>
              <a:gdLst/>
              <a:ahLst/>
              <a:cxnLst/>
              <a:rect l="l" t="t" r="r" b="b"/>
              <a:pathLst>
                <a:path w="5678" h="5678" extrusionOk="0">
                  <a:moveTo>
                    <a:pt x="2839" y="1"/>
                  </a:moveTo>
                  <a:cubicBezTo>
                    <a:pt x="1272" y="1"/>
                    <a:pt x="0" y="1272"/>
                    <a:pt x="0" y="2839"/>
                  </a:cubicBezTo>
                  <a:cubicBezTo>
                    <a:pt x="0" y="4407"/>
                    <a:pt x="1272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586;p41">
              <a:extLst>
                <a:ext uri="{FF2B5EF4-FFF2-40B4-BE49-F238E27FC236}">
                  <a16:creationId xmlns:a16="http://schemas.microsoft.com/office/drawing/2014/main" id="{E23D807C-6D66-4FAE-888B-6D0B0A1C6223}"/>
                </a:ext>
              </a:extLst>
            </p:cNvPr>
            <p:cNvGrpSpPr/>
            <p:nvPr/>
          </p:nvGrpSpPr>
          <p:grpSpPr>
            <a:xfrm>
              <a:off x="885825" y="1256325"/>
              <a:ext cx="1700172" cy="2186357"/>
              <a:chOff x="885825" y="1256325"/>
              <a:chExt cx="1700172" cy="2186357"/>
            </a:xfrm>
          </p:grpSpPr>
          <p:sp>
            <p:nvSpPr>
              <p:cNvPr id="20" name="Google Shape;1587;p41">
                <a:extLst>
                  <a:ext uri="{FF2B5EF4-FFF2-40B4-BE49-F238E27FC236}">
                    <a16:creationId xmlns:a16="http://schemas.microsoft.com/office/drawing/2014/main" id="{699CFA49-DB7C-4FAE-A2EA-78C68826289E}"/>
                  </a:ext>
                </a:extLst>
              </p:cNvPr>
              <p:cNvSpPr/>
              <p:nvPr/>
            </p:nvSpPr>
            <p:spPr>
              <a:xfrm>
                <a:off x="885825" y="1495561"/>
                <a:ext cx="1700172" cy="1868201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2" extrusionOk="0">
                    <a:moveTo>
                      <a:pt x="2324" y="1"/>
                    </a:moveTo>
                    <a:cubicBezTo>
                      <a:pt x="1042" y="1"/>
                      <a:pt x="1" y="1042"/>
                      <a:pt x="1" y="2324"/>
                    </a:cubicBezTo>
                    <a:lnTo>
                      <a:pt x="1" y="19838"/>
                    </a:lnTo>
                    <a:cubicBezTo>
                      <a:pt x="1" y="21119"/>
                      <a:pt x="1042" y="22162"/>
                      <a:pt x="2324" y="22162"/>
                    </a:cubicBezTo>
                    <a:lnTo>
                      <a:pt x="12011" y="22162"/>
                    </a:lnTo>
                    <a:lnTo>
                      <a:pt x="12011" y="21029"/>
                    </a:lnTo>
                    <a:lnTo>
                      <a:pt x="2324" y="21029"/>
                    </a:lnTo>
                    <a:cubicBezTo>
                      <a:pt x="1668" y="21029"/>
                      <a:pt x="1133" y="20495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3"/>
                      <a:pt x="2324" y="1133"/>
                    </a:cubicBezTo>
                    <a:lnTo>
                      <a:pt x="14920" y="1133"/>
                    </a:lnTo>
                    <a:cubicBezTo>
                      <a:pt x="15576" y="1133"/>
                      <a:pt x="16111" y="1668"/>
                      <a:pt x="16111" y="2324"/>
                    </a:cubicBezTo>
                    <a:lnTo>
                      <a:pt x="16111" y="7628"/>
                    </a:lnTo>
                    <a:lnTo>
                      <a:pt x="17244" y="7628"/>
                    </a:lnTo>
                    <a:lnTo>
                      <a:pt x="17244" y="2324"/>
                    </a:lnTo>
                    <a:cubicBezTo>
                      <a:pt x="17244" y="1042"/>
                      <a:pt x="16201" y="1"/>
                      <a:pt x="149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88;p41">
                <a:extLst>
                  <a:ext uri="{FF2B5EF4-FFF2-40B4-BE49-F238E27FC236}">
                    <a16:creationId xmlns:a16="http://schemas.microsoft.com/office/drawing/2014/main" id="{ADDD9F89-ECED-4C66-8CEA-F180198DD357}"/>
                  </a:ext>
                </a:extLst>
              </p:cNvPr>
              <p:cNvSpPr/>
              <p:nvPr/>
            </p:nvSpPr>
            <p:spPr>
              <a:xfrm>
                <a:off x="2066952" y="3189283"/>
                <a:ext cx="193563" cy="25339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6" extrusionOk="0">
                    <a:moveTo>
                      <a:pt x="1" y="0"/>
                    </a:moveTo>
                    <a:lnTo>
                      <a:pt x="1" y="3006"/>
                    </a:lnTo>
                    <a:lnTo>
                      <a:pt x="232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89;p41">
                <a:extLst>
                  <a:ext uri="{FF2B5EF4-FFF2-40B4-BE49-F238E27FC236}">
                    <a16:creationId xmlns:a16="http://schemas.microsoft.com/office/drawing/2014/main" id="{DE2C349E-1D7C-4298-9658-8F33C804A1F9}"/>
                  </a:ext>
                </a:extLst>
              </p:cNvPr>
              <p:cNvSpPr/>
              <p:nvPr/>
            </p:nvSpPr>
            <p:spPr>
              <a:xfrm>
                <a:off x="1452951" y="1256325"/>
                <a:ext cx="565896" cy="57398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809" extrusionOk="0">
                    <a:moveTo>
                      <a:pt x="3405" y="1131"/>
                    </a:moveTo>
                    <a:cubicBezTo>
                      <a:pt x="4658" y="1131"/>
                      <a:pt x="5677" y="2152"/>
                      <a:pt x="5677" y="3403"/>
                    </a:cubicBezTo>
                    <a:cubicBezTo>
                      <a:pt x="5677" y="4656"/>
                      <a:pt x="4658" y="5676"/>
                      <a:pt x="3405" y="5676"/>
                    </a:cubicBezTo>
                    <a:cubicBezTo>
                      <a:pt x="2152" y="5676"/>
                      <a:pt x="1132" y="4656"/>
                      <a:pt x="1132" y="3403"/>
                    </a:cubicBezTo>
                    <a:cubicBezTo>
                      <a:pt x="1132" y="2150"/>
                      <a:pt x="2152" y="1131"/>
                      <a:pt x="3405" y="1131"/>
                    </a:cubicBezTo>
                    <a:close/>
                    <a:moveTo>
                      <a:pt x="3405" y="1"/>
                    </a:moveTo>
                    <a:cubicBezTo>
                      <a:pt x="1527" y="1"/>
                      <a:pt x="1" y="1527"/>
                      <a:pt x="1" y="3405"/>
                    </a:cubicBezTo>
                    <a:cubicBezTo>
                      <a:pt x="1" y="5282"/>
                      <a:pt x="1528" y="6809"/>
                      <a:pt x="3405" y="6809"/>
                    </a:cubicBezTo>
                    <a:cubicBezTo>
                      <a:pt x="5282" y="6809"/>
                      <a:pt x="6809" y="5282"/>
                      <a:pt x="6809" y="3405"/>
                    </a:cubicBezTo>
                    <a:cubicBezTo>
                      <a:pt x="6809" y="1527"/>
                      <a:pt x="5282" y="1"/>
                      <a:pt x="34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1590;p41">
            <a:extLst>
              <a:ext uri="{FF2B5EF4-FFF2-40B4-BE49-F238E27FC236}">
                <a16:creationId xmlns:a16="http://schemas.microsoft.com/office/drawing/2014/main" id="{A63134BC-5E65-4332-9DE1-BA1F24EA54C8}"/>
              </a:ext>
            </a:extLst>
          </p:cNvPr>
          <p:cNvGrpSpPr/>
          <p:nvPr/>
        </p:nvGrpSpPr>
        <p:grpSpPr>
          <a:xfrm>
            <a:off x="7255673" y="2703437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4" name="Google Shape;1591;p41">
              <a:extLst>
                <a:ext uri="{FF2B5EF4-FFF2-40B4-BE49-F238E27FC236}">
                  <a16:creationId xmlns:a16="http://schemas.microsoft.com/office/drawing/2014/main" id="{937A4470-2BE6-4371-BD82-AE7EBB38C94F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592;p41">
              <a:extLst>
                <a:ext uri="{FF2B5EF4-FFF2-40B4-BE49-F238E27FC236}">
                  <a16:creationId xmlns:a16="http://schemas.microsoft.com/office/drawing/2014/main" id="{3775EC96-0AFD-4162-BF89-7172362DBC1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26" name="Google Shape;1593;p41">
                <a:extLst>
                  <a:ext uri="{FF2B5EF4-FFF2-40B4-BE49-F238E27FC236}">
                    <a16:creationId xmlns:a16="http://schemas.microsoft.com/office/drawing/2014/main" id="{42B427C6-9247-41F4-9776-F78DECE04254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94;p41">
                <a:extLst>
                  <a:ext uri="{FF2B5EF4-FFF2-40B4-BE49-F238E27FC236}">
                    <a16:creationId xmlns:a16="http://schemas.microsoft.com/office/drawing/2014/main" id="{D58FFC67-1D7F-4CA6-A407-C866903DB4FE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5;p41">
                <a:extLst>
                  <a:ext uri="{FF2B5EF4-FFF2-40B4-BE49-F238E27FC236}">
                    <a16:creationId xmlns:a16="http://schemas.microsoft.com/office/drawing/2014/main" id="{5BBBEB8E-CE86-42AD-9B50-0A201641926D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1596;p41">
            <a:extLst>
              <a:ext uri="{FF2B5EF4-FFF2-40B4-BE49-F238E27FC236}">
                <a16:creationId xmlns:a16="http://schemas.microsoft.com/office/drawing/2014/main" id="{C979AA90-81AA-47A8-96CB-C74E8F728BA1}"/>
              </a:ext>
            </a:extLst>
          </p:cNvPr>
          <p:cNvGrpSpPr/>
          <p:nvPr/>
        </p:nvGrpSpPr>
        <p:grpSpPr>
          <a:xfrm>
            <a:off x="4102027" y="2703437"/>
            <a:ext cx="1894427" cy="2448154"/>
            <a:chOff x="2303763" y="2146767"/>
            <a:chExt cx="1700271" cy="2186438"/>
          </a:xfrm>
        </p:grpSpPr>
        <p:sp>
          <p:nvSpPr>
            <p:cNvPr id="37" name="Google Shape;1597;p41">
              <a:extLst>
                <a:ext uri="{FF2B5EF4-FFF2-40B4-BE49-F238E27FC236}">
                  <a16:creationId xmlns:a16="http://schemas.microsoft.com/office/drawing/2014/main" id="{0CE021FF-6A56-4A42-A4E7-E4DB93E4998A}"/>
                </a:ext>
              </a:extLst>
            </p:cNvPr>
            <p:cNvSpPr/>
            <p:nvPr/>
          </p:nvSpPr>
          <p:spPr>
            <a:xfrm>
              <a:off x="2917937" y="3806936"/>
              <a:ext cx="471899" cy="478726"/>
            </a:xfrm>
            <a:custGeom>
              <a:avLst/>
              <a:gdLst/>
              <a:ahLst/>
              <a:cxnLst/>
              <a:rect l="l" t="t" r="r" b="b"/>
              <a:pathLst>
                <a:path w="5678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6" y="5678"/>
                    <a:pt x="5678" y="4407"/>
                    <a:pt x="5678" y="2840"/>
                  </a:cubicBezTo>
                  <a:cubicBezTo>
                    <a:pt x="5678" y="1271"/>
                    <a:pt x="4406" y="1"/>
                    <a:pt x="2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598;p41">
              <a:extLst>
                <a:ext uri="{FF2B5EF4-FFF2-40B4-BE49-F238E27FC236}">
                  <a16:creationId xmlns:a16="http://schemas.microsoft.com/office/drawing/2014/main" id="{769D76EC-440B-4669-8606-6691E28A6C64}"/>
                </a:ext>
              </a:extLst>
            </p:cNvPr>
            <p:cNvGrpSpPr/>
            <p:nvPr/>
          </p:nvGrpSpPr>
          <p:grpSpPr>
            <a:xfrm>
              <a:off x="2303763" y="2146767"/>
              <a:ext cx="1700271" cy="2186438"/>
              <a:chOff x="2303763" y="2146767"/>
              <a:chExt cx="1700271" cy="2186438"/>
            </a:xfrm>
          </p:grpSpPr>
          <p:sp>
            <p:nvSpPr>
              <p:cNvPr id="39" name="Google Shape;1599;p41">
                <a:extLst>
                  <a:ext uri="{FF2B5EF4-FFF2-40B4-BE49-F238E27FC236}">
                    <a16:creationId xmlns:a16="http://schemas.microsoft.com/office/drawing/2014/main" id="{0848F7E6-FA50-43B9-BEA1-543820E571DC}"/>
                  </a:ext>
                </a:extLst>
              </p:cNvPr>
              <p:cNvSpPr/>
              <p:nvPr/>
            </p:nvSpPr>
            <p:spPr>
              <a:xfrm>
                <a:off x="2303763" y="2225670"/>
                <a:ext cx="1700271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5" h="22164" extrusionOk="0">
                    <a:moveTo>
                      <a:pt x="2325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5" y="22163"/>
                    </a:cubicBezTo>
                    <a:lnTo>
                      <a:pt x="14921" y="22163"/>
                    </a:lnTo>
                    <a:cubicBezTo>
                      <a:pt x="16201" y="22163"/>
                      <a:pt x="17245" y="21122"/>
                      <a:pt x="17245" y="19840"/>
                    </a:cubicBezTo>
                    <a:lnTo>
                      <a:pt x="17245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7" y="21031"/>
                      <a:pt x="14921" y="21031"/>
                    </a:cubicBezTo>
                    <a:lnTo>
                      <a:pt x="2325" y="21031"/>
                    </a:lnTo>
                    <a:cubicBezTo>
                      <a:pt x="1668" y="21031"/>
                      <a:pt x="1134" y="20496"/>
                      <a:pt x="1134" y="19840"/>
                    </a:cubicBezTo>
                    <a:lnTo>
                      <a:pt x="1134" y="2324"/>
                    </a:lnTo>
                    <a:cubicBezTo>
                      <a:pt x="1134" y="1668"/>
                      <a:pt x="1668" y="1134"/>
                      <a:pt x="2325" y="1134"/>
                    </a:cubicBezTo>
                    <a:lnTo>
                      <a:pt x="12012" y="1134"/>
                    </a:lnTo>
                    <a:lnTo>
                      <a:pt x="120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0;p41">
                <a:extLst>
                  <a:ext uri="{FF2B5EF4-FFF2-40B4-BE49-F238E27FC236}">
                    <a16:creationId xmlns:a16="http://schemas.microsoft.com/office/drawing/2014/main" id="{4F63C24A-47B6-4A6D-B1DD-DB2FDA7CF97B}"/>
                  </a:ext>
                </a:extLst>
              </p:cNvPr>
              <p:cNvSpPr/>
              <p:nvPr/>
            </p:nvSpPr>
            <p:spPr>
              <a:xfrm>
                <a:off x="3459918" y="2146767"/>
                <a:ext cx="193480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1;p41">
                <a:extLst>
                  <a:ext uri="{FF2B5EF4-FFF2-40B4-BE49-F238E27FC236}">
                    <a16:creationId xmlns:a16="http://schemas.microsoft.com/office/drawing/2014/main" id="{69B5449F-DF2D-40C3-A835-BF6181D5F513}"/>
                  </a:ext>
                </a:extLst>
              </p:cNvPr>
              <p:cNvSpPr/>
              <p:nvPr/>
            </p:nvSpPr>
            <p:spPr>
              <a:xfrm>
                <a:off x="2870814" y="3759308"/>
                <a:ext cx="566145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6808" extrusionOk="0">
                    <a:moveTo>
                      <a:pt x="3406" y="1132"/>
                    </a:moveTo>
                    <a:cubicBezTo>
                      <a:pt x="4659" y="1132"/>
                      <a:pt x="5678" y="2151"/>
                      <a:pt x="5678" y="3405"/>
                    </a:cubicBezTo>
                    <a:cubicBezTo>
                      <a:pt x="5678" y="4658"/>
                      <a:pt x="4659" y="5676"/>
                      <a:pt x="3406" y="5676"/>
                    </a:cubicBezTo>
                    <a:cubicBezTo>
                      <a:pt x="2153" y="5676"/>
                      <a:pt x="1134" y="4658"/>
                      <a:pt x="1134" y="3405"/>
                    </a:cubicBezTo>
                    <a:cubicBezTo>
                      <a:pt x="1134" y="2151"/>
                      <a:pt x="2153" y="1132"/>
                      <a:pt x="3406" y="1132"/>
                    </a:cubicBezTo>
                    <a:close/>
                    <a:moveTo>
                      <a:pt x="3406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9" y="6808"/>
                      <a:pt x="3406" y="6808"/>
                    </a:cubicBezTo>
                    <a:cubicBezTo>
                      <a:pt x="5284" y="6808"/>
                      <a:pt x="6812" y="5282"/>
                      <a:pt x="6810" y="3405"/>
                    </a:cubicBezTo>
                    <a:cubicBezTo>
                      <a:pt x="6810" y="1527"/>
                      <a:pt x="5283" y="0"/>
                      <a:pt x="3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1602;p41">
            <a:extLst>
              <a:ext uri="{FF2B5EF4-FFF2-40B4-BE49-F238E27FC236}">
                <a16:creationId xmlns:a16="http://schemas.microsoft.com/office/drawing/2014/main" id="{F599110B-16A5-4C91-B446-3FAD32B781B8}"/>
              </a:ext>
            </a:extLst>
          </p:cNvPr>
          <p:cNvGrpSpPr/>
          <p:nvPr/>
        </p:nvGrpSpPr>
        <p:grpSpPr>
          <a:xfrm>
            <a:off x="5633695" y="1706409"/>
            <a:ext cx="1894427" cy="2448064"/>
            <a:chOff x="6557948" y="1256325"/>
            <a:chExt cx="1700271" cy="2186357"/>
          </a:xfrm>
        </p:grpSpPr>
        <p:sp>
          <p:nvSpPr>
            <p:cNvPr id="43" name="Google Shape;1603;p41">
              <a:extLst>
                <a:ext uri="{FF2B5EF4-FFF2-40B4-BE49-F238E27FC236}">
                  <a16:creationId xmlns:a16="http://schemas.microsoft.com/office/drawing/2014/main" id="{DE4C65A1-6895-4F9F-872C-59CE9327096E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4;p41">
              <a:extLst>
                <a:ext uri="{FF2B5EF4-FFF2-40B4-BE49-F238E27FC236}">
                  <a16:creationId xmlns:a16="http://schemas.microsoft.com/office/drawing/2014/main" id="{34675C5D-B9FD-4CE0-A771-32BE73513E74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5;p41">
              <a:extLst>
                <a:ext uri="{FF2B5EF4-FFF2-40B4-BE49-F238E27FC236}">
                  <a16:creationId xmlns:a16="http://schemas.microsoft.com/office/drawing/2014/main" id="{AB5EC735-41BB-4932-9B2B-0E0A59DF77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6;p41">
              <a:extLst>
                <a:ext uri="{FF2B5EF4-FFF2-40B4-BE49-F238E27FC236}">
                  <a16:creationId xmlns:a16="http://schemas.microsoft.com/office/drawing/2014/main" id="{897AC09F-2C66-4446-B4E1-A4AC781606FD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615;p41">
            <a:extLst>
              <a:ext uri="{FF2B5EF4-FFF2-40B4-BE49-F238E27FC236}">
                <a16:creationId xmlns:a16="http://schemas.microsoft.com/office/drawing/2014/main" id="{D94CD898-38D1-42D3-BF5E-5DDBB00EE3A5}"/>
              </a:ext>
            </a:extLst>
          </p:cNvPr>
          <p:cNvSpPr txBox="1"/>
          <p:nvPr/>
        </p:nvSpPr>
        <p:spPr>
          <a:xfrm>
            <a:off x="2634545" y="2320810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1616;p41">
            <a:extLst>
              <a:ext uri="{FF2B5EF4-FFF2-40B4-BE49-F238E27FC236}">
                <a16:creationId xmlns:a16="http://schemas.microsoft.com/office/drawing/2014/main" id="{4C0D025D-05BB-4302-9927-E2AAAFD82E63}"/>
              </a:ext>
            </a:extLst>
          </p:cNvPr>
          <p:cNvSpPr txBox="1"/>
          <p:nvPr/>
        </p:nvSpPr>
        <p:spPr>
          <a:xfrm>
            <a:off x="2634555" y="2832736"/>
            <a:ext cx="1496432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DATASETS ET COLONNES</a:t>
            </a:r>
          </a:p>
        </p:txBody>
      </p:sp>
      <p:sp>
        <p:nvSpPr>
          <p:cNvPr id="63" name="Google Shape;1623;p41">
            <a:extLst>
              <a:ext uri="{FF2B5EF4-FFF2-40B4-BE49-F238E27FC236}">
                <a16:creationId xmlns:a16="http://schemas.microsoft.com/office/drawing/2014/main" id="{BD8789B7-E1D1-47B7-B99A-A71F74B77E6C}"/>
              </a:ext>
            </a:extLst>
          </p:cNvPr>
          <p:cNvSpPr txBox="1"/>
          <p:nvPr/>
        </p:nvSpPr>
        <p:spPr>
          <a:xfrm>
            <a:off x="5810228" y="2320839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7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1624;p41">
            <a:extLst>
              <a:ext uri="{FF2B5EF4-FFF2-40B4-BE49-F238E27FC236}">
                <a16:creationId xmlns:a16="http://schemas.microsoft.com/office/drawing/2014/main" id="{C61B8FF6-1C1E-4EAA-8E98-CA5BE5AE9709}"/>
              </a:ext>
            </a:extLst>
          </p:cNvPr>
          <p:cNvSpPr txBox="1"/>
          <p:nvPr/>
        </p:nvSpPr>
        <p:spPr>
          <a:xfrm>
            <a:off x="5810238" y="2832765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COMPARER LES PAYS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1627;p41">
            <a:extLst>
              <a:ext uri="{FF2B5EF4-FFF2-40B4-BE49-F238E27FC236}">
                <a16:creationId xmlns:a16="http://schemas.microsoft.com/office/drawing/2014/main" id="{0FCD3314-DAB1-4E42-8B3B-31B7D1F252A8}"/>
              </a:ext>
            </a:extLst>
          </p:cNvPr>
          <p:cNvSpPr txBox="1"/>
          <p:nvPr/>
        </p:nvSpPr>
        <p:spPr>
          <a:xfrm>
            <a:off x="4250739" y="2955219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628;p41">
            <a:extLst>
              <a:ext uri="{FF2B5EF4-FFF2-40B4-BE49-F238E27FC236}">
                <a16:creationId xmlns:a16="http://schemas.microsoft.com/office/drawing/2014/main" id="{206CFCDE-498D-49D3-A975-476172CAEC0E}"/>
              </a:ext>
            </a:extLst>
          </p:cNvPr>
          <p:cNvSpPr txBox="1"/>
          <p:nvPr/>
        </p:nvSpPr>
        <p:spPr>
          <a:xfrm>
            <a:off x="4250749" y="3467146"/>
            <a:ext cx="1518279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SÉLECTION DES INDICATEURS</a:t>
            </a:r>
          </a:p>
        </p:txBody>
      </p:sp>
      <p:sp>
        <p:nvSpPr>
          <p:cNvPr id="71" name="Google Shape;1631;p41">
            <a:extLst>
              <a:ext uri="{FF2B5EF4-FFF2-40B4-BE49-F238E27FC236}">
                <a16:creationId xmlns:a16="http://schemas.microsoft.com/office/drawing/2014/main" id="{E1838F38-07BA-424C-B314-07965C502B7B}"/>
              </a:ext>
            </a:extLst>
          </p:cNvPr>
          <p:cNvSpPr txBox="1"/>
          <p:nvPr/>
        </p:nvSpPr>
        <p:spPr>
          <a:xfrm>
            <a:off x="7390887" y="2955213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1632;p41">
            <a:extLst>
              <a:ext uri="{FF2B5EF4-FFF2-40B4-BE49-F238E27FC236}">
                <a16:creationId xmlns:a16="http://schemas.microsoft.com/office/drawing/2014/main" id="{40B194B3-7378-4625-B3A0-C0E213B5B611}"/>
              </a:ext>
            </a:extLst>
          </p:cNvPr>
          <p:cNvSpPr txBox="1"/>
          <p:nvPr/>
        </p:nvSpPr>
        <p:spPr>
          <a:xfrm>
            <a:off x="7390896" y="3467141"/>
            <a:ext cx="1541260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PAYS POTENTIELS</a:t>
            </a:r>
          </a:p>
        </p:txBody>
      </p:sp>
      <p:sp>
        <p:nvSpPr>
          <p:cNvPr id="73" name="Google Shape;1633;p41">
            <a:extLst>
              <a:ext uri="{FF2B5EF4-FFF2-40B4-BE49-F238E27FC236}">
                <a16:creationId xmlns:a16="http://schemas.microsoft.com/office/drawing/2014/main" id="{81213A3B-AFE5-4DEB-9B37-FB4CAFB66998}"/>
              </a:ext>
            </a:extLst>
          </p:cNvPr>
          <p:cNvSpPr/>
          <p:nvPr/>
        </p:nvSpPr>
        <p:spPr>
          <a:xfrm>
            <a:off x="4899077" y="4670887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1635;p41">
            <a:extLst>
              <a:ext uri="{FF2B5EF4-FFF2-40B4-BE49-F238E27FC236}">
                <a16:creationId xmlns:a16="http://schemas.microsoft.com/office/drawing/2014/main" id="{7D906572-5933-46FF-9AC6-87C0EAA17DFE}"/>
              </a:ext>
            </a:extLst>
          </p:cNvPr>
          <p:cNvGrpSpPr/>
          <p:nvPr/>
        </p:nvGrpSpPr>
        <p:grpSpPr>
          <a:xfrm>
            <a:off x="3319025" y="1798505"/>
            <a:ext cx="293927" cy="429347"/>
            <a:chOff x="5047375" y="1197325"/>
            <a:chExt cx="60850" cy="88450"/>
          </a:xfrm>
        </p:grpSpPr>
        <p:sp>
          <p:nvSpPr>
            <p:cNvPr id="76" name="Google Shape;1636;p41">
              <a:extLst>
                <a:ext uri="{FF2B5EF4-FFF2-40B4-BE49-F238E27FC236}">
                  <a16:creationId xmlns:a16="http://schemas.microsoft.com/office/drawing/2014/main" id="{547E79B7-31D5-4D9C-8B1C-7DB235F1466C}"/>
                </a:ext>
              </a:extLst>
            </p:cNvPr>
            <p:cNvSpPr/>
            <p:nvPr/>
          </p:nvSpPr>
          <p:spPr>
            <a:xfrm>
              <a:off x="5064725" y="1272475"/>
              <a:ext cx="26450" cy="4975"/>
            </a:xfrm>
            <a:custGeom>
              <a:avLst/>
              <a:gdLst/>
              <a:ahLst/>
              <a:cxnLst/>
              <a:rect l="l" t="t" r="r" b="b"/>
              <a:pathLst>
                <a:path w="1058" h="199" extrusionOk="0">
                  <a:moveTo>
                    <a:pt x="100" y="0"/>
                  </a:moveTo>
                  <a:cubicBezTo>
                    <a:pt x="47" y="0"/>
                    <a:pt x="1" y="47"/>
                    <a:pt x="1" y="99"/>
                  </a:cubicBezTo>
                  <a:cubicBezTo>
                    <a:pt x="1" y="158"/>
                    <a:pt x="47" y="199"/>
                    <a:pt x="100" y="199"/>
                  </a:cubicBezTo>
                  <a:lnTo>
                    <a:pt x="958" y="199"/>
                  </a:lnTo>
                  <a:cubicBezTo>
                    <a:pt x="1010" y="199"/>
                    <a:pt x="1057" y="158"/>
                    <a:pt x="1057" y="99"/>
                  </a:cubicBezTo>
                  <a:cubicBezTo>
                    <a:pt x="1057" y="47"/>
                    <a:pt x="1010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37;p41">
              <a:extLst>
                <a:ext uri="{FF2B5EF4-FFF2-40B4-BE49-F238E27FC236}">
                  <a16:creationId xmlns:a16="http://schemas.microsoft.com/office/drawing/2014/main" id="{5E5B0950-D300-4E50-A963-025FB6685B11}"/>
                </a:ext>
              </a:extLst>
            </p:cNvPr>
            <p:cNvSpPr/>
            <p:nvPr/>
          </p:nvSpPr>
          <p:spPr>
            <a:xfrm>
              <a:off x="5069100" y="1280775"/>
              <a:ext cx="18275" cy="5000"/>
            </a:xfrm>
            <a:custGeom>
              <a:avLst/>
              <a:gdLst/>
              <a:ahLst/>
              <a:cxnLst/>
              <a:rect l="l" t="t" r="r" b="b"/>
              <a:pathLst>
                <a:path w="731" h="200" extrusionOk="0">
                  <a:moveTo>
                    <a:pt x="100" y="1"/>
                  </a:moveTo>
                  <a:cubicBezTo>
                    <a:pt x="42" y="1"/>
                    <a:pt x="1" y="42"/>
                    <a:pt x="1" y="100"/>
                  </a:cubicBezTo>
                  <a:cubicBezTo>
                    <a:pt x="1" y="153"/>
                    <a:pt x="42" y="199"/>
                    <a:pt x="100" y="199"/>
                  </a:cubicBezTo>
                  <a:lnTo>
                    <a:pt x="631" y="199"/>
                  </a:lnTo>
                  <a:cubicBezTo>
                    <a:pt x="690" y="199"/>
                    <a:pt x="730" y="153"/>
                    <a:pt x="730" y="100"/>
                  </a:cubicBezTo>
                  <a:cubicBezTo>
                    <a:pt x="730" y="42"/>
                    <a:pt x="690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8;p41">
              <a:extLst>
                <a:ext uri="{FF2B5EF4-FFF2-40B4-BE49-F238E27FC236}">
                  <a16:creationId xmlns:a16="http://schemas.microsoft.com/office/drawing/2014/main" id="{69B24A13-4B10-4B56-8D20-B901C0BDDD78}"/>
                </a:ext>
              </a:extLst>
            </p:cNvPr>
            <p:cNvSpPr/>
            <p:nvPr/>
          </p:nvSpPr>
          <p:spPr>
            <a:xfrm>
              <a:off x="5047375" y="1197325"/>
              <a:ext cx="60850" cy="71375"/>
            </a:xfrm>
            <a:custGeom>
              <a:avLst/>
              <a:gdLst/>
              <a:ahLst/>
              <a:cxnLst/>
              <a:rect l="l" t="t" r="r" b="b"/>
              <a:pathLst>
                <a:path w="2434" h="2855" extrusionOk="0">
                  <a:moveTo>
                    <a:pt x="1220" y="152"/>
                  </a:moveTo>
                  <a:cubicBezTo>
                    <a:pt x="1804" y="152"/>
                    <a:pt x="2288" y="631"/>
                    <a:pt x="2288" y="1220"/>
                  </a:cubicBezTo>
                  <a:cubicBezTo>
                    <a:pt x="2288" y="1518"/>
                    <a:pt x="2160" y="1804"/>
                    <a:pt x="1938" y="2008"/>
                  </a:cubicBezTo>
                  <a:cubicBezTo>
                    <a:pt x="1739" y="2189"/>
                    <a:pt x="1623" y="2440"/>
                    <a:pt x="1599" y="2709"/>
                  </a:cubicBezTo>
                  <a:lnTo>
                    <a:pt x="835" y="2709"/>
                  </a:lnTo>
                  <a:cubicBezTo>
                    <a:pt x="817" y="2440"/>
                    <a:pt x="695" y="2189"/>
                    <a:pt x="496" y="2008"/>
                  </a:cubicBezTo>
                  <a:cubicBezTo>
                    <a:pt x="275" y="1804"/>
                    <a:pt x="152" y="1518"/>
                    <a:pt x="152" y="1220"/>
                  </a:cubicBezTo>
                  <a:cubicBezTo>
                    <a:pt x="152" y="631"/>
                    <a:pt x="631" y="152"/>
                    <a:pt x="1220" y="152"/>
                  </a:cubicBezTo>
                  <a:close/>
                  <a:moveTo>
                    <a:pt x="1220" y="0"/>
                  </a:moveTo>
                  <a:cubicBezTo>
                    <a:pt x="543" y="0"/>
                    <a:pt x="0" y="549"/>
                    <a:pt x="0" y="1220"/>
                  </a:cubicBezTo>
                  <a:cubicBezTo>
                    <a:pt x="0" y="1559"/>
                    <a:pt x="146" y="1886"/>
                    <a:pt x="397" y="2113"/>
                  </a:cubicBezTo>
                  <a:cubicBezTo>
                    <a:pt x="584" y="2288"/>
                    <a:pt x="689" y="2528"/>
                    <a:pt x="689" y="2784"/>
                  </a:cubicBezTo>
                  <a:cubicBezTo>
                    <a:pt x="689" y="2825"/>
                    <a:pt x="724" y="2854"/>
                    <a:pt x="765" y="2854"/>
                  </a:cubicBezTo>
                  <a:lnTo>
                    <a:pt x="1675" y="2854"/>
                  </a:lnTo>
                  <a:cubicBezTo>
                    <a:pt x="1716" y="2854"/>
                    <a:pt x="1745" y="2825"/>
                    <a:pt x="1745" y="2784"/>
                  </a:cubicBezTo>
                  <a:cubicBezTo>
                    <a:pt x="1745" y="2533"/>
                    <a:pt x="1856" y="2288"/>
                    <a:pt x="2037" y="2119"/>
                  </a:cubicBezTo>
                  <a:cubicBezTo>
                    <a:pt x="2294" y="1886"/>
                    <a:pt x="2434" y="1565"/>
                    <a:pt x="2434" y="1220"/>
                  </a:cubicBezTo>
                  <a:cubicBezTo>
                    <a:pt x="2434" y="549"/>
                    <a:pt x="1891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9;p41">
              <a:extLst>
                <a:ext uri="{FF2B5EF4-FFF2-40B4-BE49-F238E27FC236}">
                  <a16:creationId xmlns:a16="http://schemas.microsoft.com/office/drawing/2014/main" id="{382DAA67-6ABA-40B9-A880-A58A74891129}"/>
                </a:ext>
              </a:extLst>
            </p:cNvPr>
            <p:cNvSpPr/>
            <p:nvPr/>
          </p:nvSpPr>
          <p:spPr>
            <a:xfrm>
              <a:off x="5054225" y="1210475"/>
              <a:ext cx="16650" cy="28750"/>
            </a:xfrm>
            <a:custGeom>
              <a:avLst/>
              <a:gdLst/>
              <a:ahLst/>
              <a:cxnLst/>
              <a:rect l="l" t="t" r="r" b="b"/>
              <a:pathLst>
                <a:path w="666" h="1150" extrusionOk="0">
                  <a:moveTo>
                    <a:pt x="565" y="1"/>
                  </a:moveTo>
                  <a:cubicBezTo>
                    <a:pt x="552" y="1"/>
                    <a:pt x="538" y="4"/>
                    <a:pt x="526" y="11"/>
                  </a:cubicBezTo>
                  <a:cubicBezTo>
                    <a:pt x="141" y="227"/>
                    <a:pt x="1" y="718"/>
                    <a:pt x="216" y="1103"/>
                  </a:cubicBezTo>
                  <a:cubicBezTo>
                    <a:pt x="228" y="1132"/>
                    <a:pt x="257" y="1150"/>
                    <a:pt x="287" y="1150"/>
                  </a:cubicBezTo>
                  <a:cubicBezTo>
                    <a:pt x="304" y="1150"/>
                    <a:pt x="316" y="1150"/>
                    <a:pt x="327" y="1138"/>
                  </a:cubicBezTo>
                  <a:cubicBezTo>
                    <a:pt x="374" y="1115"/>
                    <a:pt x="386" y="1062"/>
                    <a:pt x="362" y="1021"/>
                  </a:cubicBezTo>
                  <a:cubicBezTo>
                    <a:pt x="193" y="718"/>
                    <a:pt x="304" y="332"/>
                    <a:pt x="608" y="163"/>
                  </a:cubicBezTo>
                  <a:cubicBezTo>
                    <a:pt x="648" y="140"/>
                    <a:pt x="666" y="87"/>
                    <a:pt x="643" y="46"/>
                  </a:cubicBezTo>
                  <a:cubicBezTo>
                    <a:pt x="626" y="18"/>
                    <a:pt x="596" y="1"/>
                    <a:pt x="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1641;p41">
            <a:extLst>
              <a:ext uri="{FF2B5EF4-FFF2-40B4-BE49-F238E27FC236}">
                <a16:creationId xmlns:a16="http://schemas.microsoft.com/office/drawing/2014/main" id="{3AFBB938-FD0E-404E-A98B-B308BBE3076D}"/>
              </a:ext>
            </a:extLst>
          </p:cNvPr>
          <p:cNvSpPr/>
          <p:nvPr/>
        </p:nvSpPr>
        <p:spPr>
          <a:xfrm>
            <a:off x="6452536" y="1884185"/>
            <a:ext cx="256733" cy="257997"/>
          </a:xfrm>
          <a:custGeom>
            <a:avLst/>
            <a:gdLst/>
            <a:ahLst/>
            <a:cxnLst/>
            <a:rect l="l" t="t" r="r" b="b"/>
            <a:pathLst>
              <a:path w="2126" h="2126" extrusionOk="0">
                <a:moveTo>
                  <a:pt x="2067" y="227"/>
                </a:moveTo>
                <a:cubicBezTo>
                  <a:pt x="2067" y="227"/>
                  <a:pt x="2067" y="227"/>
                  <a:pt x="2067" y="229"/>
                </a:cubicBezTo>
                <a:lnTo>
                  <a:pt x="2067" y="229"/>
                </a:lnTo>
                <a:lnTo>
                  <a:pt x="2067" y="229"/>
                </a:lnTo>
                <a:cubicBezTo>
                  <a:pt x="2067" y="227"/>
                  <a:pt x="2067" y="227"/>
                  <a:pt x="2067" y="227"/>
                </a:cubicBezTo>
                <a:close/>
                <a:moveTo>
                  <a:pt x="1" y="1"/>
                </a:moveTo>
                <a:lnTo>
                  <a:pt x="1" y="1851"/>
                </a:lnTo>
                <a:lnTo>
                  <a:pt x="1" y="2125"/>
                </a:lnTo>
                <a:lnTo>
                  <a:pt x="2125" y="2125"/>
                </a:lnTo>
                <a:lnTo>
                  <a:pt x="2125" y="1851"/>
                </a:lnTo>
                <a:lnTo>
                  <a:pt x="310" y="1851"/>
                </a:lnTo>
                <a:lnTo>
                  <a:pt x="760" y="1402"/>
                </a:lnTo>
                <a:lnTo>
                  <a:pt x="946" y="1588"/>
                </a:lnTo>
                <a:lnTo>
                  <a:pt x="1816" y="719"/>
                </a:lnTo>
                <a:lnTo>
                  <a:pt x="1962" y="865"/>
                </a:lnTo>
                <a:cubicBezTo>
                  <a:pt x="1967" y="848"/>
                  <a:pt x="2060" y="266"/>
                  <a:pt x="2067" y="229"/>
                </a:cubicBezTo>
                <a:lnTo>
                  <a:pt x="2067" y="229"/>
                </a:lnTo>
                <a:lnTo>
                  <a:pt x="1431" y="334"/>
                </a:lnTo>
                <a:lnTo>
                  <a:pt x="1594" y="497"/>
                </a:lnTo>
                <a:lnTo>
                  <a:pt x="946" y="1145"/>
                </a:lnTo>
                <a:lnTo>
                  <a:pt x="760" y="952"/>
                </a:lnTo>
                <a:lnTo>
                  <a:pt x="275" y="1437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EA69B0-BCA2-436B-B450-4F065A077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4627217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9921</TotalTime>
  <Words>1154</Words>
  <Application>Microsoft Office PowerPoint</Application>
  <PresentationFormat>Grand écran</PresentationFormat>
  <Paragraphs>226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docs-Roboto</vt:lpstr>
      <vt:lpstr>Fira Sans Extra Condensed</vt:lpstr>
      <vt:lpstr>Google Sans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250</cp:revision>
  <dcterms:created xsi:type="dcterms:W3CDTF">2019-08-03T17:49:11Z</dcterms:created>
  <dcterms:modified xsi:type="dcterms:W3CDTF">2021-04-28T13:54:20Z</dcterms:modified>
</cp:coreProperties>
</file>