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368" r:id="rId2"/>
    <p:sldId id="372" r:id="rId3"/>
    <p:sldId id="373" r:id="rId4"/>
    <p:sldId id="374" r:id="rId5"/>
    <p:sldId id="375" r:id="rId6"/>
    <p:sldId id="379" r:id="rId7"/>
    <p:sldId id="381" r:id="rId8"/>
    <p:sldId id="376" r:id="rId9"/>
    <p:sldId id="387" r:id="rId10"/>
    <p:sldId id="382" r:id="rId11"/>
    <p:sldId id="388" r:id="rId12"/>
    <p:sldId id="389" r:id="rId13"/>
    <p:sldId id="390" r:id="rId14"/>
    <p:sldId id="391" r:id="rId15"/>
    <p:sldId id="396" r:id="rId16"/>
    <p:sldId id="398" r:id="rId17"/>
    <p:sldId id="393" r:id="rId18"/>
    <p:sldId id="400" r:id="rId19"/>
    <p:sldId id="377" r:id="rId20"/>
    <p:sldId id="399" r:id="rId21"/>
    <p:sldId id="386" r:id="rId22"/>
    <p:sldId id="371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mir Hinojosa Diazgranados" initials="SHD" lastIdx="1" clrIdx="0">
    <p:extLst>
      <p:ext uri="{19B8F6BF-5375-455C-9EA6-DF929625EA0E}">
        <p15:presenceInfo xmlns:p15="http://schemas.microsoft.com/office/powerpoint/2012/main" userId="ddc8d333f69d63d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451EB"/>
    <a:srgbClr val="5B9BD5"/>
    <a:srgbClr val="26FC26"/>
    <a:srgbClr val="70AD47"/>
    <a:srgbClr val="84AF72"/>
    <a:srgbClr val="F4B183"/>
    <a:srgbClr val="F2B43D"/>
    <a:srgbClr val="008080"/>
    <a:srgbClr val="33CC33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16" autoAdjust="0"/>
    <p:restoredTop sz="96196" autoAdjust="0"/>
  </p:normalViewPr>
  <p:slideViewPr>
    <p:cSldViewPr snapToGrid="0">
      <p:cViewPr varScale="1">
        <p:scale>
          <a:sx n="105" d="100"/>
          <a:sy n="105" d="100"/>
        </p:scale>
        <p:origin x="768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98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1908C2-F1FA-4AA1-810C-31F86594FA86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1F2AE6-6017-4F49-BA98-7A7C284C870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6860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E8D31E-EEDD-42CA-A79A-B9539977145E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BE2823-3393-479C-B299-87C7B63AEB2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4668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64754-E95A-4E67-9440-F22C89CFE1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F4C75A-0EAB-4D20-86C0-568E73AEF8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8BF43-25CB-4153-A9F1-579FE1FAE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27149-8866-4B3A-9895-25177AEC7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88285B-ACAD-4B89-A226-DA64B0232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366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24BD4-80E0-4BB4-A3AF-B94AE4623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71EED8-ED13-4D0F-B608-A51826173E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6D9132-52B0-4C99-A9BC-DC01E84C1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DE0A0E-C1B3-48F3-844D-C9ADE8FB4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C8B644-F794-490C-9F66-F6A8FCCF6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23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09F71D-9EED-4B1D-BF07-4B9E7CC817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D69246-E9D6-4FCC-8FA6-A9AC027A1A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016AAF-68E8-437F-B982-C5C16659F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FF3F42-3FF8-4150-86B7-E8F30FC20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B09978-469F-49FF-B43D-DACD3C388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952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F271E-66E3-400F-AC71-8BE449D92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2B287-2392-46C4-A993-60354D30D2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D34356-B34F-4769-9632-F55F0153A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05B952-8887-4A3F-804E-3DBAF5932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DC0E42-DADA-41D1-96DF-AAF74AB82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007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4431A-04BD-4095-A2EC-4FFC385BC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56079-36F7-4190-BE5D-1F7C6DB14B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C1BE7-C03E-406D-9A4C-578D334F8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87C51-397B-4AE5-B444-BD264C461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06633-5B68-4F22-8077-EBABB2B8C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496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1A5D0-0451-4449-A0B3-12794C5FF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BB26C-D4B6-4B8E-8A93-28C820BA60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057FEB-7DBC-4A52-9CDC-D7B1E57EC6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BF59EA-B0AE-4012-89BF-908D4903E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38E08B-D16A-4667-9D04-5CE83E681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B395AF-9FB2-485E-99DA-6851542F7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034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6DFD3-1711-4DC4-A504-A09AC4F6D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2C1740-B139-471D-9242-D326AB317D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2AFF12-D20C-4FFA-9F47-E17D634913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F61809-5DE7-463F-8F8F-A883FA09E2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5B0F66-B2EC-4EF9-8DD9-713CF63679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8F4F3A-57DD-4AE9-8713-849014C2A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914980-D335-4D15-A150-30B3118DD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4720B8-A052-4612-864D-3CD6181C3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951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9AF94-11F8-4BED-9C61-8F5897145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5229F3-B276-4718-9039-4E4E17281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B32560-90BE-4382-85F8-3BD3D2243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2A94D5-ACF6-489E-B1D7-8FAF56648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678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D8A818-E734-48BC-85D6-82019F32F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D064C5-4CF3-4F02-8C95-6C37CD5F9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A022A1-E755-48A5-AD19-7462EF63C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148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60867-F31B-4EC5-A648-F99CDB787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65796-E196-4DE0-BFE0-412C82BA3F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F8914B-4448-4F1D-8B5C-2358188CEE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7FE599-140C-4B4E-9B88-9511F0F3E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0AB99F-9E56-451E-9A21-60BD7B1AB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1173CC-9A5A-4854-8B4A-0EA6896C6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958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C232E-CEB3-4893-A5FB-F3A45F588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A89308-6E78-4E92-8D75-F7ADDB989A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6DF58A-A31E-4548-B941-C87A02347D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C26BA1-212C-4903-B4D3-5C7AE3135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E5AC60-A531-4A77-91BB-7F2524E04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604F3B-196D-4187-954C-A0B6011AD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361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CCEA5A-2BAB-47B2-AD9A-6B04A07A4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34BCF3-E0E4-4833-8483-749F70196C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F72265-5014-4360-ADC3-9CAED7F751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DCD729-31D5-4480-98D7-69012EF3B7DD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C643C0-8034-44CE-B7CE-E0A45718C3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EE4D35-9446-4AF7-80EC-0523668634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751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1">
            <a:extLst>
              <a:ext uri="{FF2B5EF4-FFF2-40B4-BE49-F238E27FC236}">
                <a16:creationId xmlns:a16="http://schemas.microsoft.com/office/drawing/2014/main" id="{EC6BC2CE-B281-4F18-889E-16BEFF6CC2C6}"/>
              </a:ext>
            </a:extLst>
          </p:cNvPr>
          <p:cNvSpPr/>
          <p:nvPr/>
        </p:nvSpPr>
        <p:spPr>
          <a:xfrm>
            <a:off x="-72007" y="0"/>
            <a:ext cx="7296540" cy="6858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C2644C4-E0DE-4FEE-8713-F22AE43E9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918" y="432794"/>
            <a:ext cx="6944616" cy="820048"/>
          </a:xfrm>
        </p:spPr>
        <p:txBody>
          <a:bodyPr>
            <a:normAutofit/>
          </a:bodyPr>
          <a:lstStyle/>
          <a:p>
            <a:r>
              <a:rPr lang="fr-FR" b="1" noProof="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Formation</a:t>
            </a:r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Data </a:t>
            </a:r>
            <a:r>
              <a:rPr lang="es-ES" b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Scientist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Rectángulo 4">
            <a:extLst>
              <a:ext uri="{FF2B5EF4-FFF2-40B4-BE49-F238E27FC236}">
                <a16:creationId xmlns:a16="http://schemas.microsoft.com/office/drawing/2014/main" id="{3D7BED2F-80EC-4813-AFFE-DF338008BEBB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1C59DD88-0231-4DD6-B63A-00DE1EDF79C4}"/>
              </a:ext>
            </a:extLst>
          </p:cNvPr>
          <p:cNvSpPr txBox="1"/>
          <p:nvPr/>
        </p:nvSpPr>
        <p:spPr>
          <a:xfrm>
            <a:off x="874983" y="1893914"/>
            <a:ext cx="6270682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Projet 2</a:t>
            </a:r>
          </a:p>
          <a:p>
            <a:r>
              <a:rPr lang="fr-FR" sz="36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« Analyse des données de systèmes éducatifs »</a:t>
            </a:r>
          </a:p>
        </p:txBody>
      </p: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1D30347F-F3FF-4712-9302-4D86DD4E35B4}"/>
              </a:ext>
            </a:extLst>
          </p:cNvPr>
          <p:cNvGrpSpPr/>
          <p:nvPr/>
        </p:nvGrpSpPr>
        <p:grpSpPr>
          <a:xfrm>
            <a:off x="289442" y="1653092"/>
            <a:ext cx="3377683" cy="2124446"/>
            <a:chOff x="289442" y="1653092"/>
            <a:chExt cx="3377683" cy="2124446"/>
          </a:xfrm>
        </p:grpSpPr>
        <p:cxnSp>
          <p:nvCxnSpPr>
            <p:cNvPr id="9" name="Google Shape;2466;p51">
              <a:extLst>
                <a:ext uri="{FF2B5EF4-FFF2-40B4-BE49-F238E27FC236}">
                  <a16:creationId xmlns:a16="http://schemas.microsoft.com/office/drawing/2014/main" id="{4836EC1E-2FCF-42BD-A825-D9C2D14DBF82}"/>
                </a:ext>
              </a:extLst>
            </p:cNvPr>
            <p:cNvCxnSpPr/>
            <p:nvPr/>
          </p:nvCxnSpPr>
          <p:spPr>
            <a:xfrm>
              <a:off x="290155" y="1665644"/>
              <a:ext cx="3321882" cy="0"/>
            </a:xfrm>
            <a:prstGeom prst="straightConnector1">
              <a:avLst/>
            </a:prstGeom>
            <a:noFill/>
            <a:ln w="7620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" name="Google Shape;2467;p51">
              <a:extLst>
                <a:ext uri="{FF2B5EF4-FFF2-40B4-BE49-F238E27FC236}">
                  <a16:creationId xmlns:a16="http://schemas.microsoft.com/office/drawing/2014/main" id="{A391C5C2-FB9D-450E-A219-D2B18AE453D9}"/>
                </a:ext>
              </a:extLst>
            </p:cNvPr>
            <p:cNvCxnSpPr/>
            <p:nvPr/>
          </p:nvCxnSpPr>
          <p:spPr>
            <a:xfrm>
              <a:off x="325797" y="1653092"/>
              <a:ext cx="0" cy="2072031"/>
            </a:xfrm>
            <a:prstGeom prst="straightConnector1">
              <a:avLst/>
            </a:prstGeom>
            <a:noFill/>
            <a:ln w="7620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2468;p51">
              <a:extLst>
                <a:ext uri="{FF2B5EF4-FFF2-40B4-BE49-F238E27FC236}">
                  <a16:creationId xmlns:a16="http://schemas.microsoft.com/office/drawing/2014/main" id="{DE9901FA-B3FC-402B-9271-4E78E0761449}"/>
                </a:ext>
              </a:extLst>
            </p:cNvPr>
            <p:cNvCxnSpPr/>
            <p:nvPr/>
          </p:nvCxnSpPr>
          <p:spPr>
            <a:xfrm>
              <a:off x="289442" y="3740578"/>
              <a:ext cx="3377683" cy="0"/>
            </a:xfrm>
            <a:prstGeom prst="straightConnector1">
              <a:avLst/>
            </a:prstGeom>
            <a:noFill/>
            <a:ln w="7620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2469;p51">
              <a:extLst>
                <a:ext uri="{FF2B5EF4-FFF2-40B4-BE49-F238E27FC236}">
                  <a16:creationId xmlns:a16="http://schemas.microsoft.com/office/drawing/2014/main" id="{9591926F-FF01-4387-94EC-F02CCE4DE26B}"/>
                </a:ext>
              </a:extLst>
            </p:cNvPr>
            <p:cNvCxnSpPr/>
            <p:nvPr/>
          </p:nvCxnSpPr>
          <p:spPr>
            <a:xfrm flipH="1">
              <a:off x="3635620" y="3506452"/>
              <a:ext cx="4185" cy="271086"/>
            </a:xfrm>
            <a:prstGeom prst="straightConnector1">
              <a:avLst/>
            </a:prstGeom>
            <a:noFill/>
            <a:ln w="7620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5" name="ZoneTexte 14">
            <a:extLst>
              <a:ext uri="{FF2B5EF4-FFF2-40B4-BE49-F238E27FC236}">
                <a16:creationId xmlns:a16="http://schemas.microsoft.com/office/drawing/2014/main" id="{E5C04395-C4C6-4EF9-843E-893AD29874B0}"/>
              </a:ext>
            </a:extLst>
          </p:cNvPr>
          <p:cNvSpPr txBox="1"/>
          <p:nvPr/>
        </p:nvSpPr>
        <p:spPr>
          <a:xfrm>
            <a:off x="279917" y="4366195"/>
            <a:ext cx="6592692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Soutenance de Projet</a:t>
            </a:r>
          </a:p>
          <a:p>
            <a:r>
              <a:rPr lang="fr-FR" sz="32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Samir HINOJOSA</a:t>
            </a:r>
          </a:p>
        </p:txBody>
      </p:sp>
      <p:pic>
        <p:nvPicPr>
          <p:cNvPr id="1026" name="Picture 2" descr="OpenClassrooms — Wikipédia">
            <a:extLst>
              <a:ext uri="{FF2B5EF4-FFF2-40B4-BE49-F238E27FC236}">
                <a16:creationId xmlns:a16="http://schemas.microsoft.com/office/drawing/2014/main" id="{1ED1A659-D6AB-4947-92C5-9E65D7B288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2481" y="5029141"/>
            <a:ext cx="876456" cy="8764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Des parcours diplômants et des cours gratuits 100% en ligne - OpenClassrooms">
            <a:extLst>
              <a:ext uri="{FF2B5EF4-FFF2-40B4-BE49-F238E27FC236}">
                <a16:creationId xmlns:a16="http://schemas.microsoft.com/office/drawing/2014/main" id="{726A3A85-09B8-4BB5-860D-F94E9D062A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2481" y="6062502"/>
            <a:ext cx="3899769" cy="4670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55C0706D-7D95-4521-BDC3-DEC636978AA3}"/>
              </a:ext>
            </a:extLst>
          </p:cNvPr>
          <p:cNvSpPr txBox="1"/>
          <p:nvPr/>
        </p:nvSpPr>
        <p:spPr>
          <a:xfrm>
            <a:off x="279917" y="6221763"/>
            <a:ext cx="26730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24 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avril 2021</a:t>
            </a: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41C47253-D646-4DB9-989D-9D1708BA04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5172" y="2060457"/>
            <a:ext cx="3533775" cy="12573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250201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6" y="432794"/>
            <a:ext cx="11112333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01. Sélection des jeux de données et les colonnes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62DAAA16-C62B-477D-B15A-0C7D9209DF1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1" r="3581"/>
          <a:stretch/>
        </p:blipFill>
        <p:spPr>
          <a:xfrm>
            <a:off x="156595" y="1620987"/>
            <a:ext cx="6219448" cy="3201287"/>
          </a:xfrm>
          <a:prstGeom prst="rect">
            <a:avLst/>
          </a:prstGeom>
        </p:spPr>
      </p:pic>
      <p:sp>
        <p:nvSpPr>
          <p:cNvPr id="27" name="ZoneTexte 26">
            <a:extLst>
              <a:ext uri="{FF2B5EF4-FFF2-40B4-BE49-F238E27FC236}">
                <a16:creationId xmlns:a16="http://schemas.microsoft.com/office/drawing/2014/main" id="{3D8AF5FB-FB9F-45C0-AF8E-B12A888B0499}"/>
              </a:ext>
            </a:extLst>
          </p:cNvPr>
          <p:cNvSpPr txBox="1"/>
          <p:nvPr/>
        </p:nvSpPr>
        <p:spPr>
          <a:xfrm>
            <a:off x="6969678" y="1809099"/>
            <a:ext cx="522232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u="none" strike="noStrike" dirty="0">
                <a:ln>
                  <a:solidFill>
                    <a:schemeClr val="accent6"/>
                  </a:solidFill>
                </a:ln>
                <a:solidFill>
                  <a:schemeClr val="accent6"/>
                </a:solidFill>
                <a:effectLst/>
                <a:latin typeface="docs-Roboto"/>
              </a:rPr>
              <a:t>EdStatsData.csv </a:t>
            </a:r>
            <a:r>
              <a:rPr lang="en-US" u="none" strike="noStrike" dirty="0">
                <a:solidFill>
                  <a:srgbClr val="000000"/>
                </a:solidFill>
                <a:effectLst/>
                <a:latin typeface="docs-Roboto"/>
              </a:rPr>
              <a:t>: </a:t>
            </a:r>
            <a:r>
              <a:rPr lang="fr-FR" u="none" strike="noStrike" dirty="0">
                <a:solidFill>
                  <a:srgbClr val="000000"/>
                </a:solidFill>
                <a:effectLst/>
                <a:latin typeface="docs-Roboto"/>
              </a:rPr>
              <a:t>Jeu de données principal</a:t>
            </a:r>
            <a:endParaRPr lang="en-US" u="none" strike="noStrike" dirty="0">
              <a:solidFill>
                <a:srgbClr val="000000"/>
              </a:solidFill>
              <a:effectLst/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u="none" strike="noStrike" dirty="0">
                <a:ln>
                  <a:solidFill>
                    <a:schemeClr val="accent2"/>
                  </a:solidFill>
                </a:ln>
                <a:solidFill>
                  <a:schemeClr val="accent2"/>
                </a:solidFill>
                <a:effectLst/>
                <a:latin typeface="docs-Roboto"/>
              </a:rPr>
              <a:t>EdStatsCountry.csv </a:t>
            </a:r>
            <a:r>
              <a:rPr lang="en-US" u="none" strike="noStrike" dirty="0">
                <a:solidFill>
                  <a:srgbClr val="000000"/>
                </a:solidFill>
                <a:effectLst/>
                <a:latin typeface="docs-Roboto"/>
              </a:rPr>
              <a:t>: </a:t>
            </a:r>
            <a:r>
              <a:rPr lang="fr-FR" u="none" strike="noStrike" dirty="0">
                <a:solidFill>
                  <a:srgbClr val="000000"/>
                </a:solidFill>
                <a:effectLst/>
                <a:latin typeface="docs-Roboto"/>
              </a:rPr>
              <a:t>Pour compléter les informations sur les pays dans le jeu de données "EdStatsData.csv".</a:t>
            </a:r>
            <a:endParaRPr lang="fr-FR" dirty="0">
              <a:solidFill>
                <a:srgbClr val="202124"/>
              </a:solidFill>
              <a:latin typeface="Google Sans"/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B38262A6-F036-4059-9A41-09CCE1CCD3E8}"/>
              </a:ext>
            </a:extLst>
          </p:cNvPr>
          <p:cNvSpPr txBox="1"/>
          <p:nvPr/>
        </p:nvSpPr>
        <p:spPr>
          <a:xfrm>
            <a:off x="6969678" y="1403334"/>
            <a:ext cx="460319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Les jeux de données à travailler sont:</a:t>
            </a:r>
          </a:p>
        </p:txBody>
      </p:sp>
      <p:pic>
        <p:nvPicPr>
          <p:cNvPr id="29" name="Image 28">
            <a:extLst>
              <a:ext uri="{FF2B5EF4-FFF2-40B4-BE49-F238E27FC236}">
                <a16:creationId xmlns:a16="http://schemas.microsoft.com/office/drawing/2014/main" id="{C0E73CBD-B2CA-44F0-9ADA-F3DBFAF6A08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689" y="1391422"/>
            <a:ext cx="457727" cy="427272"/>
          </a:xfrm>
          <a:prstGeom prst="rect">
            <a:avLst/>
          </a:prstGeom>
        </p:spPr>
      </p:pic>
      <p:sp>
        <p:nvSpPr>
          <p:cNvPr id="32" name="ZoneTexte 31">
            <a:extLst>
              <a:ext uri="{FF2B5EF4-FFF2-40B4-BE49-F238E27FC236}">
                <a16:creationId xmlns:a16="http://schemas.microsoft.com/office/drawing/2014/main" id="{B20949D0-5E9B-4DD1-A489-3FFA27861D83}"/>
              </a:ext>
            </a:extLst>
          </p:cNvPr>
          <p:cNvSpPr txBox="1"/>
          <p:nvPr/>
        </p:nvSpPr>
        <p:spPr>
          <a:xfrm>
            <a:off x="6969678" y="3053075"/>
            <a:ext cx="493510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Les colonnes par jeu de données à considérer sont:</a:t>
            </a:r>
          </a:p>
        </p:txBody>
      </p:sp>
      <p:pic>
        <p:nvPicPr>
          <p:cNvPr id="33" name="Image 32">
            <a:extLst>
              <a:ext uri="{FF2B5EF4-FFF2-40B4-BE49-F238E27FC236}">
                <a16:creationId xmlns:a16="http://schemas.microsoft.com/office/drawing/2014/main" id="{71768459-69A3-404C-B2C9-215115FBF83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689" y="3039272"/>
            <a:ext cx="457727" cy="427272"/>
          </a:xfrm>
          <a:prstGeom prst="rect">
            <a:avLst/>
          </a:prstGeom>
        </p:spPr>
      </p:pic>
      <p:sp>
        <p:nvSpPr>
          <p:cNvPr id="34" name="ZoneTexte 33">
            <a:extLst>
              <a:ext uri="{FF2B5EF4-FFF2-40B4-BE49-F238E27FC236}">
                <a16:creationId xmlns:a16="http://schemas.microsoft.com/office/drawing/2014/main" id="{66460644-74EF-4D30-993E-02FC945D775C}"/>
              </a:ext>
            </a:extLst>
          </p:cNvPr>
          <p:cNvSpPr txBox="1"/>
          <p:nvPr/>
        </p:nvSpPr>
        <p:spPr>
          <a:xfrm>
            <a:off x="6960416" y="3733145"/>
            <a:ext cx="2196694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b="1" dirty="0">
                <a:ln>
                  <a:solidFill>
                    <a:schemeClr val="accent6"/>
                  </a:solidFill>
                </a:ln>
                <a:solidFill>
                  <a:schemeClr val="accent6"/>
                </a:solidFill>
                <a:latin typeface="docs-Roboto"/>
              </a:rPr>
              <a:t>EdStatsData.csv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1400" u="none" strike="noStrike" dirty="0">
                <a:solidFill>
                  <a:srgbClr val="000000"/>
                </a:solidFill>
                <a:effectLst/>
                <a:latin typeface="docs-Roboto"/>
              </a:rPr>
              <a:t>Country Name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1400" u="none" strike="noStrike" dirty="0">
                <a:solidFill>
                  <a:srgbClr val="000000"/>
                </a:solidFill>
                <a:effectLst/>
                <a:latin typeface="docs-Roboto"/>
              </a:rPr>
              <a:t>Country Code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1400" u="none" strike="noStrike" dirty="0">
                <a:solidFill>
                  <a:srgbClr val="000000"/>
                </a:solidFill>
                <a:effectLst/>
                <a:latin typeface="docs-Roboto"/>
              </a:rPr>
              <a:t>Indicator Name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1400" u="none" strike="noStrike" dirty="0">
                <a:solidFill>
                  <a:srgbClr val="000000"/>
                </a:solidFill>
                <a:effectLst/>
                <a:latin typeface="docs-Roboto"/>
              </a:rPr>
              <a:t>Indicator Code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1400" u="none" strike="noStrike" dirty="0">
                <a:solidFill>
                  <a:srgbClr val="000000"/>
                </a:solidFill>
                <a:effectLst/>
                <a:latin typeface="docs-Roboto"/>
              </a:rPr>
              <a:t>Years until 2021 </a:t>
            </a:r>
            <a:endParaRPr lang="fr-FR" sz="1400" u="none" strike="noStrike" dirty="0">
              <a:solidFill>
                <a:srgbClr val="000000"/>
              </a:solidFill>
              <a:effectLst/>
              <a:latin typeface="docs-Roboto"/>
            </a:endParaRP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DDB88B45-E464-4999-AC02-4E9D31B1EA0E}"/>
              </a:ext>
            </a:extLst>
          </p:cNvPr>
          <p:cNvSpPr txBox="1"/>
          <p:nvPr/>
        </p:nvSpPr>
        <p:spPr>
          <a:xfrm>
            <a:off x="9049739" y="3759311"/>
            <a:ext cx="2342510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b="1" dirty="0">
                <a:ln>
                  <a:solidFill>
                    <a:schemeClr val="accent2"/>
                  </a:solidFill>
                </a:ln>
                <a:solidFill>
                  <a:schemeClr val="accent2"/>
                </a:solidFill>
                <a:latin typeface="docs-Roboto"/>
              </a:rPr>
              <a:t>EdStatsCountry.csv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1400" u="none" strike="noStrike" dirty="0">
                <a:solidFill>
                  <a:srgbClr val="000000"/>
                </a:solidFill>
                <a:effectLst/>
                <a:latin typeface="docs-Roboto"/>
              </a:rPr>
              <a:t>Country Code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1400" u="none" strike="noStrike" dirty="0">
                <a:solidFill>
                  <a:srgbClr val="000000"/>
                </a:solidFill>
                <a:effectLst/>
                <a:latin typeface="docs-Roboto"/>
              </a:rPr>
              <a:t>Short Name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1400" u="none" strike="noStrike" dirty="0">
                <a:solidFill>
                  <a:srgbClr val="000000"/>
                </a:solidFill>
                <a:effectLst/>
                <a:latin typeface="docs-Roboto"/>
              </a:rPr>
              <a:t>2-alpha code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1400" u="none" strike="noStrike" dirty="0">
                <a:solidFill>
                  <a:srgbClr val="000000"/>
                </a:solidFill>
                <a:effectLst/>
                <a:latin typeface="docs-Roboto"/>
              </a:rPr>
              <a:t>Region</a:t>
            </a:r>
            <a:endParaRPr lang="fr-FR" sz="1400" u="none" strike="noStrike" dirty="0">
              <a:solidFill>
                <a:srgbClr val="000000"/>
              </a:solidFill>
              <a:effectLst/>
              <a:latin typeface="docs-Roboto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C140F3B-FEDA-48DB-B5EE-18F425E8B175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TextBox 3">
            <a:extLst>
              <a:ext uri="{FF2B5EF4-FFF2-40B4-BE49-F238E27FC236}">
                <a16:creationId xmlns:a16="http://schemas.microsoft.com/office/drawing/2014/main" id="{429AA34A-78F4-4444-99C0-08CE847B7552}"/>
              </a:ext>
            </a:extLst>
          </p:cNvPr>
          <p:cNvSpPr txBox="1"/>
          <p:nvPr/>
        </p:nvSpPr>
        <p:spPr>
          <a:xfrm>
            <a:off x="0" y="6475247"/>
            <a:ext cx="4438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2 - </a:t>
            </a:r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 Analyse des données de systèmes éducatifs 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51" name="TextBox 3">
            <a:extLst>
              <a:ext uri="{FF2B5EF4-FFF2-40B4-BE49-F238E27FC236}">
                <a16:creationId xmlns:a16="http://schemas.microsoft.com/office/drawing/2014/main" id="{B9755B8F-D0AB-4F91-A171-D70F2C0C85DF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57272316-6E01-4260-9E81-8DB5C81B4DEB}"/>
              </a:ext>
            </a:extLst>
          </p:cNvPr>
          <p:cNvSpPr txBox="1"/>
          <p:nvPr/>
        </p:nvSpPr>
        <p:spPr>
          <a:xfrm>
            <a:off x="6969678" y="5176241"/>
            <a:ext cx="507888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Les pays ont été filtrés selon la liste des pays d’après ISO-3166-1</a:t>
            </a:r>
            <a:r>
              <a:rPr lang="fr-FR" sz="1600" u="none" strike="noStrike" baseline="60000" dirty="0">
                <a:solidFill>
                  <a:srgbClr val="000000"/>
                </a:solidFill>
                <a:effectLst/>
                <a:latin typeface="docs-Roboto"/>
              </a:rPr>
              <a:t>1</a:t>
            </a:r>
            <a:endParaRPr lang="fr-FR" sz="2000" u="none" strike="noStrike" baseline="60000" dirty="0">
              <a:solidFill>
                <a:srgbClr val="000000"/>
              </a:solidFill>
              <a:effectLst/>
              <a:latin typeface="docs-Roboto"/>
            </a:endParaRPr>
          </a:p>
        </p:txBody>
      </p:sp>
      <p:pic>
        <p:nvPicPr>
          <p:cNvPr id="54" name="Image 53">
            <a:extLst>
              <a:ext uri="{FF2B5EF4-FFF2-40B4-BE49-F238E27FC236}">
                <a16:creationId xmlns:a16="http://schemas.microsoft.com/office/drawing/2014/main" id="{3164AC52-868D-4361-A484-E5FE54F429A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689" y="5164387"/>
            <a:ext cx="457727" cy="427272"/>
          </a:xfrm>
          <a:prstGeom prst="rect">
            <a:avLst/>
          </a:prstGeom>
        </p:spPr>
      </p:pic>
      <p:sp>
        <p:nvSpPr>
          <p:cNvPr id="56" name="ZoneTexte 55">
            <a:extLst>
              <a:ext uri="{FF2B5EF4-FFF2-40B4-BE49-F238E27FC236}">
                <a16:creationId xmlns:a16="http://schemas.microsoft.com/office/drawing/2014/main" id="{01F32BA2-0FCE-44D2-A1CF-A86F56A871A6}"/>
              </a:ext>
            </a:extLst>
          </p:cNvPr>
          <p:cNvSpPr txBox="1"/>
          <p:nvPr/>
        </p:nvSpPr>
        <p:spPr>
          <a:xfrm>
            <a:off x="8621423" y="6097958"/>
            <a:ext cx="357057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s-419" sz="1100" dirty="0">
                <a:solidFill>
                  <a:schemeClr val="bg1">
                    <a:lumMod val="75000"/>
                  </a:schemeClr>
                </a:solidFill>
              </a:rPr>
              <a:t>1 - https://datahub.io/core/country-list</a:t>
            </a:r>
          </a:p>
        </p:txBody>
      </p:sp>
    </p:spTree>
    <p:extLst>
      <p:ext uri="{BB962C8B-B14F-4D97-AF65-F5344CB8AC3E}">
        <p14:creationId xmlns:p14="http://schemas.microsoft.com/office/powerpoint/2010/main" val="25187506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6" y="432794"/>
            <a:ext cx="11112333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02. Sélection des Indicateurs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B38262A6-F036-4059-9A41-09CCE1CCD3E8}"/>
              </a:ext>
            </a:extLst>
          </p:cNvPr>
          <p:cNvSpPr txBox="1"/>
          <p:nvPr/>
        </p:nvSpPr>
        <p:spPr>
          <a:xfrm>
            <a:off x="4841937" y="1620987"/>
            <a:ext cx="687109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Au début, il y avait 3665 indicateurs uniques sur </a:t>
            </a:r>
            <a:r>
              <a:rPr lang="en-US" sz="2000" b="1" u="none" strike="noStrike" dirty="0">
                <a:ln>
                  <a:solidFill>
                    <a:schemeClr val="accent6"/>
                  </a:solidFill>
                </a:ln>
                <a:solidFill>
                  <a:schemeClr val="accent6"/>
                </a:solidFill>
                <a:effectLst/>
                <a:latin typeface="docs-Roboto"/>
              </a:rPr>
              <a:t>EdStatsData.csv </a:t>
            </a:r>
            <a:endParaRPr lang="fr-FR" sz="2000" u="none" strike="noStrike" dirty="0">
              <a:solidFill>
                <a:srgbClr val="000000"/>
              </a:solidFill>
              <a:effectLst/>
              <a:latin typeface="docs-Roboto"/>
            </a:endParaRPr>
          </a:p>
        </p:txBody>
      </p:sp>
      <p:pic>
        <p:nvPicPr>
          <p:cNvPr id="29" name="Image 28">
            <a:extLst>
              <a:ext uri="{FF2B5EF4-FFF2-40B4-BE49-F238E27FC236}">
                <a16:creationId xmlns:a16="http://schemas.microsoft.com/office/drawing/2014/main" id="{C0E73CBD-B2CA-44F0-9ADA-F3DBFAF6A08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4949" y="1607564"/>
            <a:ext cx="457727" cy="427272"/>
          </a:xfrm>
          <a:prstGeom prst="rect">
            <a:avLst/>
          </a:prstGeom>
        </p:spPr>
      </p:pic>
      <p:sp>
        <p:nvSpPr>
          <p:cNvPr id="32" name="ZoneTexte 31">
            <a:extLst>
              <a:ext uri="{FF2B5EF4-FFF2-40B4-BE49-F238E27FC236}">
                <a16:creationId xmlns:a16="http://schemas.microsoft.com/office/drawing/2014/main" id="{B20949D0-5E9B-4DD1-A489-3FFA27861D83}"/>
              </a:ext>
            </a:extLst>
          </p:cNvPr>
          <p:cNvSpPr txBox="1"/>
          <p:nvPr/>
        </p:nvSpPr>
        <p:spPr>
          <a:xfrm>
            <a:off x="4841938" y="2304026"/>
            <a:ext cx="630670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2 listes de mots-clés ont été définis </a:t>
            </a:r>
          </a:p>
        </p:txBody>
      </p:sp>
      <p:pic>
        <p:nvPicPr>
          <p:cNvPr id="33" name="Image 32">
            <a:extLst>
              <a:ext uri="{FF2B5EF4-FFF2-40B4-BE49-F238E27FC236}">
                <a16:creationId xmlns:a16="http://schemas.microsoft.com/office/drawing/2014/main" id="{71768459-69A3-404C-B2C9-215115FBF83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4949" y="2295234"/>
            <a:ext cx="457727" cy="427272"/>
          </a:xfrm>
          <a:prstGeom prst="rect">
            <a:avLst/>
          </a:prstGeom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BC140F3B-FEDA-48DB-B5EE-18F425E8B175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TextBox 3">
            <a:extLst>
              <a:ext uri="{FF2B5EF4-FFF2-40B4-BE49-F238E27FC236}">
                <a16:creationId xmlns:a16="http://schemas.microsoft.com/office/drawing/2014/main" id="{429AA34A-78F4-4444-99C0-08CE847B7552}"/>
              </a:ext>
            </a:extLst>
          </p:cNvPr>
          <p:cNvSpPr txBox="1"/>
          <p:nvPr/>
        </p:nvSpPr>
        <p:spPr>
          <a:xfrm>
            <a:off x="0" y="6475247"/>
            <a:ext cx="4438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2 - </a:t>
            </a:r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 Analyse des données de systèmes éducatifs 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51" name="TextBox 3">
            <a:extLst>
              <a:ext uri="{FF2B5EF4-FFF2-40B4-BE49-F238E27FC236}">
                <a16:creationId xmlns:a16="http://schemas.microsoft.com/office/drawing/2014/main" id="{B9755B8F-D0AB-4F91-A171-D70F2C0C85DF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fr-FR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10A67C1B-D589-496D-BB69-AEE192AC8D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620987"/>
            <a:ext cx="3736894" cy="3736894"/>
          </a:xfrm>
          <a:prstGeom prst="rect">
            <a:avLst/>
          </a:prstGeom>
        </p:spPr>
      </p:pic>
      <p:sp>
        <p:nvSpPr>
          <p:cNvPr id="37" name="ZoneTexte 36">
            <a:extLst>
              <a:ext uri="{FF2B5EF4-FFF2-40B4-BE49-F238E27FC236}">
                <a16:creationId xmlns:a16="http://schemas.microsoft.com/office/drawing/2014/main" id="{FBFFF13D-4467-49F3-872B-112E846EA134}"/>
              </a:ext>
            </a:extLst>
          </p:cNvPr>
          <p:cNvSpPr txBox="1"/>
          <p:nvPr/>
        </p:nvSpPr>
        <p:spPr>
          <a:xfrm>
            <a:off x="4841938" y="2722506"/>
            <a:ext cx="630670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fr-FR" sz="2000" b="1" u="none" strike="noStrike" dirty="0">
                <a:solidFill>
                  <a:srgbClr val="008080"/>
                </a:solidFill>
                <a:effectLst/>
                <a:latin typeface="docs-Roboto"/>
              </a:rPr>
              <a:t>Mots-clés liés à l’objectif de la mission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fr-FR" sz="2000" b="1" dirty="0">
                <a:solidFill>
                  <a:srgbClr val="F2B43D"/>
                </a:solidFill>
                <a:latin typeface="docs-Roboto"/>
              </a:rPr>
              <a:t>Mots-clés PAS liés à l’objectif de la mission</a:t>
            </a:r>
            <a:endParaRPr lang="fr-FR" sz="2000" b="1" u="none" strike="noStrike" dirty="0">
              <a:solidFill>
                <a:srgbClr val="F2B43D"/>
              </a:solidFill>
              <a:latin typeface="docs-Roboto"/>
            </a:endParaRP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E0AB981F-D83C-4BF4-B210-D9CCDF255D2C}"/>
              </a:ext>
            </a:extLst>
          </p:cNvPr>
          <p:cNvSpPr txBox="1"/>
          <p:nvPr/>
        </p:nvSpPr>
        <p:spPr>
          <a:xfrm>
            <a:off x="4841938" y="3525222"/>
            <a:ext cx="697215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i="1" u="sng" strike="noStrike" dirty="0">
                <a:solidFill>
                  <a:srgbClr val="000000"/>
                </a:solidFill>
                <a:effectLst/>
                <a:latin typeface="docs-Roboto"/>
              </a:rPr>
              <a:t>Après avoir réalisé</a:t>
            </a:r>
            <a:r>
              <a:rPr lang="es-ES" sz="2000" i="1" u="sng" strike="noStrike" dirty="0">
                <a:solidFill>
                  <a:srgbClr val="000000"/>
                </a:solidFill>
                <a:effectLst/>
                <a:latin typeface="docs-Roboto"/>
              </a:rPr>
              <a:t> les filtres, 296 </a:t>
            </a:r>
            <a:r>
              <a:rPr lang="es-ES" sz="2000" i="1" u="sng" strike="noStrike" dirty="0" err="1">
                <a:solidFill>
                  <a:srgbClr val="000000"/>
                </a:solidFill>
                <a:effectLst/>
                <a:latin typeface="docs-Roboto"/>
              </a:rPr>
              <a:t>indicateurs</a:t>
            </a:r>
            <a:r>
              <a:rPr lang="es-ES" sz="2000" i="1" u="sng" strike="noStrike" dirty="0">
                <a:solidFill>
                  <a:srgbClr val="000000"/>
                </a:solidFill>
                <a:effectLst/>
                <a:latin typeface="docs-Roboto"/>
              </a:rPr>
              <a:t> </a:t>
            </a:r>
            <a:r>
              <a:rPr lang="es-ES" sz="2000" i="1" u="sng" strike="noStrike" dirty="0" err="1">
                <a:solidFill>
                  <a:srgbClr val="000000"/>
                </a:solidFill>
                <a:effectLst/>
                <a:latin typeface="docs-Roboto"/>
              </a:rPr>
              <a:t>on</a:t>
            </a:r>
            <a:r>
              <a:rPr lang="es-ES" sz="2000" i="1" u="sng" dirty="0" err="1">
                <a:solidFill>
                  <a:srgbClr val="000000"/>
                </a:solidFill>
                <a:latin typeface="docs-Roboto"/>
              </a:rPr>
              <a:t>t</a:t>
            </a:r>
            <a:r>
              <a:rPr lang="es-ES" sz="2000" i="1" u="sng" dirty="0">
                <a:solidFill>
                  <a:srgbClr val="000000"/>
                </a:solidFill>
                <a:latin typeface="docs-Roboto"/>
              </a:rPr>
              <a:t> </a:t>
            </a:r>
            <a:r>
              <a:rPr lang="es-ES" sz="2000" i="1" u="sng" dirty="0" err="1">
                <a:solidFill>
                  <a:srgbClr val="000000"/>
                </a:solidFill>
                <a:latin typeface="docs-Roboto"/>
              </a:rPr>
              <a:t>été</a:t>
            </a:r>
            <a:r>
              <a:rPr lang="es-ES" sz="2000" i="1" u="sng" dirty="0">
                <a:solidFill>
                  <a:srgbClr val="000000"/>
                </a:solidFill>
                <a:latin typeface="docs-Roboto"/>
              </a:rPr>
              <a:t> </a:t>
            </a:r>
            <a:r>
              <a:rPr lang="es-ES" sz="2000" i="1" u="sng" dirty="0" err="1">
                <a:solidFill>
                  <a:srgbClr val="000000"/>
                </a:solidFill>
                <a:latin typeface="docs-Roboto"/>
              </a:rPr>
              <a:t>obtenus</a:t>
            </a:r>
            <a:r>
              <a:rPr lang="es-ES" sz="2000" i="1" u="sng" dirty="0">
                <a:solidFill>
                  <a:srgbClr val="000000"/>
                </a:solidFill>
                <a:latin typeface="docs-Roboto"/>
              </a:rPr>
              <a:t>. </a:t>
            </a:r>
            <a:endParaRPr lang="fr-FR" sz="2000" i="1" u="sng" strike="noStrike" dirty="0">
              <a:solidFill>
                <a:srgbClr val="000000"/>
              </a:solidFill>
              <a:effectLst/>
              <a:latin typeface="docs-Roboto"/>
            </a:endParaRPr>
          </a:p>
        </p:txBody>
      </p:sp>
      <p:pic>
        <p:nvPicPr>
          <p:cNvPr id="39" name="Image 38">
            <a:extLst>
              <a:ext uri="{FF2B5EF4-FFF2-40B4-BE49-F238E27FC236}">
                <a16:creationId xmlns:a16="http://schemas.microsoft.com/office/drawing/2014/main" id="{3C69644D-973E-4980-B765-B3EF3320DFC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4949" y="3516430"/>
            <a:ext cx="457727" cy="42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6725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4438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2 - </a:t>
            </a:r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 Analyse des données de systèmes éducatifs 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Liste d'indicateurs sélectionnés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graphicFrame>
        <p:nvGraphicFramePr>
          <p:cNvPr id="2" name="Tableau 3">
            <a:extLst>
              <a:ext uri="{FF2B5EF4-FFF2-40B4-BE49-F238E27FC236}">
                <a16:creationId xmlns:a16="http://schemas.microsoft.com/office/drawing/2014/main" id="{2960DC55-3B9E-44F2-BC0C-59D95BBA26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5977328"/>
              </p:ext>
            </p:extLst>
          </p:nvPr>
        </p:nvGraphicFramePr>
        <p:xfrm>
          <a:off x="889787" y="1967089"/>
          <a:ext cx="10412425" cy="414799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211720">
                  <a:extLst>
                    <a:ext uri="{9D8B030D-6E8A-4147-A177-3AD203B41FA5}">
                      <a16:colId xmlns:a16="http://schemas.microsoft.com/office/drawing/2014/main" val="3013340932"/>
                    </a:ext>
                  </a:extLst>
                </a:gridCol>
                <a:gridCol w="4729897">
                  <a:extLst>
                    <a:ext uri="{9D8B030D-6E8A-4147-A177-3AD203B41FA5}">
                      <a16:colId xmlns:a16="http://schemas.microsoft.com/office/drawing/2014/main" val="1573108740"/>
                    </a:ext>
                  </a:extLst>
                </a:gridCol>
                <a:gridCol w="3470808">
                  <a:extLst>
                    <a:ext uri="{9D8B030D-6E8A-4147-A177-3AD203B41FA5}">
                      <a16:colId xmlns:a16="http://schemas.microsoft.com/office/drawing/2014/main" val="1724231034"/>
                    </a:ext>
                  </a:extLst>
                </a:gridCol>
              </a:tblGrid>
              <a:tr h="573567">
                <a:tc>
                  <a:txBody>
                    <a:bodyPr/>
                    <a:lstStyle/>
                    <a:p>
                      <a:pPr algn="ctr"/>
                      <a:r>
                        <a:rPr lang="es-419" dirty="0" err="1"/>
                        <a:t>Indicator</a:t>
                      </a:r>
                      <a:r>
                        <a:rPr lang="es-419" dirty="0"/>
                        <a:t> </a:t>
                      </a:r>
                      <a:r>
                        <a:rPr lang="es-419" dirty="0" err="1"/>
                        <a:t>Code</a:t>
                      </a:r>
                      <a:endParaRPr lang="es-419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 err="1"/>
                        <a:t>Indicator</a:t>
                      </a:r>
                      <a:r>
                        <a:rPr lang="es-419" dirty="0"/>
                        <a:t> </a:t>
                      </a:r>
                      <a:r>
                        <a:rPr lang="es-419" dirty="0" err="1"/>
                        <a:t>Name</a:t>
                      </a:r>
                      <a:endParaRPr lang="es-419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 err="1"/>
                        <a:t>Renamed</a:t>
                      </a:r>
                      <a:r>
                        <a:rPr lang="es-419" dirty="0"/>
                        <a:t> </a:t>
                      </a:r>
                      <a:r>
                        <a:rPr lang="es-419" dirty="0" err="1"/>
                        <a:t>Indicator</a:t>
                      </a:r>
                      <a:endParaRPr lang="es-419" dirty="0"/>
                    </a:p>
                  </a:txBody>
                  <a:tcPr anchor="ctr">
                    <a:solidFill>
                      <a:srgbClr val="745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5509938"/>
                  </a:ext>
                </a:extLst>
              </a:tr>
              <a:tr h="573567">
                <a:tc>
                  <a:txBody>
                    <a:bodyPr/>
                    <a:lstStyle/>
                    <a:p>
                      <a:pPr algn="ctr"/>
                      <a:r>
                        <a:rPr lang="es-419" dirty="0"/>
                        <a:t>IT.NET.USER.P2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Internet users (per 100 people)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419" dirty="0"/>
                        <a:t>Internet </a:t>
                      </a:r>
                      <a:r>
                        <a:rPr lang="es-419" dirty="0" err="1"/>
                        <a:t>users</a:t>
                      </a:r>
                      <a:endParaRPr lang="es-419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2500890"/>
                  </a:ext>
                </a:extLst>
              </a:tr>
              <a:tr h="573567">
                <a:tc>
                  <a:txBody>
                    <a:bodyPr/>
                    <a:lstStyle/>
                    <a:p>
                      <a:pPr algn="ctr"/>
                      <a:r>
                        <a:rPr lang="es-419" dirty="0"/>
                        <a:t>SE.TER.ENRL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Enrolment in tertiary education, all programmes, both sexes (number)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419" dirty="0" err="1"/>
                        <a:t>Enrolment</a:t>
                      </a:r>
                      <a:r>
                        <a:rPr lang="es-419" dirty="0"/>
                        <a:t> in </a:t>
                      </a:r>
                      <a:r>
                        <a:rPr lang="es-419" dirty="0" err="1"/>
                        <a:t>tertiary</a:t>
                      </a:r>
                      <a:r>
                        <a:rPr lang="es-419" dirty="0"/>
                        <a:t> </a:t>
                      </a:r>
                      <a:r>
                        <a:rPr lang="es-419" dirty="0" err="1"/>
                        <a:t>education</a:t>
                      </a:r>
                      <a:endParaRPr lang="es-419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2133408"/>
                  </a:ext>
                </a:extLst>
              </a:tr>
              <a:tr h="573567">
                <a:tc>
                  <a:txBody>
                    <a:bodyPr/>
                    <a:lstStyle/>
                    <a:p>
                      <a:pPr algn="ctr"/>
                      <a:r>
                        <a:rPr lang="es-419"/>
                        <a:t>UIS.E.3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Enrolment in upper secondary education, both sexes (number)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Enrolment in upper secondary education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1111608"/>
                  </a:ext>
                </a:extLst>
              </a:tr>
              <a:tr h="573567">
                <a:tc>
                  <a:txBody>
                    <a:bodyPr/>
                    <a:lstStyle/>
                    <a:p>
                      <a:pPr algn="ctr"/>
                      <a:r>
                        <a:rPr lang="es-419"/>
                        <a:t>NY.GDP.PCAP.PP.CD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419"/>
                        <a:t>GDP per capita, PPP (current international $)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419"/>
                        <a:t>Gross domestic product per capita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1911056"/>
                  </a:ext>
                </a:extLst>
              </a:tr>
              <a:tr h="573567">
                <a:tc>
                  <a:txBody>
                    <a:bodyPr/>
                    <a:lstStyle/>
                    <a:p>
                      <a:pPr algn="ctr"/>
                      <a:r>
                        <a:rPr lang="es-419"/>
                        <a:t>SP.POP.1524.TO.UN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419"/>
                        <a:t>Population, ages 15-24, total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419"/>
                        <a:t>Ages 15-24 population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338019"/>
                  </a:ext>
                </a:extLst>
              </a:tr>
              <a:tr h="573567">
                <a:tc>
                  <a:txBody>
                    <a:bodyPr/>
                    <a:lstStyle/>
                    <a:p>
                      <a:pPr algn="ctr"/>
                      <a:r>
                        <a:rPr lang="es-419"/>
                        <a:t>SP.POP.TOTL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419"/>
                        <a:t>Population, total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419" dirty="0"/>
                        <a:t>Total </a:t>
                      </a:r>
                      <a:r>
                        <a:rPr lang="es-419" dirty="0" err="1"/>
                        <a:t>population</a:t>
                      </a:r>
                      <a:endParaRPr lang="es-419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9786085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B3A5444F-39BD-45C3-BBC3-EE09B8B6C0C5}"/>
              </a:ext>
            </a:extLst>
          </p:cNvPr>
          <p:cNvSpPr/>
          <p:nvPr/>
        </p:nvSpPr>
        <p:spPr>
          <a:xfrm>
            <a:off x="0" y="1224174"/>
            <a:ext cx="6296297" cy="457727"/>
          </a:xfrm>
          <a:prstGeom prst="rect">
            <a:avLst/>
          </a:prstGeom>
          <a:solidFill>
            <a:srgbClr val="70AD47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A4C9E65-6880-4B0D-8C17-5E3A4E9C5099}"/>
              </a:ext>
            </a:extLst>
          </p:cNvPr>
          <p:cNvSpPr txBox="1"/>
          <p:nvPr/>
        </p:nvSpPr>
        <p:spPr>
          <a:xfrm>
            <a:off x="160673" y="1268371"/>
            <a:ext cx="58430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Après une phase d’observation, les indicateurs retenus sont</a:t>
            </a:r>
            <a:endParaRPr lang="fr-FR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17177329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">
            <a:extLst>
              <a:ext uri="{FF2B5EF4-FFF2-40B4-BE49-F238E27FC236}">
                <a16:creationId xmlns:a16="http://schemas.microsoft.com/office/drawing/2014/main" id="{B6128B1A-57C9-4A3F-BA6C-F537940A7F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2" b="2038"/>
          <a:stretch/>
        </p:blipFill>
        <p:spPr>
          <a:xfrm>
            <a:off x="1787221" y="1077613"/>
            <a:ext cx="8617558" cy="4930857"/>
          </a:xfrm>
          <a:prstGeom prst="rect">
            <a:avLst/>
          </a:prstGeom>
        </p:spPr>
      </p:pic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6" y="432794"/>
            <a:ext cx="11112333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03. Comparaison des pays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B38262A6-F036-4059-9A41-09CCE1CCD3E8}"/>
              </a:ext>
            </a:extLst>
          </p:cNvPr>
          <p:cNvSpPr txBox="1"/>
          <p:nvPr/>
        </p:nvSpPr>
        <p:spPr>
          <a:xfrm>
            <a:off x="844895" y="2227901"/>
            <a:ext cx="708295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2000" dirty="0" err="1"/>
              <a:t>Sélectionner</a:t>
            </a:r>
            <a:r>
              <a:rPr lang="es-419" sz="2000" dirty="0"/>
              <a:t> les </a:t>
            </a:r>
            <a:r>
              <a:rPr lang="es-419" sz="2000" dirty="0" err="1"/>
              <a:t>colonnes</a:t>
            </a:r>
            <a:r>
              <a:rPr lang="es-419" sz="2000" dirty="0"/>
              <a:t> </a:t>
            </a:r>
            <a:r>
              <a:rPr lang="es-419" sz="2000" dirty="0" err="1"/>
              <a:t>minimales</a:t>
            </a:r>
            <a:r>
              <a:rPr lang="es-419" sz="2000" dirty="0"/>
              <a:t> </a:t>
            </a:r>
            <a:r>
              <a:rPr lang="es-419" sz="2000" dirty="0" err="1"/>
              <a:t>nécessaires</a:t>
            </a:r>
            <a:r>
              <a:rPr lang="es-419" sz="2000" dirty="0"/>
              <a:t> </a:t>
            </a:r>
            <a:r>
              <a:rPr lang="es-419" sz="2000" dirty="0" err="1"/>
              <a:t>pour</a:t>
            </a:r>
            <a:r>
              <a:rPr lang="es-419" sz="2000" dirty="0"/>
              <a:t> </a:t>
            </a:r>
            <a:r>
              <a:rPr lang="es-419" sz="2000" dirty="0" err="1"/>
              <a:t>travailler</a:t>
            </a:r>
            <a:endParaRPr lang="fr-FR" sz="2000" u="none" strike="noStrike" dirty="0">
              <a:solidFill>
                <a:srgbClr val="000000"/>
              </a:solidFill>
              <a:effectLst/>
              <a:latin typeface="docs-Roboto"/>
            </a:endParaRPr>
          </a:p>
        </p:txBody>
      </p:sp>
      <p:pic>
        <p:nvPicPr>
          <p:cNvPr id="29" name="Image 28">
            <a:extLst>
              <a:ext uri="{FF2B5EF4-FFF2-40B4-BE49-F238E27FC236}">
                <a16:creationId xmlns:a16="http://schemas.microsoft.com/office/drawing/2014/main" id="{C0E73CBD-B2CA-44F0-9ADA-F3DBFAF6A08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2214478"/>
            <a:ext cx="457727" cy="427272"/>
          </a:xfrm>
          <a:prstGeom prst="rect">
            <a:avLst/>
          </a:prstGeom>
        </p:spPr>
      </p:pic>
      <p:sp>
        <p:nvSpPr>
          <p:cNvPr id="32" name="ZoneTexte 31">
            <a:extLst>
              <a:ext uri="{FF2B5EF4-FFF2-40B4-BE49-F238E27FC236}">
                <a16:creationId xmlns:a16="http://schemas.microsoft.com/office/drawing/2014/main" id="{B20949D0-5E9B-4DD1-A489-3FFA27861D83}"/>
              </a:ext>
            </a:extLst>
          </p:cNvPr>
          <p:cNvSpPr txBox="1"/>
          <p:nvPr/>
        </p:nvSpPr>
        <p:spPr>
          <a:xfrm>
            <a:off x="844894" y="2910940"/>
            <a:ext cx="844540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2000" dirty="0" err="1"/>
              <a:t>Sélectionner</a:t>
            </a:r>
            <a:r>
              <a:rPr lang="es-419" sz="2000" dirty="0"/>
              <a:t> les </a:t>
            </a:r>
            <a:r>
              <a:rPr lang="es-419" sz="2000" dirty="0" err="1"/>
              <a:t>données</a:t>
            </a:r>
            <a:r>
              <a:rPr lang="es-419" sz="2000" dirty="0"/>
              <a:t> les plus </a:t>
            </a:r>
            <a:r>
              <a:rPr lang="es-419" sz="2000" dirty="0" err="1"/>
              <a:t>récentes</a:t>
            </a:r>
            <a:r>
              <a:rPr lang="es-419" sz="2000" dirty="0"/>
              <a:t> </a:t>
            </a:r>
            <a:r>
              <a:rPr lang="es-419" sz="2000" dirty="0" err="1"/>
              <a:t>pour</a:t>
            </a:r>
            <a:r>
              <a:rPr lang="es-419" sz="2000" dirty="0"/>
              <a:t> chaque </a:t>
            </a:r>
            <a:r>
              <a:rPr lang="es-419" sz="2000" dirty="0" err="1"/>
              <a:t>pays</a:t>
            </a:r>
            <a:r>
              <a:rPr lang="es-419" sz="2000" dirty="0"/>
              <a:t> par </a:t>
            </a:r>
            <a:r>
              <a:rPr lang="es-419" sz="2000" dirty="0" err="1"/>
              <a:t>indicateurs</a:t>
            </a:r>
            <a:endParaRPr lang="fr-FR" sz="2000" u="none" strike="noStrike" dirty="0">
              <a:solidFill>
                <a:srgbClr val="000000"/>
              </a:solidFill>
              <a:effectLst/>
              <a:latin typeface="docs-Roboto"/>
            </a:endParaRPr>
          </a:p>
        </p:txBody>
      </p:sp>
      <p:pic>
        <p:nvPicPr>
          <p:cNvPr id="33" name="Image 32">
            <a:extLst>
              <a:ext uri="{FF2B5EF4-FFF2-40B4-BE49-F238E27FC236}">
                <a16:creationId xmlns:a16="http://schemas.microsoft.com/office/drawing/2014/main" id="{71768459-69A3-404C-B2C9-215115FBF83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2902148"/>
            <a:ext cx="457727" cy="427272"/>
          </a:xfrm>
          <a:prstGeom prst="rect">
            <a:avLst/>
          </a:prstGeom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BC140F3B-FEDA-48DB-B5EE-18F425E8B175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TextBox 3">
            <a:extLst>
              <a:ext uri="{FF2B5EF4-FFF2-40B4-BE49-F238E27FC236}">
                <a16:creationId xmlns:a16="http://schemas.microsoft.com/office/drawing/2014/main" id="{429AA34A-78F4-4444-99C0-08CE847B7552}"/>
              </a:ext>
            </a:extLst>
          </p:cNvPr>
          <p:cNvSpPr txBox="1"/>
          <p:nvPr/>
        </p:nvSpPr>
        <p:spPr>
          <a:xfrm>
            <a:off x="0" y="6475247"/>
            <a:ext cx="4438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2 - </a:t>
            </a:r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 Analyse des données de systèmes éducatifs 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51" name="TextBox 3">
            <a:extLst>
              <a:ext uri="{FF2B5EF4-FFF2-40B4-BE49-F238E27FC236}">
                <a16:creationId xmlns:a16="http://schemas.microsoft.com/office/drawing/2014/main" id="{B9755B8F-D0AB-4F91-A171-D70F2C0C85DF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fr-FR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E0AB981F-D83C-4BF4-B210-D9CCDF255D2C}"/>
              </a:ext>
            </a:extLst>
          </p:cNvPr>
          <p:cNvSpPr txBox="1"/>
          <p:nvPr/>
        </p:nvSpPr>
        <p:spPr>
          <a:xfrm>
            <a:off x="844895" y="3594600"/>
            <a:ext cx="630670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2000" dirty="0" err="1"/>
              <a:t>Exclure</a:t>
            </a:r>
            <a:r>
              <a:rPr lang="es-419" sz="2000" dirty="0"/>
              <a:t> les </a:t>
            </a:r>
            <a:r>
              <a:rPr lang="es-419" sz="2000" dirty="0" err="1"/>
              <a:t>pays</a:t>
            </a:r>
            <a:r>
              <a:rPr lang="es-419" sz="2000" dirty="0"/>
              <a:t> de </a:t>
            </a:r>
            <a:r>
              <a:rPr lang="es-419" sz="2000" dirty="0" err="1"/>
              <a:t>moins</a:t>
            </a:r>
            <a:r>
              <a:rPr lang="es-419" sz="2000" dirty="0"/>
              <a:t> de 10 </a:t>
            </a:r>
            <a:r>
              <a:rPr lang="es-419" sz="2000" dirty="0" err="1"/>
              <a:t>millions</a:t>
            </a:r>
            <a:r>
              <a:rPr lang="es-419" sz="2000" dirty="0"/>
              <a:t> </a:t>
            </a:r>
            <a:r>
              <a:rPr lang="es-419" sz="2000" dirty="0" err="1"/>
              <a:t>d'habitants</a:t>
            </a:r>
            <a:endParaRPr lang="fr-FR" sz="2000" u="none" strike="noStrike" dirty="0">
              <a:solidFill>
                <a:srgbClr val="000000"/>
              </a:solidFill>
              <a:effectLst/>
              <a:latin typeface="docs-Roboto"/>
            </a:endParaRPr>
          </a:p>
        </p:txBody>
      </p:sp>
      <p:pic>
        <p:nvPicPr>
          <p:cNvPr id="39" name="Image 38">
            <a:extLst>
              <a:ext uri="{FF2B5EF4-FFF2-40B4-BE49-F238E27FC236}">
                <a16:creationId xmlns:a16="http://schemas.microsoft.com/office/drawing/2014/main" id="{3C69644D-973E-4980-B765-B3EF3320DFC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3585808"/>
            <a:ext cx="457727" cy="427272"/>
          </a:xfrm>
          <a:prstGeom prst="rect">
            <a:avLst/>
          </a:prstGeom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FF83513B-69EA-40DE-B97F-4B28435E2728}"/>
              </a:ext>
            </a:extLst>
          </p:cNvPr>
          <p:cNvSpPr txBox="1"/>
          <p:nvPr/>
        </p:nvSpPr>
        <p:spPr>
          <a:xfrm>
            <a:off x="854156" y="4305422"/>
            <a:ext cx="924082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i="1" u="sng" strike="noStrike" dirty="0">
                <a:solidFill>
                  <a:srgbClr val="000000"/>
                </a:solidFill>
                <a:effectLst/>
                <a:latin typeface="docs-Roboto"/>
              </a:rPr>
              <a:t>Après avoir réalisé</a:t>
            </a:r>
            <a:r>
              <a:rPr lang="es-ES" sz="2000" i="1" u="sng" strike="noStrike" dirty="0">
                <a:solidFill>
                  <a:srgbClr val="000000"/>
                </a:solidFill>
                <a:effectLst/>
                <a:latin typeface="docs-Roboto"/>
              </a:rPr>
              <a:t> les filtres, 86 </a:t>
            </a:r>
            <a:r>
              <a:rPr lang="es-ES" sz="2000" i="1" u="sng" strike="noStrike" dirty="0" err="1">
                <a:solidFill>
                  <a:srgbClr val="000000"/>
                </a:solidFill>
                <a:effectLst/>
                <a:latin typeface="docs-Roboto"/>
              </a:rPr>
              <a:t>pays</a:t>
            </a:r>
            <a:r>
              <a:rPr lang="es-ES" sz="2000" i="1" u="sng" strike="noStrike" dirty="0">
                <a:solidFill>
                  <a:srgbClr val="000000"/>
                </a:solidFill>
                <a:effectLst/>
                <a:latin typeface="docs-Roboto"/>
              </a:rPr>
              <a:t> </a:t>
            </a:r>
            <a:r>
              <a:rPr lang="es-ES" sz="2000" i="1" u="sng" strike="noStrike" dirty="0" err="1">
                <a:solidFill>
                  <a:srgbClr val="000000"/>
                </a:solidFill>
                <a:effectLst/>
                <a:latin typeface="docs-Roboto"/>
              </a:rPr>
              <a:t>on</a:t>
            </a:r>
            <a:r>
              <a:rPr lang="es-ES" sz="2000" i="1" u="sng" dirty="0" err="1">
                <a:solidFill>
                  <a:srgbClr val="000000"/>
                </a:solidFill>
                <a:latin typeface="docs-Roboto"/>
              </a:rPr>
              <a:t>t</a:t>
            </a:r>
            <a:r>
              <a:rPr lang="es-ES" sz="2000" i="1" u="sng" dirty="0">
                <a:solidFill>
                  <a:srgbClr val="000000"/>
                </a:solidFill>
                <a:latin typeface="docs-Roboto"/>
              </a:rPr>
              <a:t> </a:t>
            </a:r>
            <a:r>
              <a:rPr lang="es-ES" sz="2000" i="1" u="sng" dirty="0" err="1">
                <a:solidFill>
                  <a:srgbClr val="000000"/>
                </a:solidFill>
                <a:latin typeface="docs-Roboto"/>
              </a:rPr>
              <a:t>été</a:t>
            </a:r>
            <a:r>
              <a:rPr lang="es-ES" sz="2000" i="1" u="sng" dirty="0">
                <a:solidFill>
                  <a:srgbClr val="000000"/>
                </a:solidFill>
                <a:latin typeface="docs-Roboto"/>
              </a:rPr>
              <a:t> </a:t>
            </a:r>
            <a:r>
              <a:rPr lang="es-ES" sz="2000" i="1" u="sng" dirty="0" err="1">
                <a:solidFill>
                  <a:srgbClr val="000000"/>
                </a:solidFill>
                <a:latin typeface="docs-Roboto"/>
              </a:rPr>
              <a:t>obtenus</a:t>
            </a:r>
            <a:r>
              <a:rPr lang="es-ES" sz="2000" i="1" u="sng" dirty="0">
                <a:solidFill>
                  <a:srgbClr val="000000"/>
                </a:solidFill>
                <a:latin typeface="docs-Roboto"/>
              </a:rPr>
              <a:t>. </a:t>
            </a:r>
            <a:endParaRPr lang="fr-FR" sz="2000" i="1" u="sng" strike="noStrike" dirty="0">
              <a:solidFill>
                <a:srgbClr val="000000"/>
              </a:solidFill>
              <a:effectLst/>
              <a:latin typeface="docs-Roboto"/>
            </a:endParaRPr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B0A5CEA4-DCA7-4356-B566-44BE73BAA7E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167" y="4296630"/>
            <a:ext cx="457727" cy="427272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D37703FF-D178-4B7F-A7FC-37605866810A}"/>
              </a:ext>
            </a:extLst>
          </p:cNvPr>
          <p:cNvSpPr/>
          <p:nvPr/>
        </p:nvSpPr>
        <p:spPr>
          <a:xfrm>
            <a:off x="1" y="1224174"/>
            <a:ext cx="8445409" cy="743403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850BD2A5-9351-44EE-A242-A0AEF696CB61}"/>
              </a:ext>
            </a:extLst>
          </p:cNvPr>
          <p:cNvSpPr txBox="1"/>
          <p:nvPr/>
        </p:nvSpPr>
        <p:spPr>
          <a:xfrm>
            <a:off x="854157" y="1268371"/>
            <a:ext cx="74516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Quels sont les pays avec un fort potentiel de clients pour nos services ?</a:t>
            </a:r>
          </a:p>
          <a:p>
            <a:r>
              <a:rPr lang="fr-FR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Pour chacun de ces pays, quelle sera l’évolution de ce potentiel de clients ?</a:t>
            </a:r>
            <a:endParaRPr lang="fr-FR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Google Sans"/>
            </a:endParaRP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4EF6332D-3783-456F-9799-EFC1DDCFC4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68" y="1321536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047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6" y="432794"/>
            <a:ext cx="11112333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Estimation du nombre des clients </a:t>
            </a:r>
            <a:r>
              <a:rPr lang="fr-FR" sz="2800" i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(20 premiers pays)</a:t>
            </a:r>
            <a:endParaRPr lang="es-419" sz="4000" i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C140F3B-FEDA-48DB-B5EE-18F425E8B175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TextBox 3">
            <a:extLst>
              <a:ext uri="{FF2B5EF4-FFF2-40B4-BE49-F238E27FC236}">
                <a16:creationId xmlns:a16="http://schemas.microsoft.com/office/drawing/2014/main" id="{429AA34A-78F4-4444-99C0-08CE847B7552}"/>
              </a:ext>
            </a:extLst>
          </p:cNvPr>
          <p:cNvSpPr txBox="1"/>
          <p:nvPr/>
        </p:nvSpPr>
        <p:spPr>
          <a:xfrm>
            <a:off x="0" y="6475247"/>
            <a:ext cx="4438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2 - </a:t>
            </a:r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 Analyse des données de systèmes éducatifs 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51" name="TextBox 3">
            <a:extLst>
              <a:ext uri="{FF2B5EF4-FFF2-40B4-BE49-F238E27FC236}">
                <a16:creationId xmlns:a16="http://schemas.microsoft.com/office/drawing/2014/main" id="{B9755B8F-D0AB-4F91-A171-D70F2C0C85DF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fr-FR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6DB3AB0F-B8D3-4795-BECC-51CC697D25E6}"/>
              </a:ext>
            </a:extLst>
          </p:cNvPr>
          <p:cNvSpPr txBox="1"/>
          <p:nvPr/>
        </p:nvSpPr>
        <p:spPr>
          <a:xfrm>
            <a:off x="854156" y="1815265"/>
            <a:ext cx="1063070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2000" dirty="0"/>
              <a:t>(</a:t>
            </a:r>
            <a:r>
              <a:rPr lang="es-419" sz="2000" dirty="0" err="1"/>
              <a:t>Enrolment</a:t>
            </a:r>
            <a:r>
              <a:rPr lang="es-419" sz="2000" dirty="0"/>
              <a:t> in </a:t>
            </a:r>
            <a:r>
              <a:rPr lang="es-419" sz="2000" dirty="0" err="1"/>
              <a:t>tertiary</a:t>
            </a:r>
            <a:r>
              <a:rPr lang="es-419" sz="2000" dirty="0"/>
              <a:t> </a:t>
            </a:r>
            <a:r>
              <a:rPr lang="es-419" sz="2000" dirty="0" err="1"/>
              <a:t>education</a:t>
            </a:r>
            <a:r>
              <a:rPr lang="es-419" sz="2000" dirty="0"/>
              <a:t> + </a:t>
            </a:r>
            <a:r>
              <a:rPr lang="en-US" sz="2000" dirty="0"/>
              <a:t>Enrolment in upper secondary education) * </a:t>
            </a:r>
            <a:r>
              <a:rPr lang="es-419" sz="2000" dirty="0"/>
              <a:t>Internet </a:t>
            </a:r>
            <a:r>
              <a:rPr lang="es-419" sz="2000" dirty="0" err="1"/>
              <a:t>users</a:t>
            </a:r>
            <a:r>
              <a:rPr lang="es-419" sz="2000" dirty="0"/>
              <a:t>/100 </a:t>
            </a:r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FBA0AD34-FA0D-4EF9-A0EA-B1A687942D3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167" y="1806473"/>
            <a:ext cx="457727" cy="427272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CE3B43B7-0732-496D-8FDC-0B323F414F9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5" t="3942" r="8378" b="5571"/>
          <a:stretch/>
        </p:blipFill>
        <p:spPr>
          <a:xfrm>
            <a:off x="5919257" y="2457255"/>
            <a:ext cx="5450254" cy="36335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A50AD42-5EE2-4F87-A355-007AC564492D}"/>
              </a:ext>
            </a:extLst>
          </p:cNvPr>
          <p:cNvSpPr/>
          <p:nvPr/>
        </p:nvSpPr>
        <p:spPr>
          <a:xfrm>
            <a:off x="5836082" y="2711678"/>
            <a:ext cx="1940672" cy="1447572"/>
          </a:xfrm>
          <a:prstGeom prst="rect">
            <a:avLst/>
          </a:prstGeom>
          <a:noFill/>
          <a:ln w="38100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38BE6FEE-A373-4ECA-A050-7B82C967BF5E}"/>
              </a:ext>
            </a:extLst>
          </p:cNvPr>
          <p:cNvGrpSpPr/>
          <p:nvPr/>
        </p:nvGrpSpPr>
        <p:grpSpPr>
          <a:xfrm>
            <a:off x="2188266" y="2371268"/>
            <a:ext cx="3032683" cy="2125494"/>
            <a:chOff x="2054863" y="2124417"/>
            <a:chExt cx="3032683" cy="2125494"/>
          </a:xfrm>
        </p:grpSpPr>
        <p:pic>
          <p:nvPicPr>
            <p:cNvPr id="18" name="Image 17">
              <a:extLst>
                <a:ext uri="{FF2B5EF4-FFF2-40B4-BE49-F238E27FC236}">
                  <a16:creationId xmlns:a16="http://schemas.microsoft.com/office/drawing/2014/main" id="{67114CE8-C07D-4131-A6B8-256B7673F00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38" t="11707" r="64125" b="54047"/>
            <a:stretch/>
          </p:blipFill>
          <p:spPr>
            <a:xfrm>
              <a:off x="2135279" y="2199393"/>
              <a:ext cx="2869092" cy="1959078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1354AC1-3A0A-422B-AB08-5CC6BDA06910}"/>
                </a:ext>
              </a:extLst>
            </p:cNvPr>
            <p:cNvSpPr/>
            <p:nvPr/>
          </p:nvSpPr>
          <p:spPr>
            <a:xfrm>
              <a:off x="2054863" y="2124417"/>
              <a:ext cx="3032683" cy="2125494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</p:grp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8EF7E49A-BDE4-4E29-96B4-9A15B65DE463}"/>
              </a:ext>
            </a:extLst>
          </p:cNvPr>
          <p:cNvCxnSpPr>
            <a:cxnSpLocks/>
          </p:cNvCxnSpPr>
          <p:nvPr/>
        </p:nvCxnSpPr>
        <p:spPr>
          <a:xfrm flipH="1" flipV="1">
            <a:off x="5218190" y="2371268"/>
            <a:ext cx="617894" cy="340410"/>
          </a:xfrm>
          <a:prstGeom prst="straightConnector1">
            <a:avLst/>
          </a:prstGeom>
          <a:ln w="9525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BD40E352-D1BE-4CE0-B396-41D147D254BF}"/>
              </a:ext>
            </a:extLst>
          </p:cNvPr>
          <p:cNvCxnSpPr>
            <a:cxnSpLocks/>
          </p:cNvCxnSpPr>
          <p:nvPr/>
        </p:nvCxnSpPr>
        <p:spPr>
          <a:xfrm flipH="1">
            <a:off x="5218190" y="4159250"/>
            <a:ext cx="617893" cy="336187"/>
          </a:xfrm>
          <a:prstGeom prst="straightConnector1">
            <a:avLst/>
          </a:prstGeom>
          <a:ln w="9525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245D09C7-FA0F-41B5-92C0-108F167BE6B1}"/>
              </a:ext>
            </a:extLst>
          </p:cNvPr>
          <p:cNvSpPr/>
          <p:nvPr/>
        </p:nvSpPr>
        <p:spPr>
          <a:xfrm>
            <a:off x="1" y="1218795"/>
            <a:ext cx="6958148" cy="400110"/>
          </a:xfrm>
          <a:prstGeom prst="rect">
            <a:avLst/>
          </a:prstGeom>
          <a:solidFill>
            <a:srgbClr val="70AD47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92A9A785-9A6B-4255-845F-B83F03A0B05A}"/>
              </a:ext>
            </a:extLst>
          </p:cNvPr>
          <p:cNvSpPr txBox="1"/>
          <p:nvPr/>
        </p:nvSpPr>
        <p:spPr>
          <a:xfrm>
            <a:off x="1" y="1234184"/>
            <a:ext cx="68449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Quels sont les pays avec un fort potentiel de clients pour nos services ?</a:t>
            </a:r>
            <a:endParaRPr lang="fr-FR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24278575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C140F3B-FEDA-48DB-B5EE-18F425E8B175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TextBox 3">
            <a:extLst>
              <a:ext uri="{FF2B5EF4-FFF2-40B4-BE49-F238E27FC236}">
                <a16:creationId xmlns:a16="http://schemas.microsoft.com/office/drawing/2014/main" id="{B9755B8F-D0AB-4F91-A171-D70F2C0C85DF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fr-FR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C56442D0-5DEB-4777-87F9-64D1C39DD139}"/>
              </a:ext>
            </a:extLst>
          </p:cNvPr>
          <p:cNvSpPr txBox="1"/>
          <p:nvPr/>
        </p:nvSpPr>
        <p:spPr>
          <a:xfrm>
            <a:off x="968338" y="1958394"/>
            <a:ext cx="16355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2000" dirty="0" err="1"/>
              <a:t>Hypothèses</a:t>
            </a:r>
            <a:endParaRPr lang="fr-FR" sz="2000" u="none" strike="noStrike" dirty="0">
              <a:solidFill>
                <a:srgbClr val="000000"/>
              </a:solidFill>
              <a:effectLst/>
              <a:latin typeface="docs-Roboto"/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D66055F4-DDC6-45E6-91A5-76AA8C7C5052}"/>
              </a:ext>
            </a:extLst>
          </p:cNvPr>
          <p:cNvSpPr txBox="1"/>
          <p:nvPr/>
        </p:nvSpPr>
        <p:spPr>
          <a:xfrm>
            <a:off x="384498" y="2422014"/>
            <a:ext cx="11575853" cy="969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rtl="0">
              <a:buFont typeface="Wingdings" panose="05000000000000000000" pitchFamily="2" charset="2"/>
              <a:buChar char="§"/>
            </a:pPr>
            <a:r>
              <a:rPr lang="fr-FR" sz="1900" dirty="0">
                <a:solidFill>
                  <a:srgbClr val="000000"/>
                </a:solidFill>
                <a:effectLst/>
              </a:rPr>
              <a:t>L'indicateur le plus important est « </a:t>
            </a:r>
            <a:r>
              <a:rPr lang="fr-FR" sz="1900" dirty="0" err="1">
                <a:solidFill>
                  <a:srgbClr val="000000"/>
                </a:solidFill>
                <a:effectLst/>
              </a:rPr>
              <a:t>Enrolment</a:t>
            </a:r>
            <a:r>
              <a:rPr lang="fr-FR" sz="1900" dirty="0">
                <a:solidFill>
                  <a:srgbClr val="000000"/>
                </a:solidFill>
                <a:effectLst/>
              </a:rPr>
              <a:t> in </a:t>
            </a:r>
            <a:r>
              <a:rPr lang="fr-FR" sz="1900" dirty="0" err="1">
                <a:solidFill>
                  <a:srgbClr val="000000"/>
                </a:solidFill>
                <a:effectLst/>
              </a:rPr>
              <a:t>education</a:t>
            </a:r>
            <a:r>
              <a:rPr lang="fr-FR" sz="1900" dirty="0">
                <a:solidFill>
                  <a:srgbClr val="000000"/>
                </a:solidFill>
                <a:effectLst/>
              </a:rPr>
              <a:t> » car c'est le marché cible </a:t>
            </a:r>
          </a:p>
          <a:p>
            <a:pPr marL="342900" indent="-342900" rtl="0">
              <a:buFont typeface="Wingdings" panose="05000000000000000000" pitchFamily="2" charset="2"/>
              <a:buChar char="§"/>
            </a:pPr>
            <a:r>
              <a:rPr lang="fr-FR" sz="1900" dirty="0">
                <a:solidFill>
                  <a:srgbClr val="000000"/>
                </a:solidFill>
                <a:effectLst/>
              </a:rPr>
              <a:t>Le deuxième indicateur le plus important est « </a:t>
            </a:r>
            <a:r>
              <a:rPr lang="es-419" sz="1900" dirty="0"/>
              <a:t>Internet </a:t>
            </a:r>
            <a:r>
              <a:rPr lang="es-419" sz="1900" dirty="0" err="1"/>
              <a:t>users</a:t>
            </a:r>
            <a:r>
              <a:rPr lang="fr-FR" sz="1900" dirty="0">
                <a:solidFill>
                  <a:srgbClr val="000000"/>
                </a:solidFill>
                <a:effectLst/>
              </a:rPr>
              <a:t> »</a:t>
            </a:r>
            <a:r>
              <a:rPr lang="es-419" sz="1900" dirty="0"/>
              <a:t> </a:t>
            </a:r>
            <a:r>
              <a:rPr lang="fr-FR" sz="1900" dirty="0">
                <a:solidFill>
                  <a:srgbClr val="000000"/>
                </a:solidFill>
                <a:effectLst/>
              </a:rPr>
              <a:t>car l'Académie propose une formation en ligne </a:t>
            </a:r>
          </a:p>
          <a:p>
            <a:pPr marL="342900" indent="-342900" rtl="0">
              <a:buFont typeface="Wingdings" panose="05000000000000000000" pitchFamily="2" charset="2"/>
              <a:buChar char="§"/>
            </a:pPr>
            <a:r>
              <a:rPr lang="fr-FR" sz="1900" dirty="0">
                <a:solidFill>
                  <a:srgbClr val="000000"/>
                </a:solidFill>
                <a:effectLst/>
              </a:rPr>
              <a:t>Le prix de la formation n'est pas cher </a:t>
            </a:r>
            <a:endParaRPr lang="fr-FR" sz="1900" u="none" strike="noStrike" dirty="0">
              <a:solidFill>
                <a:srgbClr val="000000"/>
              </a:solidFill>
              <a:effectLst/>
              <a:latin typeface="docs-Roboto"/>
            </a:endParaRP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10A738C4-7F64-4E26-9B2E-0824F9E050E1}"/>
              </a:ext>
            </a:extLst>
          </p:cNvPr>
          <p:cNvSpPr txBox="1"/>
          <p:nvPr/>
        </p:nvSpPr>
        <p:spPr>
          <a:xfrm>
            <a:off x="0" y="6475247"/>
            <a:ext cx="4438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2 - </a:t>
            </a:r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 Analyse des données de systèmes éducatifs 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graphicFrame>
        <p:nvGraphicFramePr>
          <p:cNvPr id="13" name="Tableau 3">
            <a:extLst>
              <a:ext uri="{FF2B5EF4-FFF2-40B4-BE49-F238E27FC236}">
                <a16:creationId xmlns:a16="http://schemas.microsoft.com/office/drawing/2014/main" id="{7143E566-CBFF-4CED-AF25-FD6BEC4D4D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2458779"/>
              </p:ext>
            </p:extLst>
          </p:nvPr>
        </p:nvGraphicFramePr>
        <p:xfrm>
          <a:off x="1464296" y="3531282"/>
          <a:ext cx="9263408" cy="254921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095624">
                  <a:extLst>
                    <a:ext uri="{9D8B030D-6E8A-4147-A177-3AD203B41FA5}">
                      <a16:colId xmlns:a16="http://schemas.microsoft.com/office/drawing/2014/main" val="3013340932"/>
                    </a:ext>
                  </a:extLst>
                </a:gridCol>
                <a:gridCol w="1039516">
                  <a:extLst>
                    <a:ext uri="{9D8B030D-6E8A-4147-A177-3AD203B41FA5}">
                      <a16:colId xmlns:a16="http://schemas.microsoft.com/office/drawing/2014/main" val="1573108740"/>
                    </a:ext>
                  </a:extLst>
                </a:gridCol>
                <a:gridCol w="1634205">
                  <a:extLst>
                    <a:ext uri="{9D8B030D-6E8A-4147-A177-3AD203B41FA5}">
                      <a16:colId xmlns:a16="http://schemas.microsoft.com/office/drawing/2014/main" val="2509600319"/>
                    </a:ext>
                  </a:extLst>
                </a:gridCol>
                <a:gridCol w="4494063">
                  <a:extLst>
                    <a:ext uri="{9D8B030D-6E8A-4147-A177-3AD203B41FA5}">
                      <a16:colId xmlns:a16="http://schemas.microsoft.com/office/drawing/2014/main" val="1724231034"/>
                    </a:ext>
                  </a:extLst>
                </a:gridCol>
              </a:tblGrid>
              <a:tr h="573567">
                <a:tc>
                  <a:txBody>
                    <a:bodyPr/>
                    <a:lstStyle/>
                    <a:p>
                      <a:pPr algn="ctr"/>
                      <a:r>
                        <a:rPr lang="es-419" sz="1600" b="1" dirty="0" err="1">
                          <a:effectLst/>
                        </a:rPr>
                        <a:t>Renamed</a:t>
                      </a:r>
                      <a:r>
                        <a:rPr lang="es-419" sz="1600" b="1" dirty="0">
                          <a:effectLst/>
                        </a:rPr>
                        <a:t> </a:t>
                      </a:r>
                      <a:r>
                        <a:rPr lang="es-419" sz="1600" b="1" dirty="0" err="1">
                          <a:effectLst/>
                        </a:rPr>
                        <a:t>Indicator</a:t>
                      </a:r>
                      <a:endParaRPr lang="es-419" sz="16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600" b="1" dirty="0" err="1">
                          <a:effectLst/>
                        </a:rPr>
                        <a:t>Weighing</a:t>
                      </a:r>
                      <a:endParaRPr lang="es-419" sz="1600" b="1" dirty="0">
                        <a:effectLst/>
                      </a:endParaRPr>
                    </a:p>
                  </a:txBody>
                  <a:tcPr anchor="ctr">
                    <a:solidFill>
                      <a:srgbClr val="7451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600" b="1" dirty="0" err="1">
                          <a:effectLst/>
                        </a:rPr>
                        <a:t>Indicator</a:t>
                      </a:r>
                      <a:r>
                        <a:rPr lang="es-419" sz="1600" b="1" dirty="0">
                          <a:effectLst/>
                        </a:rPr>
                        <a:t> </a:t>
                      </a:r>
                      <a:r>
                        <a:rPr lang="es-419" sz="1600" b="1" dirty="0" err="1">
                          <a:effectLst/>
                        </a:rPr>
                        <a:t>Code</a:t>
                      </a:r>
                      <a:endParaRPr lang="es-419" sz="16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600" b="1" dirty="0" err="1">
                          <a:effectLst/>
                        </a:rPr>
                        <a:t>Indicator</a:t>
                      </a:r>
                      <a:r>
                        <a:rPr lang="es-419" sz="1600" b="1" dirty="0">
                          <a:effectLst/>
                        </a:rPr>
                        <a:t> </a:t>
                      </a:r>
                      <a:r>
                        <a:rPr lang="es-419" sz="1600" b="1" dirty="0" err="1">
                          <a:effectLst/>
                        </a:rPr>
                        <a:t>Name</a:t>
                      </a:r>
                      <a:endParaRPr lang="es-419" sz="1600" b="1" dirty="0">
                        <a:effectLst/>
                      </a:endParaRPr>
                    </a:p>
                  </a:txBody>
                  <a:tcPr anchor="ctr"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5509938"/>
                  </a:ext>
                </a:extLst>
              </a:tr>
              <a:tr h="573567">
                <a:tc>
                  <a:txBody>
                    <a:bodyPr/>
                    <a:lstStyle/>
                    <a:p>
                      <a:pPr algn="ctr"/>
                      <a:r>
                        <a:rPr lang="es-419" sz="1600"/>
                        <a:t>Enrolment in education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600"/>
                        <a:t>50 %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600"/>
                        <a:t>SE.TER.ENRL</a:t>
                      </a:r>
                      <a:br>
                        <a:rPr lang="es-419" sz="1600"/>
                      </a:br>
                      <a:r>
                        <a:rPr lang="es-419" sz="1600"/>
                        <a:t>UIS.E.3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Enrolment in tertiary education, all </a:t>
                      </a:r>
                      <a:r>
                        <a:rPr lang="en-US" sz="1600" dirty="0" err="1"/>
                        <a:t>programmes</a:t>
                      </a:r>
                      <a:r>
                        <a:rPr lang="en-US" sz="1600" dirty="0"/>
                        <a:t>, both sexes (number)</a:t>
                      </a:r>
                      <a:br>
                        <a:rPr lang="en-US" sz="1600" dirty="0"/>
                      </a:br>
                      <a:r>
                        <a:rPr lang="en-US" sz="1600" dirty="0"/>
                        <a:t>Enrolment in upper secondary education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2500890"/>
                  </a:ext>
                </a:extLst>
              </a:tr>
              <a:tr h="573567">
                <a:tc>
                  <a:txBody>
                    <a:bodyPr/>
                    <a:lstStyle/>
                    <a:p>
                      <a:pPr algn="ctr"/>
                      <a:r>
                        <a:rPr lang="es-419" sz="1600" dirty="0"/>
                        <a:t>Internet </a:t>
                      </a:r>
                      <a:r>
                        <a:rPr lang="es-419" sz="1600" dirty="0" err="1"/>
                        <a:t>users</a:t>
                      </a:r>
                      <a:endParaRPr lang="es-419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600"/>
                        <a:t>35 %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600"/>
                        <a:t>IT.NET.USER.P2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/>
                        <a:t>Internet users (per 100 people)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2133408"/>
                  </a:ext>
                </a:extLst>
              </a:tr>
              <a:tr h="573567">
                <a:tc>
                  <a:txBody>
                    <a:bodyPr/>
                    <a:lstStyle/>
                    <a:p>
                      <a:pPr algn="ctr"/>
                      <a:r>
                        <a:rPr lang="es-419" sz="1600"/>
                        <a:t>Gross domestic product per capita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600"/>
                        <a:t>15 %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600" dirty="0"/>
                        <a:t>NY.GDP.PCAP.PP.CD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419" sz="1600" dirty="0"/>
                        <a:t>GDP per </a:t>
                      </a:r>
                      <a:r>
                        <a:rPr lang="es-419" sz="1600" dirty="0" err="1"/>
                        <a:t>capita</a:t>
                      </a:r>
                      <a:r>
                        <a:rPr lang="es-419" sz="1600" dirty="0"/>
                        <a:t>, PPP (</a:t>
                      </a:r>
                      <a:r>
                        <a:rPr lang="es-419" sz="1600" dirty="0" err="1"/>
                        <a:t>current</a:t>
                      </a:r>
                      <a:r>
                        <a:rPr lang="es-419" sz="1600" dirty="0"/>
                        <a:t> </a:t>
                      </a:r>
                      <a:r>
                        <a:rPr lang="es-419" sz="1600" dirty="0" err="1"/>
                        <a:t>international</a:t>
                      </a:r>
                      <a:r>
                        <a:rPr lang="es-419" sz="1600" dirty="0"/>
                        <a:t> $)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1911056"/>
                  </a:ext>
                </a:extLst>
              </a:tr>
            </a:tbl>
          </a:graphicData>
        </a:graphic>
      </p:graphicFrame>
      <p:sp>
        <p:nvSpPr>
          <p:cNvPr id="15" name="Titre 1">
            <a:extLst>
              <a:ext uri="{FF2B5EF4-FFF2-40B4-BE49-F238E27FC236}">
                <a16:creationId xmlns:a16="http://schemas.microsoft.com/office/drawing/2014/main" id="{472927E0-E296-415B-9EAF-9B5C37406CC9}"/>
              </a:ext>
            </a:extLst>
          </p:cNvPr>
          <p:cNvSpPr txBox="1">
            <a:spLocks/>
          </p:cNvSpPr>
          <p:nvPr/>
        </p:nvSpPr>
        <p:spPr>
          <a:xfrm>
            <a:off x="279916" y="378794"/>
            <a:ext cx="11112333" cy="9657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04. Pays potentiels </a:t>
            </a:r>
            <a:r>
              <a:rPr lang="fr-FR" sz="2800" i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(Score par pays)</a:t>
            </a:r>
            <a:endParaRPr lang="es-419" sz="4000" i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D4B61B1-44DD-44E5-92E4-FF74A0651105}"/>
              </a:ext>
            </a:extLst>
          </p:cNvPr>
          <p:cNvSpPr/>
          <p:nvPr/>
        </p:nvSpPr>
        <p:spPr>
          <a:xfrm>
            <a:off x="1" y="1218795"/>
            <a:ext cx="6219824" cy="40011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pic>
        <p:nvPicPr>
          <p:cNvPr id="24" name="Image 23">
            <a:extLst>
              <a:ext uri="{FF2B5EF4-FFF2-40B4-BE49-F238E27FC236}">
                <a16:creationId xmlns:a16="http://schemas.microsoft.com/office/drawing/2014/main" id="{E055697F-32E1-4775-B46C-E7DC73AB23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68" y="1274850"/>
            <a:ext cx="288000" cy="288000"/>
          </a:xfrm>
          <a:prstGeom prst="rect">
            <a:avLst/>
          </a:prstGeom>
        </p:spPr>
      </p:pic>
      <p:sp>
        <p:nvSpPr>
          <p:cNvPr id="26" name="ZoneTexte 25">
            <a:extLst>
              <a:ext uri="{FF2B5EF4-FFF2-40B4-BE49-F238E27FC236}">
                <a16:creationId xmlns:a16="http://schemas.microsoft.com/office/drawing/2014/main" id="{D62D4A7A-390D-45F0-BEC3-F4BB45C74EF0}"/>
              </a:ext>
            </a:extLst>
          </p:cNvPr>
          <p:cNvSpPr txBox="1"/>
          <p:nvPr/>
        </p:nvSpPr>
        <p:spPr>
          <a:xfrm>
            <a:off x="510968" y="1228311"/>
            <a:ext cx="5486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Dans quels pays l'entreprise doit-elle opérer en priorité ?</a:t>
            </a:r>
            <a:endParaRPr lang="fr-FR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Google Sans"/>
            </a:endParaRPr>
          </a:p>
        </p:txBody>
      </p:sp>
      <p:pic>
        <p:nvPicPr>
          <p:cNvPr id="29" name="Image 28">
            <a:extLst>
              <a:ext uri="{FF2B5EF4-FFF2-40B4-BE49-F238E27FC236}">
                <a16:creationId xmlns:a16="http://schemas.microsoft.com/office/drawing/2014/main" id="{C7EBAAB4-C3D3-446E-A47A-09B4D65BC8D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498" y="1952996"/>
            <a:ext cx="457727" cy="42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5672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EB73C792-E63F-41BD-9C0A-0F66A7A85D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7062" y="1751655"/>
            <a:ext cx="8799665" cy="43998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BC140F3B-FEDA-48DB-B5EE-18F425E8B175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TextBox 3">
            <a:extLst>
              <a:ext uri="{FF2B5EF4-FFF2-40B4-BE49-F238E27FC236}">
                <a16:creationId xmlns:a16="http://schemas.microsoft.com/office/drawing/2014/main" id="{429AA34A-78F4-4444-99C0-08CE847B7552}"/>
              </a:ext>
            </a:extLst>
          </p:cNvPr>
          <p:cNvSpPr txBox="1"/>
          <p:nvPr/>
        </p:nvSpPr>
        <p:spPr>
          <a:xfrm>
            <a:off x="0" y="6475247"/>
            <a:ext cx="4438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2 - </a:t>
            </a:r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 Analyse des données de systèmes éducatifs 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51" name="TextBox 3">
            <a:extLst>
              <a:ext uri="{FF2B5EF4-FFF2-40B4-BE49-F238E27FC236}">
                <a16:creationId xmlns:a16="http://schemas.microsoft.com/office/drawing/2014/main" id="{B9755B8F-D0AB-4F91-A171-D70F2C0C85DF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fr-FR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38" name="Rectángulo 4">
            <a:extLst>
              <a:ext uri="{FF2B5EF4-FFF2-40B4-BE49-F238E27FC236}">
                <a16:creationId xmlns:a16="http://schemas.microsoft.com/office/drawing/2014/main" id="{6730C881-9288-45D9-BA7F-81FB5552AC42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94FE132-F401-4853-B86B-189F59E3CEB7}"/>
              </a:ext>
            </a:extLst>
          </p:cNvPr>
          <p:cNvSpPr/>
          <p:nvPr/>
        </p:nvSpPr>
        <p:spPr>
          <a:xfrm>
            <a:off x="3486008" y="2087984"/>
            <a:ext cx="3637168" cy="3946226"/>
          </a:xfrm>
          <a:prstGeom prst="rect">
            <a:avLst/>
          </a:prstGeom>
          <a:noFill/>
          <a:ln w="38100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FB47CA7-FB1F-4070-9752-707FA4B49B99}"/>
              </a:ext>
            </a:extLst>
          </p:cNvPr>
          <p:cNvSpPr/>
          <p:nvPr/>
        </p:nvSpPr>
        <p:spPr>
          <a:xfrm>
            <a:off x="212679" y="2906429"/>
            <a:ext cx="2562180" cy="1863587"/>
          </a:xfrm>
          <a:prstGeom prst="rect">
            <a:avLst/>
          </a:prstGeom>
          <a:noFill/>
          <a:ln w="38100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cxnSp>
        <p:nvCxnSpPr>
          <p:cNvPr id="43" name="Connecteur droit avec flèche 42">
            <a:extLst>
              <a:ext uri="{FF2B5EF4-FFF2-40B4-BE49-F238E27FC236}">
                <a16:creationId xmlns:a16="http://schemas.microsoft.com/office/drawing/2014/main" id="{D821E19D-2B6C-4D99-A3C4-B0B3F23A58E9}"/>
              </a:ext>
            </a:extLst>
          </p:cNvPr>
          <p:cNvCxnSpPr>
            <a:cxnSpLocks/>
          </p:cNvCxnSpPr>
          <p:nvPr/>
        </p:nvCxnSpPr>
        <p:spPr>
          <a:xfrm flipH="1">
            <a:off x="2774859" y="2087984"/>
            <a:ext cx="711149" cy="818445"/>
          </a:xfrm>
          <a:prstGeom prst="straightConnector1">
            <a:avLst/>
          </a:prstGeom>
          <a:ln w="9525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avec flèche 43">
            <a:extLst>
              <a:ext uri="{FF2B5EF4-FFF2-40B4-BE49-F238E27FC236}">
                <a16:creationId xmlns:a16="http://schemas.microsoft.com/office/drawing/2014/main" id="{C18B4168-FC58-44AA-A017-7A88529A8FC3}"/>
              </a:ext>
            </a:extLst>
          </p:cNvPr>
          <p:cNvCxnSpPr>
            <a:cxnSpLocks/>
          </p:cNvCxnSpPr>
          <p:nvPr/>
        </p:nvCxnSpPr>
        <p:spPr>
          <a:xfrm flipH="1" flipV="1">
            <a:off x="2774859" y="4770016"/>
            <a:ext cx="711149" cy="1264194"/>
          </a:xfrm>
          <a:prstGeom prst="straightConnector1">
            <a:avLst/>
          </a:prstGeom>
          <a:ln w="9525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ZoneTexte 44">
            <a:extLst>
              <a:ext uri="{FF2B5EF4-FFF2-40B4-BE49-F238E27FC236}">
                <a16:creationId xmlns:a16="http://schemas.microsoft.com/office/drawing/2014/main" id="{092BD9AD-B714-492E-BA65-D1027564EB41}"/>
              </a:ext>
            </a:extLst>
          </p:cNvPr>
          <p:cNvSpPr txBox="1"/>
          <p:nvPr/>
        </p:nvSpPr>
        <p:spPr>
          <a:xfrm>
            <a:off x="1012038" y="3118630"/>
            <a:ext cx="116274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000" b="1" strike="noStrike" dirty="0">
                <a:solidFill>
                  <a:srgbClr val="008080"/>
                </a:solidFill>
                <a:latin typeface="docs-Roboto"/>
              </a:rPr>
              <a:t>La Chine</a:t>
            </a:r>
            <a:endParaRPr lang="fr-FR" sz="2000" b="1" strike="noStrike" dirty="0">
              <a:solidFill>
                <a:srgbClr val="008080"/>
              </a:solidFill>
              <a:latin typeface="docs-Roboto"/>
            </a:endParaRP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50C4C90D-BE68-49D7-A9A0-7132BDE05AFC}"/>
              </a:ext>
            </a:extLst>
          </p:cNvPr>
          <p:cNvSpPr txBox="1"/>
          <p:nvPr/>
        </p:nvSpPr>
        <p:spPr>
          <a:xfrm>
            <a:off x="1012038" y="3640749"/>
            <a:ext cx="100004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000" b="1" dirty="0" err="1">
                <a:solidFill>
                  <a:srgbClr val="008080"/>
                </a:solidFill>
                <a:latin typeface="docs-Roboto"/>
              </a:rPr>
              <a:t>L</a:t>
            </a:r>
            <a:r>
              <a:rPr lang="es-ES" sz="2000" b="1" strike="noStrike" dirty="0" err="1">
                <a:solidFill>
                  <a:srgbClr val="008080"/>
                </a:solidFill>
                <a:latin typeface="docs-Roboto"/>
              </a:rPr>
              <a:t>'Inde</a:t>
            </a:r>
            <a:endParaRPr lang="es-ES" sz="2000" b="1" strike="noStrike" dirty="0">
              <a:solidFill>
                <a:srgbClr val="008080"/>
              </a:solidFill>
              <a:latin typeface="docs-Roboto"/>
            </a:endParaRPr>
          </a:p>
          <a:p>
            <a:endParaRPr lang="fr-FR" sz="2000" b="1" strike="noStrike" dirty="0">
              <a:solidFill>
                <a:srgbClr val="008080"/>
              </a:solidFill>
              <a:latin typeface="docs-Roboto"/>
            </a:endParaRP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A84DEDDE-A872-435C-9607-E15EF26063F8}"/>
              </a:ext>
            </a:extLst>
          </p:cNvPr>
          <p:cNvSpPr txBox="1"/>
          <p:nvPr/>
        </p:nvSpPr>
        <p:spPr>
          <a:xfrm>
            <a:off x="1012038" y="4157704"/>
            <a:ext cx="16509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000" b="1" strike="noStrike" dirty="0">
                <a:solidFill>
                  <a:srgbClr val="008080"/>
                </a:solidFill>
                <a:latin typeface="docs-Roboto"/>
              </a:rPr>
              <a:t>Les </a:t>
            </a:r>
            <a:r>
              <a:rPr lang="es-ES" sz="2000" b="1" strike="noStrike" dirty="0" err="1">
                <a:solidFill>
                  <a:srgbClr val="008080"/>
                </a:solidFill>
                <a:latin typeface="docs-Roboto"/>
              </a:rPr>
              <a:t>États-Unis</a:t>
            </a:r>
            <a:r>
              <a:rPr lang="es-ES" sz="2000" b="1" strike="noStrike" dirty="0">
                <a:solidFill>
                  <a:srgbClr val="008080"/>
                </a:solidFill>
                <a:latin typeface="docs-Roboto"/>
              </a:rPr>
              <a:t> </a:t>
            </a:r>
            <a:endParaRPr lang="fr-FR" sz="2000" b="1" strike="noStrike" dirty="0">
              <a:solidFill>
                <a:srgbClr val="008080"/>
              </a:solidFill>
              <a:latin typeface="docs-Roboto"/>
            </a:endParaRPr>
          </a:p>
        </p:txBody>
      </p:sp>
      <p:pic>
        <p:nvPicPr>
          <p:cNvPr id="48" name="Image 47">
            <a:extLst>
              <a:ext uri="{FF2B5EF4-FFF2-40B4-BE49-F238E27FC236}">
                <a16:creationId xmlns:a16="http://schemas.microsoft.com/office/drawing/2014/main" id="{4CC8C9B7-10EB-4078-9CC9-44547C6F36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761" y="3534804"/>
            <a:ext cx="612000" cy="612000"/>
          </a:xfrm>
          <a:prstGeom prst="rect">
            <a:avLst/>
          </a:prstGeom>
        </p:spPr>
      </p:pic>
      <p:pic>
        <p:nvPicPr>
          <p:cNvPr id="52" name="Image 51">
            <a:extLst>
              <a:ext uri="{FF2B5EF4-FFF2-40B4-BE49-F238E27FC236}">
                <a16:creationId xmlns:a16="http://schemas.microsoft.com/office/drawing/2014/main" id="{E9678F34-68A3-49E2-BA1B-6AF13F4EA9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761" y="3012685"/>
            <a:ext cx="612000" cy="612000"/>
          </a:xfrm>
          <a:prstGeom prst="rect">
            <a:avLst/>
          </a:prstGeom>
        </p:spPr>
      </p:pic>
      <p:pic>
        <p:nvPicPr>
          <p:cNvPr id="53" name="Image 52">
            <a:extLst>
              <a:ext uri="{FF2B5EF4-FFF2-40B4-BE49-F238E27FC236}">
                <a16:creationId xmlns:a16="http://schemas.microsoft.com/office/drawing/2014/main" id="{ADFB3A6F-ADA8-4B3B-9218-D7C9262AEAF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761" y="4051759"/>
            <a:ext cx="612000" cy="612000"/>
          </a:xfrm>
          <a:prstGeom prst="rect">
            <a:avLst/>
          </a:prstGeom>
        </p:spPr>
      </p:pic>
      <p:sp>
        <p:nvSpPr>
          <p:cNvPr id="54" name="Titre 1">
            <a:extLst>
              <a:ext uri="{FF2B5EF4-FFF2-40B4-BE49-F238E27FC236}">
                <a16:creationId xmlns:a16="http://schemas.microsoft.com/office/drawing/2014/main" id="{52318C9E-D931-4D39-9D73-8574601E23ED}"/>
              </a:ext>
            </a:extLst>
          </p:cNvPr>
          <p:cNvSpPr txBox="1">
            <a:spLocks/>
          </p:cNvSpPr>
          <p:nvPr/>
        </p:nvSpPr>
        <p:spPr>
          <a:xfrm>
            <a:off x="279916" y="432794"/>
            <a:ext cx="11112333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Pays potentiels </a:t>
            </a:r>
            <a:r>
              <a:rPr lang="fr-FR" sz="2800" i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(Score par pays)</a:t>
            </a:r>
            <a:endParaRPr lang="es-419" sz="4000" b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B915DA7-6B75-4568-8DFF-01F286CB5827}"/>
              </a:ext>
            </a:extLst>
          </p:cNvPr>
          <p:cNvSpPr/>
          <p:nvPr/>
        </p:nvSpPr>
        <p:spPr>
          <a:xfrm>
            <a:off x="0" y="1218795"/>
            <a:ext cx="5660571" cy="400110"/>
          </a:xfrm>
          <a:prstGeom prst="rect">
            <a:avLst/>
          </a:prstGeom>
          <a:solidFill>
            <a:srgbClr val="70AD47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524FDA3C-F7AD-4F51-BFA9-43A6D52E2C20}"/>
              </a:ext>
            </a:extLst>
          </p:cNvPr>
          <p:cNvSpPr txBox="1"/>
          <p:nvPr/>
        </p:nvSpPr>
        <p:spPr>
          <a:xfrm>
            <a:off x="1" y="1234184"/>
            <a:ext cx="55647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Dans quels pays l'entreprise doit-elle opérer en priorité ?</a:t>
            </a:r>
            <a:endParaRPr lang="fr-FR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6956837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BC140F3B-FEDA-48DB-B5EE-18F425E8B175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TextBox 3">
            <a:extLst>
              <a:ext uri="{FF2B5EF4-FFF2-40B4-BE49-F238E27FC236}">
                <a16:creationId xmlns:a16="http://schemas.microsoft.com/office/drawing/2014/main" id="{B9755B8F-D0AB-4F91-A171-D70F2C0C85DF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fr-FR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8804ED11-9C3E-478A-BEF5-9AEC21F5715F}"/>
              </a:ext>
            </a:extLst>
          </p:cNvPr>
          <p:cNvSpPr txBox="1"/>
          <p:nvPr/>
        </p:nvSpPr>
        <p:spPr>
          <a:xfrm>
            <a:off x="0" y="6475247"/>
            <a:ext cx="4438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2 - </a:t>
            </a:r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 Analyse des données de systèmes éducatifs 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3" name="Rectángulo 4">
            <a:extLst>
              <a:ext uri="{FF2B5EF4-FFF2-40B4-BE49-F238E27FC236}">
                <a16:creationId xmlns:a16="http://schemas.microsoft.com/office/drawing/2014/main" id="{74AB9722-099A-46BE-924E-3B502890BF1C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9EA470D-9136-4199-ABA6-A965B64610C0}"/>
              </a:ext>
            </a:extLst>
          </p:cNvPr>
          <p:cNvSpPr/>
          <p:nvPr/>
        </p:nvSpPr>
        <p:spPr>
          <a:xfrm>
            <a:off x="1" y="1218795"/>
            <a:ext cx="3352800" cy="938719"/>
          </a:xfrm>
          <a:prstGeom prst="rect">
            <a:avLst/>
          </a:prstGeom>
          <a:solidFill>
            <a:srgbClr val="70AD47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D5258918-C334-4913-BD7C-C3E6B9D81AF4}"/>
              </a:ext>
            </a:extLst>
          </p:cNvPr>
          <p:cNvSpPr txBox="1"/>
          <p:nvPr/>
        </p:nvSpPr>
        <p:spPr>
          <a:xfrm>
            <a:off x="1" y="1234184"/>
            <a:ext cx="324829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Pour chacun de ces pays, quelle sera l’évolution de ce potentiel de clients ?</a:t>
            </a:r>
            <a:endParaRPr lang="fr-FR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Google Sans"/>
            </a:endParaRPr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77134EDB-515B-4308-900E-262C417D5DA6}"/>
              </a:ext>
            </a:extLst>
          </p:cNvPr>
          <p:cNvSpPr txBox="1">
            <a:spLocks/>
          </p:cNvSpPr>
          <p:nvPr/>
        </p:nvSpPr>
        <p:spPr>
          <a:xfrm>
            <a:off x="279916" y="432794"/>
            <a:ext cx="11112333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Pays potentiels </a:t>
            </a:r>
            <a:r>
              <a:rPr lang="fr-FR" sz="2800" i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(L’évolution de ce potentiel de clients)</a:t>
            </a:r>
            <a:endParaRPr lang="es-419" sz="4000" b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ADC50DE1-B447-4D10-868B-2BF2873EA3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3169" y="1252842"/>
            <a:ext cx="7458711" cy="49724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898793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BC140F3B-FEDA-48DB-B5EE-18F425E8B175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TextBox 3">
            <a:extLst>
              <a:ext uri="{FF2B5EF4-FFF2-40B4-BE49-F238E27FC236}">
                <a16:creationId xmlns:a16="http://schemas.microsoft.com/office/drawing/2014/main" id="{B9755B8F-D0AB-4F91-A171-D70F2C0C85DF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fr-FR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8804ED11-9C3E-478A-BEF5-9AEC21F5715F}"/>
              </a:ext>
            </a:extLst>
          </p:cNvPr>
          <p:cNvSpPr txBox="1"/>
          <p:nvPr/>
        </p:nvSpPr>
        <p:spPr>
          <a:xfrm>
            <a:off x="0" y="6475247"/>
            <a:ext cx="4438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2 - </a:t>
            </a:r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 Analyse des données de systèmes éducatifs 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3" name="Rectángulo 4">
            <a:extLst>
              <a:ext uri="{FF2B5EF4-FFF2-40B4-BE49-F238E27FC236}">
                <a16:creationId xmlns:a16="http://schemas.microsoft.com/office/drawing/2014/main" id="{74AB9722-099A-46BE-924E-3B502890BF1C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77134EDB-515B-4308-900E-262C417D5DA6}"/>
              </a:ext>
            </a:extLst>
          </p:cNvPr>
          <p:cNvSpPr txBox="1">
            <a:spLocks/>
          </p:cNvSpPr>
          <p:nvPr/>
        </p:nvSpPr>
        <p:spPr>
          <a:xfrm>
            <a:off x="279916" y="432794"/>
            <a:ext cx="11112333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Pays potentiels </a:t>
            </a:r>
            <a:r>
              <a:rPr lang="fr-FR" sz="2800" i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(L’évolution de L’Internet)</a:t>
            </a:r>
            <a:endParaRPr lang="es-419" sz="4000" b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BA2C6227-6719-4932-9619-1E0E9D091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5921" y="1133562"/>
            <a:ext cx="9033404" cy="51191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875618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4438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Project 2 - </a:t>
            </a:r>
            <a:r>
              <a:rPr lang="fr-FR" sz="14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 Analyse des données de systèmes éducatifs </a:t>
            </a:r>
            <a:endParaRPr lang="en-US" sz="1400" b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56659258-1A46-4A0F-B0E4-1AF391BF8DF3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Conclusions sur la pertinence du jeu de données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7" name="Straight Connector 21">
            <a:extLst>
              <a:ext uri="{FF2B5EF4-FFF2-40B4-BE49-F238E27FC236}">
                <a16:creationId xmlns:a16="http://schemas.microsoft.com/office/drawing/2014/main" id="{56121695-DC34-4068-839E-E99FC73DEB1F}"/>
              </a:ext>
            </a:extLst>
          </p:cNvPr>
          <p:cNvCxnSpPr/>
          <p:nvPr/>
        </p:nvCxnSpPr>
        <p:spPr>
          <a:xfrm>
            <a:off x="5840612" y="6400273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19">
            <a:extLst>
              <a:ext uri="{FF2B5EF4-FFF2-40B4-BE49-F238E27FC236}">
                <a16:creationId xmlns:a16="http://schemas.microsoft.com/office/drawing/2014/main" id="{10B70A43-7C35-418D-B94D-8E505E9B0C67}"/>
              </a:ext>
            </a:extLst>
          </p:cNvPr>
          <p:cNvSpPr/>
          <p:nvPr/>
        </p:nvSpPr>
        <p:spPr>
          <a:xfrm>
            <a:off x="5620555" y="5975263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20">
            <a:extLst>
              <a:ext uri="{FF2B5EF4-FFF2-40B4-BE49-F238E27FC236}">
                <a16:creationId xmlns:a16="http://schemas.microsoft.com/office/drawing/2014/main" id="{035FD6E4-92C4-4EF8-9EC3-677279EC09C6}"/>
              </a:ext>
            </a:extLst>
          </p:cNvPr>
          <p:cNvSpPr/>
          <p:nvPr/>
        </p:nvSpPr>
        <p:spPr>
          <a:xfrm>
            <a:off x="6288110" y="5975262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22">
            <a:extLst>
              <a:ext uri="{FF2B5EF4-FFF2-40B4-BE49-F238E27FC236}">
                <a16:creationId xmlns:a16="http://schemas.microsoft.com/office/drawing/2014/main" id="{DCA1D15A-37B5-450A-A41C-DCADB1B30B9A}"/>
              </a:ext>
            </a:extLst>
          </p:cNvPr>
          <p:cNvCxnSpPr>
            <a:stCxn id="9" idx="6"/>
            <a:endCxn id="11" idx="2"/>
          </p:cNvCxnSpPr>
          <p:nvPr/>
        </p:nvCxnSpPr>
        <p:spPr>
          <a:xfrm flipV="1">
            <a:off x="5903890" y="6116929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Oval 23">
            <a:extLst>
              <a:ext uri="{FF2B5EF4-FFF2-40B4-BE49-F238E27FC236}">
                <a16:creationId xmlns:a16="http://schemas.microsoft.com/office/drawing/2014/main" id="{A2D9A84B-E318-4D7F-B8F1-108F207C31E1}"/>
              </a:ext>
            </a:extLst>
          </p:cNvPr>
          <p:cNvSpPr/>
          <p:nvPr/>
        </p:nvSpPr>
        <p:spPr>
          <a:xfrm>
            <a:off x="6955665" y="5975261"/>
            <a:ext cx="283335" cy="28333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24">
            <a:extLst>
              <a:ext uri="{FF2B5EF4-FFF2-40B4-BE49-F238E27FC236}">
                <a16:creationId xmlns:a16="http://schemas.microsoft.com/office/drawing/2014/main" id="{2B018CAB-F6DC-4C1C-97EE-B39A06AD348F}"/>
              </a:ext>
            </a:extLst>
          </p:cNvPr>
          <p:cNvCxnSpPr>
            <a:endCxn id="14" idx="2"/>
          </p:cNvCxnSpPr>
          <p:nvPr/>
        </p:nvCxnSpPr>
        <p:spPr>
          <a:xfrm flipV="1">
            <a:off x="6571445" y="6116928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Oval 11">
            <a:extLst>
              <a:ext uri="{FF2B5EF4-FFF2-40B4-BE49-F238E27FC236}">
                <a16:creationId xmlns:a16="http://schemas.microsoft.com/office/drawing/2014/main" id="{B0C06CF5-1689-4288-A8CB-F5C714C78275}"/>
              </a:ext>
            </a:extLst>
          </p:cNvPr>
          <p:cNvSpPr/>
          <p:nvPr/>
        </p:nvSpPr>
        <p:spPr>
          <a:xfrm>
            <a:off x="4953000" y="5985995"/>
            <a:ext cx="283335" cy="283335"/>
          </a:xfrm>
          <a:prstGeom prst="ellipse">
            <a:avLst/>
          </a:prstGeom>
          <a:solidFill>
            <a:srgbClr val="7451EB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6">
            <a:extLst>
              <a:ext uri="{FF2B5EF4-FFF2-40B4-BE49-F238E27FC236}">
                <a16:creationId xmlns:a16="http://schemas.microsoft.com/office/drawing/2014/main" id="{394B4FAE-38FC-42CB-A1C0-E50A78A9A7FA}"/>
              </a:ext>
            </a:extLst>
          </p:cNvPr>
          <p:cNvCxnSpPr/>
          <p:nvPr/>
        </p:nvCxnSpPr>
        <p:spPr>
          <a:xfrm flipV="1">
            <a:off x="5236335" y="6127662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0185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4438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2 - </a:t>
            </a:r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 Analyse des données de systèmes éducatifs 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CDCAAFAA-8DED-4CA8-9F07-AA22874ECFF3}"/>
              </a:ext>
            </a:extLst>
          </p:cNvPr>
          <p:cNvSpPr txBox="1"/>
          <p:nvPr/>
        </p:nvSpPr>
        <p:spPr>
          <a:xfrm>
            <a:off x="279915" y="2004969"/>
            <a:ext cx="7189851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28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Mission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8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Présentation du jeu de données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8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Analyse pré-exploratoire du jeu de données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8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Conclusions sur la pertinence du jeu de données</a:t>
            </a:r>
          </a:p>
          <a:p>
            <a:pPr marL="285750" indent="-285750">
              <a:buFontTx/>
              <a:buChar char="­"/>
            </a:pPr>
            <a:endParaRPr lang="fr-FR" sz="2800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</a:rPr>
              <a:t>Plan de la </a:t>
            </a:r>
            <a:r>
              <a:rPr lang="es-ES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</a:rPr>
              <a:t>soutenance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D2967778-158E-405B-AE7C-F98D8BCE79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1"/>
          <a:stretch/>
        </p:blipFill>
        <p:spPr>
          <a:xfrm>
            <a:off x="7469766" y="1535883"/>
            <a:ext cx="4339732" cy="36158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851076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6" y="432794"/>
            <a:ext cx="11112333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La pertinence du jeu de données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A405F446-F75C-4715-9DCF-799EF03FFD88}"/>
              </a:ext>
            </a:extLst>
          </p:cNvPr>
          <p:cNvSpPr txBox="1"/>
          <p:nvPr/>
        </p:nvSpPr>
        <p:spPr>
          <a:xfrm>
            <a:off x="844895" y="1620987"/>
            <a:ext cx="708295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2000" dirty="0" err="1"/>
              <a:t>Certains</a:t>
            </a:r>
            <a:r>
              <a:rPr lang="es-419" sz="2000" dirty="0"/>
              <a:t> </a:t>
            </a:r>
            <a:r>
              <a:rPr lang="es-419" sz="2000" dirty="0" err="1"/>
              <a:t>datasets</a:t>
            </a:r>
            <a:r>
              <a:rPr lang="es-419" sz="2000" dirty="0"/>
              <a:t> </a:t>
            </a:r>
            <a:r>
              <a:rPr lang="es-419" sz="2000" dirty="0" err="1"/>
              <a:t>n'ajoutent</a:t>
            </a:r>
            <a:r>
              <a:rPr lang="es-419" sz="2000" dirty="0"/>
              <a:t> </a:t>
            </a:r>
            <a:r>
              <a:rPr lang="es-419" sz="2000" dirty="0" err="1"/>
              <a:t>pas</a:t>
            </a:r>
            <a:r>
              <a:rPr lang="es-419" sz="2000" dirty="0"/>
              <a:t> de </a:t>
            </a:r>
            <a:r>
              <a:rPr lang="es-419" sz="2000" dirty="0" err="1"/>
              <a:t>valeur</a:t>
            </a:r>
            <a:endParaRPr lang="fr-FR" sz="2000" u="none" strike="noStrike" dirty="0">
              <a:solidFill>
                <a:srgbClr val="000000"/>
              </a:solidFill>
              <a:effectLst/>
              <a:latin typeface="docs-Roboto"/>
            </a:endParaRPr>
          </a:p>
        </p:txBody>
      </p:sp>
      <p:pic>
        <p:nvPicPr>
          <p:cNvPr id="57" name="Image 56">
            <a:extLst>
              <a:ext uri="{FF2B5EF4-FFF2-40B4-BE49-F238E27FC236}">
                <a16:creationId xmlns:a16="http://schemas.microsoft.com/office/drawing/2014/main" id="{D42241FF-4BA4-4A7F-AEDD-223140AAF8B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607564"/>
            <a:ext cx="457727" cy="427272"/>
          </a:xfrm>
          <a:prstGeom prst="rect">
            <a:avLst/>
          </a:prstGeom>
        </p:spPr>
      </p:pic>
      <p:sp>
        <p:nvSpPr>
          <p:cNvPr id="58" name="ZoneTexte 57">
            <a:extLst>
              <a:ext uri="{FF2B5EF4-FFF2-40B4-BE49-F238E27FC236}">
                <a16:creationId xmlns:a16="http://schemas.microsoft.com/office/drawing/2014/main" id="{FBA538E3-25E4-4BED-A2E4-08388E715370}"/>
              </a:ext>
            </a:extLst>
          </p:cNvPr>
          <p:cNvSpPr txBox="1"/>
          <p:nvPr/>
        </p:nvSpPr>
        <p:spPr>
          <a:xfrm>
            <a:off x="844894" y="2304026"/>
            <a:ext cx="844540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2000" dirty="0" err="1"/>
              <a:t>Il</a:t>
            </a:r>
            <a:r>
              <a:rPr lang="es-419" sz="2000" dirty="0"/>
              <a:t> manque des </a:t>
            </a:r>
            <a:r>
              <a:rPr lang="es-419" sz="2000" dirty="0" err="1"/>
              <a:t>informations</a:t>
            </a:r>
            <a:r>
              <a:rPr lang="es-419" sz="2000" dirty="0"/>
              <a:t> sur </a:t>
            </a:r>
            <a:r>
              <a:rPr lang="es-419" sz="2000" dirty="0" err="1"/>
              <a:t>Academy</a:t>
            </a:r>
            <a:r>
              <a:rPr lang="es-419" sz="2000" dirty="0"/>
              <a:t> </a:t>
            </a:r>
            <a:r>
              <a:rPr lang="es-419" sz="2000" dirty="0" err="1"/>
              <a:t>pour</a:t>
            </a:r>
            <a:r>
              <a:rPr lang="es-419" sz="2000" dirty="0"/>
              <a:t> </a:t>
            </a:r>
            <a:r>
              <a:rPr lang="es-419" sz="2000" dirty="0" err="1"/>
              <a:t>rendre</a:t>
            </a:r>
            <a:r>
              <a:rPr lang="es-419" sz="2000" dirty="0"/>
              <a:t> </a:t>
            </a:r>
            <a:r>
              <a:rPr lang="es-419" sz="2000" dirty="0" err="1"/>
              <a:t>l’analyse</a:t>
            </a:r>
            <a:r>
              <a:rPr lang="es-419" sz="2000" dirty="0"/>
              <a:t> plus </a:t>
            </a:r>
            <a:r>
              <a:rPr lang="es-419" sz="2000" dirty="0" err="1"/>
              <a:t>précise</a:t>
            </a:r>
            <a:endParaRPr lang="fr-FR" sz="2000" u="none" strike="noStrike" dirty="0">
              <a:solidFill>
                <a:srgbClr val="000000"/>
              </a:solidFill>
              <a:effectLst/>
              <a:latin typeface="docs-Roboto"/>
            </a:endParaRPr>
          </a:p>
        </p:txBody>
      </p:sp>
      <p:pic>
        <p:nvPicPr>
          <p:cNvPr id="59" name="Image 58">
            <a:extLst>
              <a:ext uri="{FF2B5EF4-FFF2-40B4-BE49-F238E27FC236}">
                <a16:creationId xmlns:a16="http://schemas.microsoft.com/office/drawing/2014/main" id="{FFA8C3FB-EC9F-4840-942B-1E7C224A9C6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2295234"/>
            <a:ext cx="457727" cy="427272"/>
          </a:xfrm>
          <a:prstGeom prst="rect">
            <a:avLst/>
          </a:prstGeom>
        </p:spPr>
      </p:pic>
      <p:sp>
        <p:nvSpPr>
          <p:cNvPr id="62" name="ZoneTexte 61">
            <a:extLst>
              <a:ext uri="{FF2B5EF4-FFF2-40B4-BE49-F238E27FC236}">
                <a16:creationId xmlns:a16="http://schemas.microsoft.com/office/drawing/2014/main" id="{745D3EB8-5E9B-47E6-AFB5-21A1B4107B52}"/>
              </a:ext>
            </a:extLst>
          </p:cNvPr>
          <p:cNvSpPr txBox="1"/>
          <p:nvPr/>
        </p:nvSpPr>
        <p:spPr>
          <a:xfrm>
            <a:off x="854156" y="3728821"/>
            <a:ext cx="924082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000" strike="noStrike" dirty="0">
                <a:ln>
                  <a:solidFill>
                    <a:srgbClr val="70AD47"/>
                  </a:solidFill>
                </a:ln>
                <a:solidFill>
                  <a:srgbClr val="70AD47"/>
                </a:solidFill>
                <a:effectLst/>
                <a:latin typeface="docs-Roboto"/>
              </a:rPr>
              <a:t>Le </a:t>
            </a:r>
            <a:r>
              <a:rPr lang="es-ES" sz="2000" strike="noStrike" dirty="0" err="1">
                <a:ln>
                  <a:solidFill>
                    <a:srgbClr val="70AD47"/>
                  </a:solidFill>
                </a:ln>
                <a:solidFill>
                  <a:srgbClr val="70AD47"/>
                </a:solidFill>
                <a:effectLst/>
                <a:latin typeface="docs-Roboto"/>
              </a:rPr>
              <a:t>jeu</a:t>
            </a:r>
            <a:r>
              <a:rPr lang="es-ES" sz="2000" strike="noStrike" dirty="0">
                <a:ln>
                  <a:solidFill>
                    <a:srgbClr val="70AD47"/>
                  </a:solidFill>
                </a:ln>
                <a:solidFill>
                  <a:srgbClr val="70AD47"/>
                </a:solidFill>
                <a:effectLst/>
                <a:latin typeface="docs-Roboto"/>
              </a:rPr>
              <a:t> de </a:t>
            </a:r>
            <a:r>
              <a:rPr lang="es-ES" sz="2000" strike="noStrike" dirty="0" err="1">
                <a:ln>
                  <a:solidFill>
                    <a:srgbClr val="70AD47"/>
                  </a:solidFill>
                </a:ln>
                <a:solidFill>
                  <a:srgbClr val="70AD47"/>
                </a:solidFill>
                <a:effectLst/>
                <a:latin typeface="docs-Roboto"/>
              </a:rPr>
              <a:t>données</a:t>
            </a:r>
            <a:r>
              <a:rPr lang="es-ES" sz="2000" strike="noStrike" dirty="0">
                <a:ln>
                  <a:solidFill>
                    <a:srgbClr val="70AD47"/>
                  </a:solidFill>
                </a:ln>
                <a:solidFill>
                  <a:srgbClr val="70AD47"/>
                </a:solidFill>
                <a:effectLst/>
                <a:latin typeface="docs-Roboto"/>
              </a:rPr>
              <a:t> </a:t>
            </a:r>
            <a:r>
              <a:rPr lang="es-ES" sz="2000" strike="noStrike" dirty="0" err="1">
                <a:ln>
                  <a:solidFill>
                    <a:srgbClr val="70AD47"/>
                  </a:solidFill>
                </a:ln>
                <a:solidFill>
                  <a:srgbClr val="70AD47"/>
                </a:solidFill>
                <a:effectLst/>
                <a:latin typeface="docs-Roboto"/>
              </a:rPr>
              <a:t>permet</a:t>
            </a:r>
            <a:r>
              <a:rPr lang="es-ES" sz="2000" strike="noStrike" dirty="0">
                <a:ln>
                  <a:solidFill>
                    <a:srgbClr val="70AD47"/>
                  </a:solidFill>
                </a:ln>
                <a:solidFill>
                  <a:srgbClr val="70AD47"/>
                </a:solidFill>
                <a:effectLst/>
                <a:latin typeface="docs-Roboto"/>
              </a:rPr>
              <a:t> de </a:t>
            </a:r>
            <a:r>
              <a:rPr lang="es-ES" sz="2000" strike="noStrike" dirty="0" err="1">
                <a:ln>
                  <a:solidFill>
                    <a:srgbClr val="70AD47"/>
                  </a:solidFill>
                </a:ln>
                <a:solidFill>
                  <a:srgbClr val="70AD47"/>
                </a:solidFill>
                <a:effectLst/>
                <a:latin typeface="docs-Roboto"/>
              </a:rPr>
              <a:t>répondre</a:t>
            </a:r>
            <a:r>
              <a:rPr lang="es-ES" sz="2000" strike="noStrike" dirty="0">
                <a:ln>
                  <a:solidFill>
                    <a:srgbClr val="70AD47"/>
                  </a:solidFill>
                </a:ln>
                <a:solidFill>
                  <a:srgbClr val="70AD47"/>
                </a:solidFill>
                <a:effectLst/>
                <a:latin typeface="docs-Roboto"/>
              </a:rPr>
              <a:t> </a:t>
            </a:r>
            <a:r>
              <a:rPr lang="es-ES" sz="2000" strike="noStrike" dirty="0" err="1">
                <a:ln>
                  <a:solidFill>
                    <a:srgbClr val="70AD47"/>
                  </a:solidFill>
                </a:ln>
                <a:solidFill>
                  <a:srgbClr val="70AD47"/>
                </a:solidFill>
                <a:effectLst/>
                <a:latin typeface="docs-Roboto"/>
              </a:rPr>
              <a:t>aux</a:t>
            </a:r>
            <a:r>
              <a:rPr lang="es-ES" sz="2000" strike="noStrike" dirty="0">
                <a:ln>
                  <a:solidFill>
                    <a:srgbClr val="70AD47"/>
                  </a:solidFill>
                </a:ln>
                <a:solidFill>
                  <a:srgbClr val="70AD47"/>
                </a:solidFill>
                <a:effectLst/>
                <a:latin typeface="docs-Roboto"/>
              </a:rPr>
              <a:t> </a:t>
            </a:r>
            <a:r>
              <a:rPr lang="es-ES" sz="2000" strike="noStrike" dirty="0" err="1">
                <a:ln>
                  <a:solidFill>
                    <a:srgbClr val="70AD47"/>
                  </a:solidFill>
                </a:ln>
                <a:solidFill>
                  <a:srgbClr val="70AD47"/>
                </a:solidFill>
                <a:effectLst/>
                <a:latin typeface="docs-Roboto"/>
              </a:rPr>
              <a:t>attentes</a:t>
            </a:r>
            <a:r>
              <a:rPr lang="es-ES" sz="2000" strike="noStrike" dirty="0">
                <a:ln>
                  <a:solidFill>
                    <a:srgbClr val="70AD47"/>
                  </a:solidFill>
                </a:ln>
                <a:solidFill>
                  <a:srgbClr val="70AD47"/>
                </a:solidFill>
                <a:effectLst/>
                <a:latin typeface="docs-Roboto"/>
              </a:rPr>
              <a:t> </a:t>
            </a:r>
            <a:r>
              <a:rPr lang="es-ES" sz="2000" strike="noStrike" dirty="0" err="1">
                <a:ln>
                  <a:solidFill>
                    <a:srgbClr val="70AD47"/>
                  </a:solidFill>
                </a:ln>
                <a:solidFill>
                  <a:srgbClr val="70AD47"/>
                </a:solidFill>
                <a:effectLst/>
                <a:latin typeface="docs-Roboto"/>
              </a:rPr>
              <a:t>d’Academy</a:t>
            </a:r>
            <a:endParaRPr lang="fr-FR" sz="2000" strike="noStrike" dirty="0">
              <a:ln>
                <a:solidFill>
                  <a:srgbClr val="70AD47"/>
                </a:solidFill>
              </a:ln>
              <a:solidFill>
                <a:srgbClr val="70AD47"/>
              </a:solidFill>
              <a:effectLst/>
              <a:latin typeface="docs-Roboto"/>
            </a:endParaRPr>
          </a:p>
        </p:txBody>
      </p:sp>
      <p:pic>
        <p:nvPicPr>
          <p:cNvPr id="65" name="Image 64">
            <a:extLst>
              <a:ext uri="{FF2B5EF4-FFF2-40B4-BE49-F238E27FC236}">
                <a16:creationId xmlns:a16="http://schemas.microsoft.com/office/drawing/2014/main" id="{E5B478BE-134E-4A80-8B2E-6DDD07C9376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167" y="3720029"/>
            <a:ext cx="457727" cy="427272"/>
          </a:xfrm>
          <a:prstGeom prst="rect">
            <a:avLst/>
          </a:prstGeom>
        </p:spPr>
      </p:pic>
      <p:sp>
        <p:nvSpPr>
          <p:cNvPr id="66" name="ZoneTexte 65">
            <a:extLst>
              <a:ext uri="{FF2B5EF4-FFF2-40B4-BE49-F238E27FC236}">
                <a16:creationId xmlns:a16="http://schemas.microsoft.com/office/drawing/2014/main" id="{6805456A-61A8-42A4-823A-37F4727A148F}"/>
              </a:ext>
            </a:extLst>
          </p:cNvPr>
          <p:cNvSpPr txBox="1"/>
          <p:nvPr/>
        </p:nvSpPr>
        <p:spPr>
          <a:xfrm>
            <a:off x="854156" y="2750365"/>
            <a:ext cx="844540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s-419" sz="2000" dirty="0"/>
              <a:t>La </a:t>
            </a:r>
            <a:r>
              <a:rPr lang="es-419" sz="2000" dirty="0" err="1"/>
              <a:t>langue</a:t>
            </a:r>
            <a:r>
              <a:rPr lang="es-419" sz="2000" dirty="0"/>
              <a:t> des </a:t>
            </a:r>
            <a:r>
              <a:rPr lang="es-419" sz="2000" dirty="0" err="1"/>
              <a:t>cours</a:t>
            </a:r>
            <a:endParaRPr lang="es-419" sz="20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s-419" sz="2000" u="none" strike="noStrike" dirty="0">
                <a:solidFill>
                  <a:srgbClr val="000000"/>
                </a:solidFill>
                <a:effectLst/>
                <a:latin typeface="docs-Roboto"/>
              </a:rPr>
              <a:t>Le </a:t>
            </a:r>
            <a:r>
              <a:rPr lang="es-419" sz="2000" dirty="0" err="1">
                <a:solidFill>
                  <a:srgbClr val="000000"/>
                </a:solidFill>
                <a:latin typeface="docs-Roboto"/>
              </a:rPr>
              <a:t>p</a:t>
            </a:r>
            <a:r>
              <a:rPr lang="es-419" sz="2000" u="none" strike="noStrike" dirty="0" err="1">
                <a:solidFill>
                  <a:srgbClr val="000000"/>
                </a:solidFill>
                <a:effectLst/>
                <a:latin typeface="docs-Roboto"/>
              </a:rPr>
              <a:t>rix</a:t>
            </a:r>
            <a:r>
              <a:rPr lang="es-419" sz="2000" u="none" strike="noStrike" dirty="0">
                <a:solidFill>
                  <a:srgbClr val="000000"/>
                </a:solidFill>
                <a:effectLst/>
                <a:latin typeface="docs-Roboto"/>
              </a:rPr>
              <a:t> de la </a:t>
            </a:r>
            <a:r>
              <a:rPr lang="es-419" sz="2000" u="none" strike="noStrike" dirty="0" err="1">
                <a:solidFill>
                  <a:srgbClr val="000000"/>
                </a:solidFill>
                <a:effectLst/>
                <a:latin typeface="docs-Roboto"/>
              </a:rPr>
              <a:t>formation</a:t>
            </a:r>
            <a:endParaRPr lang="fr-FR" sz="2000" u="none" strike="noStrike" dirty="0">
              <a:solidFill>
                <a:srgbClr val="000000"/>
              </a:solidFill>
              <a:effectLst/>
              <a:latin typeface="docs-Roboto"/>
            </a:endParaRPr>
          </a:p>
        </p:txBody>
      </p:sp>
      <p:sp>
        <p:nvSpPr>
          <p:cNvPr id="14" name="TextBox 3">
            <a:extLst>
              <a:ext uri="{FF2B5EF4-FFF2-40B4-BE49-F238E27FC236}">
                <a16:creationId xmlns:a16="http://schemas.microsoft.com/office/drawing/2014/main" id="{853AE2F2-8C49-4EE7-88A5-57C871541633}"/>
              </a:ext>
            </a:extLst>
          </p:cNvPr>
          <p:cNvSpPr txBox="1"/>
          <p:nvPr/>
        </p:nvSpPr>
        <p:spPr>
          <a:xfrm>
            <a:off x="0" y="6475247"/>
            <a:ext cx="4438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2 - </a:t>
            </a:r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 Analyse des données de systèmes éducatifs 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825112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6" y="432794"/>
            <a:ext cx="11112333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Avez-vous des questions ?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0C190DD1-771B-47D2-995B-97EE291D94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959" y="1349181"/>
            <a:ext cx="6373038" cy="4412022"/>
          </a:xfrm>
          <a:prstGeom prst="rect">
            <a:avLst/>
          </a:prstGeom>
        </p:spPr>
      </p:pic>
      <p:sp>
        <p:nvSpPr>
          <p:cNvPr id="9" name="TextBox 3">
            <a:extLst>
              <a:ext uri="{FF2B5EF4-FFF2-40B4-BE49-F238E27FC236}">
                <a16:creationId xmlns:a16="http://schemas.microsoft.com/office/drawing/2014/main" id="{DC0FBF0E-ED46-4567-A108-9413DA08B826}"/>
              </a:ext>
            </a:extLst>
          </p:cNvPr>
          <p:cNvSpPr txBox="1"/>
          <p:nvPr/>
        </p:nvSpPr>
        <p:spPr>
          <a:xfrm>
            <a:off x="0" y="6475247"/>
            <a:ext cx="4438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2 - </a:t>
            </a:r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 Analyse des données de systèmes éducatifs 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426021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1">
            <a:extLst>
              <a:ext uri="{FF2B5EF4-FFF2-40B4-BE49-F238E27FC236}">
                <a16:creationId xmlns:a16="http://schemas.microsoft.com/office/drawing/2014/main" id="{EC6BC2CE-B281-4F18-889E-16BEFF6CC2C6}"/>
              </a:ext>
            </a:extLst>
          </p:cNvPr>
          <p:cNvSpPr/>
          <p:nvPr/>
        </p:nvSpPr>
        <p:spPr>
          <a:xfrm>
            <a:off x="-72007" y="0"/>
            <a:ext cx="7296540" cy="6858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6" name="Rectángulo 4">
            <a:extLst>
              <a:ext uri="{FF2B5EF4-FFF2-40B4-BE49-F238E27FC236}">
                <a16:creationId xmlns:a16="http://schemas.microsoft.com/office/drawing/2014/main" id="{3D7BED2F-80EC-4813-AFFE-DF338008BEBB}"/>
              </a:ext>
            </a:extLst>
          </p:cNvPr>
          <p:cNvSpPr/>
          <p:nvPr/>
        </p:nvSpPr>
        <p:spPr>
          <a:xfrm>
            <a:off x="377906" y="1683233"/>
            <a:ext cx="366721" cy="54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1C59DD88-0231-4DD6-B63A-00DE1EDF79C4}"/>
              </a:ext>
            </a:extLst>
          </p:cNvPr>
          <p:cNvSpPr txBox="1"/>
          <p:nvPr/>
        </p:nvSpPr>
        <p:spPr>
          <a:xfrm>
            <a:off x="279917" y="1737233"/>
            <a:ext cx="6592692" cy="39395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4800" b="1" i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MERCI</a:t>
            </a:r>
          </a:p>
          <a:p>
            <a:endParaRPr lang="fr-FR" sz="32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Google Sans"/>
            </a:endParaRPr>
          </a:p>
          <a:p>
            <a:endParaRPr lang="fr-FR" sz="32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Google Sans"/>
            </a:endParaRPr>
          </a:p>
          <a:p>
            <a:r>
              <a:rPr lang="fr-F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Soutenance de Projet</a:t>
            </a:r>
          </a:p>
          <a:p>
            <a:r>
              <a:rPr lang="fr-FR" sz="32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Samir HINOJOSA</a:t>
            </a:r>
          </a:p>
          <a:p>
            <a:endParaRPr lang="fr-FR" sz="36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Google Sans"/>
            </a:endParaRPr>
          </a:p>
          <a:p>
            <a:endParaRPr lang="fr-FR" sz="36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Google Sans"/>
            </a:endParaRPr>
          </a:p>
          <a:p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24 avril 2021</a:t>
            </a:r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01656CA7-067A-479C-9C22-03DB1C992AD9}"/>
              </a:ext>
            </a:extLst>
          </p:cNvPr>
          <p:cNvSpPr txBox="1">
            <a:spLocks/>
          </p:cNvSpPr>
          <p:nvPr/>
        </p:nvSpPr>
        <p:spPr>
          <a:xfrm>
            <a:off x="7492481" y="5284014"/>
            <a:ext cx="4002833" cy="9467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6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OPENCLASSROOMS</a:t>
            </a:r>
            <a:endParaRPr lang="es-419" sz="54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6" name="Picture 2" descr="OpenClassrooms — Wikipédia">
            <a:extLst>
              <a:ext uri="{FF2B5EF4-FFF2-40B4-BE49-F238E27FC236}">
                <a16:creationId xmlns:a16="http://schemas.microsoft.com/office/drawing/2014/main" id="{1ED1A659-D6AB-4947-92C5-9E65D7B288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2481" y="3940235"/>
            <a:ext cx="1380931" cy="1380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974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4438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Project 2 - </a:t>
            </a:r>
            <a:r>
              <a:rPr lang="fr-FR" sz="14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 Analyse des données de systèmes éducatifs </a:t>
            </a:r>
            <a:endParaRPr lang="en-US" sz="1400" b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56659258-1A46-4A0F-B0E4-1AF391BF8DF3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Mission</a:t>
            </a:r>
            <a:endParaRPr lang="es-419" sz="54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9C8ECAC1-815C-4282-94C0-49222131B37B}"/>
              </a:ext>
            </a:extLst>
          </p:cNvPr>
          <p:cNvGrpSpPr/>
          <p:nvPr/>
        </p:nvGrpSpPr>
        <p:grpSpPr>
          <a:xfrm>
            <a:off x="4953000" y="5975261"/>
            <a:ext cx="2286000" cy="425012"/>
            <a:chOff x="4285445" y="5720194"/>
            <a:chExt cx="2286000" cy="425012"/>
          </a:xfrm>
        </p:grpSpPr>
        <p:cxnSp>
          <p:nvCxnSpPr>
            <p:cNvPr id="27" name="Straight Connector 21">
              <a:extLst>
                <a:ext uri="{FF2B5EF4-FFF2-40B4-BE49-F238E27FC236}">
                  <a16:creationId xmlns:a16="http://schemas.microsoft.com/office/drawing/2014/main" id="{B41658CD-A75D-4682-9456-71D59C37C430}"/>
                </a:ext>
              </a:extLst>
            </p:cNvPr>
            <p:cNvCxnSpPr/>
            <p:nvPr/>
          </p:nvCxnSpPr>
          <p:spPr>
            <a:xfrm>
              <a:off x="5173057" y="6145206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19">
              <a:extLst>
                <a:ext uri="{FF2B5EF4-FFF2-40B4-BE49-F238E27FC236}">
                  <a16:creationId xmlns:a16="http://schemas.microsoft.com/office/drawing/2014/main" id="{0D39F386-E4E4-4EE8-9483-C1298458A27A}"/>
                </a:ext>
              </a:extLst>
            </p:cNvPr>
            <p:cNvSpPr/>
            <p:nvPr/>
          </p:nvSpPr>
          <p:spPr>
            <a:xfrm>
              <a:off x="4953000" y="5720196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0">
              <a:extLst>
                <a:ext uri="{FF2B5EF4-FFF2-40B4-BE49-F238E27FC236}">
                  <a16:creationId xmlns:a16="http://schemas.microsoft.com/office/drawing/2014/main" id="{42678CB7-8BA6-4D5C-AD2A-AF54D7A8CF6C}"/>
                </a:ext>
              </a:extLst>
            </p:cNvPr>
            <p:cNvSpPr/>
            <p:nvPr/>
          </p:nvSpPr>
          <p:spPr>
            <a:xfrm>
              <a:off x="5620555" y="5720195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Connector 22">
              <a:extLst>
                <a:ext uri="{FF2B5EF4-FFF2-40B4-BE49-F238E27FC236}">
                  <a16:creationId xmlns:a16="http://schemas.microsoft.com/office/drawing/2014/main" id="{BD27DFB7-875E-4AA3-91FF-3EFB55EA8D78}"/>
                </a:ext>
              </a:extLst>
            </p:cNvPr>
            <p:cNvCxnSpPr>
              <a:stCxn id="29" idx="6"/>
              <a:endCxn id="30" idx="2"/>
            </p:cNvCxnSpPr>
            <p:nvPr/>
          </p:nvCxnSpPr>
          <p:spPr>
            <a:xfrm flipV="1">
              <a:off x="5236335" y="5861862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Oval 23">
              <a:extLst>
                <a:ext uri="{FF2B5EF4-FFF2-40B4-BE49-F238E27FC236}">
                  <a16:creationId xmlns:a16="http://schemas.microsoft.com/office/drawing/2014/main" id="{ABEA8651-F845-4609-9B4A-E25A0D91B373}"/>
                </a:ext>
              </a:extLst>
            </p:cNvPr>
            <p:cNvSpPr/>
            <p:nvPr/>
          </p:nvSpPr>
          <p:spPr>
            <a:xfrm>
              <a:off x="6288110" y="5720194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Straight Connector 24">
              <a:extLst>
                <a:ext uri="{FF2B5EF4-FFF2-40B4-BE49-F238E27FC236}">
                  <a16:creationId xmlns:a16="http://schemas.microsoft.com/office/drawing/2014/main" id="{0595D7E6-E754-425E-A785-322F87C88810}"/>
                </a:ext>
              </a:extLst>
            </p:cNvPr>
            <p:cNvCxnSpPr>
              <a:endCxn id="32" idx="2"/>
            </p:cNvCxnSpPr>
            <p:nvPr/>
          </p:nvCxnSpPr>
          <p:spPr>
            <a:xfrm flipV="1">
              <a:off x="5903890" y="5861861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Oval 11">
              <a:extLst>
                <a:ext uri="{FF2B5EF4-FFF2-40B4-BE49-F238E27FC236}">
                  <a16:creationId xmlns:a16="http://schemas.microsoft.com/office/drawing/2014/main" id="{C24FAFED-E8D4-4CD9-8881-7D7B5B7CB9E3}"/>
                </a:ext>
              </a:extLst>
            </p:cNvPr>
            <p:cNvSpPr/>
            <p:nvPr/>
          </p:nvSpPr>
          <p:spPr>
            <a:xfrm>
              <a:off x="4285445" y="5730928"/>
              <a:ext cx="283335" cy="28333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Connector 16">
              <a:extLst>
                <a:ext uri="{FF2B5EF4-FFF2-40B4-BE49-F238E27FC236}">
                  <a16:creationId xmlns:a16="http://schemas.microsoft.com/office/drawing/2014/main" id="{0BAA0C3D-FCD6-4693-8F35-9920BF783FFC}"/>
                </a:ext>
              </a:extLst>
            </p:cNvPr>
            <p:cNvCxnSpPr/>
            <p:nvPr/>
          </p:nvCxnSpPr>
          <p:spPr>
            <a:xfrm flipV="1">
              <a:off x="4568780" y="5872595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09569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4438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2 - </a:t>
            </a:r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 Analyse des données de systèmes éducatifs 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Mission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CDCAAFAA-8DED-4CA8-9F07-AA22874ECFF3}"/>
              </a:ext>
            </a:extLst>
          </p:cNvPr>
          <p:cNvSpPr txBox="1"/>
          <p:nvPr/>
        </p:nvSpPr>
        <p:spPr>
          <a:xfrm>
            <a:off x="1623863" y="1411796"/>
            <a:ext cx="541049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>
                <a:ln>
                  <a:solidFill>
                    <a:schemeClr val="tx1"/>
                  </a:solidFill>
                </a:ln>
                <a:latin typeface="Google Sans"/>
              </a:rPr>
              <a:t>Une Start-up de la </a:t>
            </a:r>
            <a:r>
              <a:rPr lang="fr-FR" sz="2400" dirty="0" err="1">
                <a:ln>
                  <a:solidFill>
                    <a:schemeClr val="tx1"/>
                  </a:solidFill>
                </a:ln>
                <a:latin typeface="Google Sans"/>
              </a:rPr>
              <a:t>EdTech</a:t>
            </a:r>
            <a:r>
              <a:rPr lang="fr-FR" sz="2400" dirty="0">
                <a:ln>
                  <a:solidFill>
                    <a:schemeClr val="tx1"/>
                  </a:solidFill>
                </a:ln>
                <a:latin typeface="Google Sans"/>
              </a:rPr>
              <a:t> qui propose des contenus de formation </a:t>
            </a:r>
            <a:r>
              <a:rPr lang="fr-FR" sz="2400" b="1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Google Sans"/>
              </a:rPr>
              <a:t>en ligne </a:t>
            </a:r>
            <a:r>
              <a:rPr lang="fr-FR" sz="2400" dirty="0">
                <a:ln>
                  <a:solidFill>
                    <a:schemeClr val="tx1"/>
                  </a:solidFill>
                </a:ln>
                <a:latin typeface="Google Sans"/>
              </a:rPr>
              <a:t>pour un public de niveau </a:t>
            </a:r>
            <a:r>
              <a:rPr lang="fr-FR" sz="2400" b="1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Google Sans"/>
              </a:rPr>
              <a:t>lycée</a:t>
            </a:r>
            <a:r>
              <a:rPr lang="fr-FR" sz="2400" dirty="0">
                <a:ln>
                  <a:solidFill>
                    <a:schemeClr val="tx1"/>
                  </a:solidFill>
                </a:ln>
                <a:latin typeface="Google Sans"/>
              </a:rPr>
              <a:t> et </a:t>
            </a:r>
            <a:r>
              <a:rPr lang="fr-FR" sz="2400" b="1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Google Sans"/>
              </a:rPr>
              <a:t>université</a:t>
            </a:r>
            <a:r>
              <a:rPr lang="fr-FR" sz="2400" dirty="0">
                <a:ln>
                  <a:solidFill>
                    <a:schemeClr val="tx1"/>
                  </a:solidFill>
                </a:ln>
                <a:latin typeface="Google Sans"/>
              </a:rPr>
              <a:t>. 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D482012B-0BD9-44E4-9FE6-F539AB06FE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4361" y="1383310"/>
            <a:ext cx="3533775" cy="12573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56" name="Picture 8" descr="The World Bank Group">
            <a:extLst>
              <a:ext uri="{FF2B5EF4-FFF2-40B4-BE49-F238E27FC236}">
                <a16:creationId xmlns:a16="http://schemas.microsoft.com/office/drawing/2014/main" id="{A192F914-A6FE-428C-AF02-15EB7F2007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8910" y="4195744"/>
            <a:ext cx="2757666" cy="11030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5BB7B393-2D87-476B-B70C-811A60FC19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18" y="3178932"/>
            <a:ext cx="360000" cy="360000"/>
          </a:xfrm>
          <a:prstGeom prst="rect">
            <a:avLst/>
          </a:prstGeom>
        </p:spPr>
      </p:pic>
      <p:sp>
        <p:nvSpPr>
          <p:cNvPr id="26" name="ZoneTexte 25">
            <a:extLst>
              <a:ext uri="{FF2B5EF4-FFF2-40B4-BE49-F238E27FC236}">
                <a16:creationId xmlns:a16="http://schemas.microsoft.com/office/drawing/2014/main" id="{C181CAA1-7F84-4D4C-A415-BC831E8DF7B8}"/>
              </a:ext>
            </a:extLst>
          </p:cNvPr>
          <p:cNvSpPr txBox="1"/>
          <p:nvPr/>
        </p:nvSpPr>
        <p:spPr>
          <a:xfrm>
            <a:off x="744627" y="3870114"/>
            <a:ext cx="680863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u="none" strike="noStrike" dirty="0">
                <a:solidFill>
                  <a:srgbClr val="000000"/>
                </a:solidFill>
                <a:effectLst/>
                <a:latin typeface="docs-Roboto"/>
              </a:rPr>
              <a:t>Analyse exploratoire pour déterminer: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Quels sont les pays avec un fort potentiel de clients pour nos services ?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Pour chacun de ces pays, quelle sera l’évolution de ce potentiel de clients ?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Dans quels pays l'entreprise doit-elle opérer en priorité ?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280DC035-B45F-4BAD-B3B6-D5A4C935303B}"/>
              </a:ext>
            </a:extLst>
          </p:cNvPr>
          <p:cNvSpPr txBox="1"/>
          <p:nvPr/>
        </p:nvSpPr>
        <p:spPr>
          <a:xfrm>
            <a:off x="721278" y="3158877"/>
            <a:ext cx="442833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/>
                <a:latin typeface="docs-Roboto"/>
              </a:rPr>
              <a:t>Le projet d’expansion à l’international</a:t>
            </a:r>
          </a:p>
        </p:txBody>
      </p:sp>
      <p:sp>
        <p:nvSpPr>
          <p:cNvPr id="31" name="Rectángulo 4">
            <a:extLst>
              <a:ext uri="{FF2B5EF4-FFF2-40B4-BE49-F238E27FC236}">
                <a16:creationId xmlns:a16="http://schemas.microsoft.com/office/drawing/2014/main" id="{FB5A67DD-8357-41E1-8357-7178C1D1720F}"/>
              </a:ext>
            </a:extLst>
          </p:cNvPr>
          <p:cNvSpPr/>
          <p:nvPr/>
        </p:nvSpPr>
        <p:spPr>
          <a:xfrm>
            <a:off x="816056" y="3504987"/>
            <a:ext cx="4428333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4676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4438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Project 2 - </a:t>
            </a:r>
            <a:r>
              <a:rPr lang="fr-FR" sz="14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 Analyse des données de systèmes éducatifs </a:t>
            </a:r>
            <a:endParaRPr lang="en-US" sz="1400" b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56659258-1A46-4A0F-B0E4-1AF391BF8DF3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Présentation du jeu de données</a:t>
            </a:r>
            <a:endParaRPr lang="es-419" b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9" name="Straight Connector 21">
            <a:extLst>
              <a:ext uri="{FF2B5EF4-FFF2-40B4-BE49-F238E27FC236}">
                <a16:creationId xmlns:a16="http://schemas.microsoft.com/office/drawing/2014/main" id="{C3731400-3989-4EF9-AA7B-237CA3A41F56}"/>
              </a:ext>
            </a:extLst>
          </p:cNvPr>
          <p:cNvCxnSpPr/>
          <p:nvPr/>
        </p:nvCxnSpPr>
        <p:spPr>
          <a:xfrm>
            <a:off x="5840612" y="6400273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9">
            <a:extLst>
              <a:ext uri="{FF2B5EF4-FFF2-40B4-BE49-F238E27FC236}">
                <a16:creationId xmlns:a16="http://schemas.microsoft.com/office/drawing/2014/main" id="{9316E97D-87C5-4942-BD85-86311AD9A909}"/>
              </a:ext>
            </a:extLst>
          </p:cNvPr>
          <p:cNvSpPr/>
          <p:nvPr/>
        </p:nvSpPr>
        <p:spPr>
          <a:xfrm>
            <a:off x="5620555" y="5975263"/>
            <a:ext cx="283335" cy="28333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20">
            <a:extLst>
              <a:ext uri="{FF2B5EF4-FFF2-40B4-BE49-F238E27FC236}">
                <a16:creationId xmlns:a16="http://schemas.microsoft.com/office/drawing/2014/main" id="{84150663-26F9-46BE-867E-8B01106FF02B}"/>
              </a:ext>
            </a:extLst>
          </p:cNvPr>
          <p:cNvSpPr/>
          <p:nvPr/>
        </p:nvSpPr>
        <p:spPr>
          <a:xfrm>
            <a:off x="6288110" y="5975262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22">
            <a:extLst>
              <a:ext uri="{FF2B5EF4-FFF2-40B4-BE49-F238E27FC236}">
                <a16:creationId xmlns:a16="http://schemas.microsoft.com/office/drawing/2014/main" id="{B766EED4-965B-4D21-B7F4-553DD337078A}"/>
              </a:ext>
            </a:extLst>
          </p:cNvPr>
          <p:cNvCxnSpPr>
            <a:stCxn id="11" idx="6"/>
            <a:endCxn id="13" idx="2"/>
          </p:cNvCxnSpPr>
          <p:nvPr/>
        </p:nvCxnSpPr>
        <p:spPr>
          <a:xfrm flipV="1">
            <a:off x="5903890" y="6116929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Oval 23">
            <a:extLst>
              <a:ext uri="{FF2B5EF4-FFF2-40B4-BE49-F238E27FC236}">
                <a16:creationId xmlns:a16="http://schemas.microsoft.com/office/drawing/2014/main" id="{C9558BBE-CE7F-4790-9268-18FF42F453B0}"/>
              </a:ext>
            </a:extLst>
          </p:cNvPr>
          <p:cNvSpPr/>
          <p:nvPr/>
        </p:nvSpPr>
        <p:spPr>
          <a:xfrm>
            <a:off x="6955665" y="5975261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24">
            <a:extLst>
              <a:ext uri="{FF2B5EF4-FFF2-40B4-BE49-F238E27FC236}">
                <a16:creationId xmlns:a16="http://schemas.microsoft.com/office/drawing/2014/main" id="{C6A9D9EC-0548-46D8-80F0-2540B430A603}"/>
              </a:ext>
            </a:extLst>
          </p:cNvPr>
          <p:cNvCxnSpPr>
            <a:endCxn id="16" idx="2"/>
          </p:cNvCxnSpPr>
          <p:nvPr/>
        </p:nvCxnSpPr>
        <p:spPr>
          <a:xfrm flipV="1">
            <a:off x="6571445" y="6116928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Oval 11">
            <a:extLst>
              <a:ext uri="{FF2B5EF4-FFF2-40B4-BE49-F238E27FC236}">
                <a16:creationId xmlns:a16="http://schemas.microsoft.com/office/drawing/2014/main" id="{835F1DED-6C26-4995-BABB-F2C0E85F0AE2}"/>
              </a:ext>
            </a:extLst>
          </p:cNvPr>
          <p:cNvSpPr/>
          <p:nvPr/>
        </p:nvSpPr>
        <p:spPr>
          <a:xfrm>
            <a:off x="4953000" y="5985995"/>
            <a:ext cx="283335" cy="283335"/>
          </a:xfrm>
          <a:prstGeom prst="ellipse">
            <a:avLst/>
          </a:prstGeom>
          <a:solidFill>
            <a:srgbClr val="7451EB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6">
            <a:extLst>
              <a:ext uri="{FF2B5EF4-FFF2-40B4-BE49-F238E27FC236}">
                <a16:creationId xmlns:a16="http://schemas.microsoft.com/office/drawing/2014/main" id="{693F4CFE-E233-462E-B1B5-78106B06DDCF}"/>
              </a:ext>
            </a:extLst>
          </p:cNvPr>
          <p:cNvCxnSpPr/>
          <p:nvPr/>
        </p:nvCxnSpPr>
        <p:spPr>
          <a:xfrm flipV="1">
            <a:off x="5236335" y="6127662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8489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4438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2 - </a:t>
            </a:r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 Analyse des données de systèmes éducatifs 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Présentation du jeu de données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D23233A-F031-445A-B841-675F7EF0356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5" t="6698" r="3657" b="7010"/>
          <a:stretch/>
        </p:blipFill>
        <p:spPr>
          <a:xfrm>
            <a:off x="279918" y="1618321"/>
            <a:ext cx="6096125" cy="2759194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76011268-3D80-4C55-9B6F-5A119B999367}"/>
              </a:ext>
            </a:extLst>
          </p:cNvPr>
          <p:cNvSpPr txBox="1"/>
          <p:nvPr/>
        </p:nvSpPr>
        <p:spPr>
          <a:xfrm>
            <a:off x="6969678" y="2115579"/>
            <a:ext cx="493227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u="none" strike="noStrike" dirty="0">
                <a:solidFill>
                  <a:srgbClr val="000000"/>
                </a:solidFill>
                <a:effectLst/>
                <a:latin typeface="docs-Roboto"/>
              </a:rPr>
              <a:t>Country code / </a:t>
            </a:r>
            <a:r>
              <a:rPr lang="en-US" u="none" strike="noStrike" dirty="0" err="1">
                <a:solidFill>
                  <a:srgbClr val="000000"/>
                </a:solidFill>
                <a:effectLst/>
                <a:latin typeface="docs-Roboto"/>
              </a:rPr>
              <a:t>CountryCode</a:t>
            </a:r>
            <a:endParaRPr lang="en-US" u="none" strike="noStrike" dirty="0">
              <a:solidFill>
                <a:srgbClr val="000000"/>
              </a:solidFill>
              <a:effectLst/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u="none" strike="noStrike" dirty="0">
                <a:solidFill>
                  <a:srgbClr val="000000"/>
                </a:solidFill>
                <a:effectLst/>
                <a:latin typeface="docs-Roboto"/>
              </a:rPr>
              <a:t>Series code / Indicator code</a:t>
            </a:r>
            <a:endParaRPr lang="fr-FR" dirty="0">
              <a:solidFill>
                <a:srgbClr val="202124"/>
              </a:solidFill>
              <a:latin typeface="Google Sans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87EBE8F9-97FD-45DD-BE1B-323F120D5757}"/>
              </a:ext>
            </a:extLst>
          </p:cNvPr>
          <p:cNvSpPr txBox="1"/>
          <p:nvPr/>
        </p:nvSpPr>
        <p:spPr>
          <a:xfrm>
            <a:off x="6969678" y="1403334"/>
            <a:ext cx="477237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Il y a des « relations » entre les </a:t>
            </a:r>
            <a:r>
              <a:rPr lang="fr-FR" sz="2000" u="none" strike="noStrike" dirty="0" err="1">
                <a:solidFill>
                  <a:srgbClr val="000000"/>
                </a:solidFill>
                <a:effectLst/>
                <a:latin typeface="docs-Roboto"/>
              </a:rPr>
              <a:t>datasets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 à travers les colonnes</a:t>
            </a: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6F6E9A59-BD87-42CF-9CE6-40D72EA8BDA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689" y="1389753"/>
            <a:ext cx="457727" cy="42727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60C79AEE-EF0F-451E-B7A9-E1B584C998A5}"/>
              </a:ext>
            </a:extLst>
          </p:cNvPr>
          <p:cNvSpPr/>
          <p:nvPr/>
        </p:nvSpPr>
        <p:spPr>
          <a:xfrm>
            <a:off x="6877050" y="2966008"/>
            <a:ext cx="5314950" cy="457727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A810CCBD-E834-4C39-8821-19667D65887C}"/>
              </a:ext>
            </a:extLst>
          </p:cNvPr>
          <p:cNvSpPr txBox="1"/>
          <p:nvPr/>
        </p:nvSpPr>
        <p:spPr>
          <a:xfrm>
            <a:off x="7068389" y="3010205"/>
            <a:ext cx="34752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Soyez prudent avec ces relations.</a:t>
            </a:r>
            <a:endParaRPr lang="fr-FR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1282301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4438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2 - </a:t>
            </a:r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 Analyse des données de systèmes éducatifs 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Présentation du jeu de données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graphicFrame>
        <p:nvGraphicFramePr>
          <p:cNvPr id="3" name="Tableau 3">
            <a:extLst>
              <a:ext uri="{FF2B5EF4-FFF2-40B4-BE49-F238E27FC236}">
                <a16:creationId xmlns:a16="http://schemas.microsoft.com/office/drawing/2014/main" id="{9E6490B7-3E9A-4314-A62C-2936666E51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4943099"/>
              </p:ext>
            </p:extLst>
          </p:nvPr>
        </p:nvGraphicFramePr>
        <p:xfrm>
          <a:off x="377905" y="1327816"/>
          <a:ext cx="11461673" cy="4843821"/>
        </p:xfrm>
        <a:graphic>
          <a:graphicData uri="http://schemas.openxmlformats.org/drawingml/2006/table">
            <a:tbl>
              <a:tblPr firstCol="1">
                <a:tableStyleId>{93296810-A885-4BE3-A3E7-6D5BEEA58F35}</a:tableStyleId>
              </a:tblPr>
              <a:tblGrid>
                <a:gridCol w="2708195">
                  <a:extLst>
                    <a:ext uri="{9D8B030D-6E8A-4147-A177-3AD203B41FA5}">
                      <a16:colId xmlns:a16="http://schemas.microsoft.com/office/drawing/2014/main" val="138440537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1353534914"/>
                    </a:ext>
                  </a:extLst>
                </a:gridCol>
                <a:gridCol w="1927226">
                  <a:extLst>
                    <a:ext uri="{9D8B030D-6E8A-4147-A177-3AD203B41FA5}">
                      <a16:colId xmlns:a16="http://schemas.microsoft.com/office/drawing/2014/main" val="843473939"/>
                    </a:ext>
                  </a:extLst>
                </a:gridCol>
                <a:gridCol w="1835149">
                  <a:extLst>
                    <a:ext uri="{9D8B030D-6E8A-4147-A177-3AD203B41FA5}">
                      <a16:colId xmlns:a16="http://schemas.microsoft.com/office/drawing/2014/main" val="1088040007"/>
                    </a:ext>
                  </a:extLst>
                </a:gridCol>
                <a:gridCol w="1082677">
                  <a:extLst>
                    <a:ext uri="{9D8B030D-6E8A-4147-A177-3AD203B41FA5}">
                      <a16:colId xmlns:a16="http://schemas.microsoft.com/office/drawing/2014/main" val="356814323"/>
                    </a:ext>
                  </a:extLst>
                </a:gridCol>
                <a:gridCol w="1458913">
                  <a:extLst>
                    <a:ext uri="{9D8B030D-6E8A-4147-A177-3AD203B41FA5}">
                      <a16:colId xmlns:a16="http://schemas.microsoft.com/office/drawing/2014/main" val="16581030"/>
                    </a:ext>
                  </a:extLst>
                </a:gridCol>
                <a:gridCol w="1458913">
                  <a:extLst>
                    <a:ext uri="{9D8B030D-6E8A-4147-A177-3AD203B41FA5}">
                      <a16:colId xmlns:a16="http://schemas.microsoft.com/office/drawing/2014/main" val="347476594"/>
                    </a:ext>
                  </a:extLst>
                </a:gridCol>
              </a:tblGrid>
              <a:tr h="480629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800" b="1" dirty="0"/>
                        <a:t>EdStatsCountry.csv</a:t>
                      </a:r>
                      <a:endParaRPr lang="es-419" sz="1800" dirty="0"/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r>
                        <a:rPr lang="fr-FR" sz="1400" dirty="0"/>
                        <a:t>Informations économiques et géographiques générales sur les pays du monde.</a:t>
                      </a:r>
                      <a:endParaRPr lang="es-419" sz="1400" dirty="0"/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8774139"/>
                  </a:ext>
                </a:extLst>
              </a:tr>
              <a:tr h="480629">
                <a:tc v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Taille: 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300" dirty="0"/>
                        <a:t>241x32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Percentage de NaN: 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419" sz="1300" dirty="0"/>
                        <a:t>30.52 %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Doublon: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300" dirty="0"/>
                        <a:t>0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8667142"/>
                  </a:ext>
                </a:extLst>
              </a:tr>
              <a:tr h="480629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800" b="1" dirty="0"/>
                        <a:t>EdStatsSeries.csv</a:t>
                      </a:r>
                      <a:endParaRPr lang="es-419" dirty="0"/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Informations générales sur les indicateurs. </a:t>
                      </a:r>
                      <a:endParaRPr lang="es-419" sz="1400" dirty="0"/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7868474"/>
                  </a:ext>
                </a:extLst>
              </a:tr>
              <a:tr h="480629">
                <a:tc v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Taille: 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300" dirty="0"/>
                        <a:t>3665x21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Percentage de NaN: 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419" sz="1300" dirty="0"/>
                        <a:t>71.72 %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Doublon: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300" dirty="0"/>
                        <a:t>0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7028256"/>
                  </a:ext>
                </a:extLst>
              </a:tr>
              <a:tr h="480629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800" b="1" dirty="0"/>
                        <a:t>EdStatsCountry-Series.csv</a:t>
                      </a:r>
                      <a:endParaRPr lang="es-419" sz="1800" dirty="0"/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Informations relatives aux ensembles de données « Pays » et « Série ».  </a:t>
                      </a:r>
                      <a:br>
                        <a:rPr lang="fr-FR" sz="1400" dirty="0"/>
                      </a:br>
                      <a:r>
                        <a:rPr lang="fr-FR" sz="1400" dirty="0"/>
                        <a:t>(Contient les descriptions des indicateurs liés aux pays)</a:t>
                      </a:r>
                      <a:endParaRPr lang="es-419" sz="1400" dirty="0"/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795779"/>
                  </a:ext>
                </a:extLst>
              </a:tr>
              <a:tr h="480629">
                <a:tc v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Taille: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300" dirty="0"/>
                        <a:t>613x4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Percentage de NaN: 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419" sz="1300" dirty="0"/>
                        <a:t>25.0 %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Doublon: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300" dirty="0"/>
                        <a:t>0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9689390"/>
                  </a:ext>
                </a:extLst>
              </a:tr>
              <a:tr h="480629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800" b="1" dirty="0"/>
                        <a:t>EdStatsFootNote.csv</a:t>
                      </a:r>
                      <a:endParaRPr lang="es-419" sz="1800" dirty="0"/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Contient l'année d'origine des données ainsi qu'une description des indicateurs.</a:t>
                      </a:r>
                      <a:endParaRPr lang="es-419" sz="1400" dirty="0"/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673901"/>
                  </a:ext>
                </a:extLst>
              </a:tr>
              <a:tr h="480629">
                <a:tc v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Taille: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419" sz="1300" dirty="0"/>
                        <a:t>643638x5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Percentage de NaN: 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419" sz="1300" dirty="0"/>
                        <a:t>20.0 %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Doublon: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300" dirty="0"/>
                        <a:t>0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5911379"/>
                  </a:ext>
                </a:extLst>
              </a:tr>
              <a:tr h="480629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800" b="1" dirty="0"/>
                        <a:t>EdStatsData.csv</a:t>
                      </a:r>
                      <a:endParaRPr lang="es-419" sz="1800" dirty="0"/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Jeu de données principal qui contient en détail les informations sur les pays et les indicateurs par année.</a:t>
                      </a:r>
                      <a:endParaRPr lang="es-419" sz="1400" dirty="0"/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4026744"/>
                  </a:ext>
                </a:extLst>
              </a:tr>
              <a:tr h="480629">
                <a:tc v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Taille: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419" sz="1300" dirty="0"/>
                        <a:t>886930x70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Percentage de NaN: 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419" sz="1300" dirty="0"/>
                        <a:t>86.1 %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Doublon: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300" dirty="0"/>
                        <a:t>0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78057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7846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4438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Project 2 - </a:t>
            </a:r>
            <a:r>
              <a:rPr lang="fr-FR" sz="14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 Analyse des données de systèmes éducatifs </a:t>
            </a:r>
            <a:endParaRPr lang="en-US" sz="1400" b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56659258-1A46-4A0F-B0E4-1AF391BF8DF3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Analyse pré-exploratoire du jeu de données</a:t>
            </a:r>
            <a:endParaRPr lang="es-419" sz="54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7" name="Straight Connector 21">
            <a:extLst>
              <a:ext uri="{FF2B5EF4-FFF2-40B4-BE49-F238E27FC236}">
                <a16:creationId xmlns:a16="http://schemas.microsoft.com/office/drawing/2014/main" id="{CB716ABA-B8C4-4611-91C1-0D7D037A5457}"/>
              </a:ext>
            </a:extLst>
          </p:cNvPr>
          <p:cNvCxnSpPr/>
          <p:nvPr/>
        </p:nvCxnSpPr>
        <p:spPr>
          <a:xfrm>
            <a:off x="5840612" y="6400273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19">
            <a:extLst>
              <a:ext uri="{FF2B5EF4-FFF2-40B4-BE49-F238E27FC236}">
                <a16:creationId xmlns:a16="http://schemas.microsoft.com/office/drawing/2014/main" id="{CD878538-FA51-407D-9102-147A16AB7F60}"/>
              </a:ext>
            </a:extLst>
          </p:cNvPr>
          <p:cNvSpPr/>
          <p:nvPr/>
        </p:nvSpPr>
        <p:spPr>
          <a:xfrm>
            <a:off x="5620555" y="5975263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20">
            <a:extLst>
              <a:ext uri="{FF2B5EF4-FFF2-40B4-BE49-F238E27FC236}">
                <a16:creationId xmlns:a16="http://schemas.microsoft.com/office/drawing/2014/main" id="{D2C8598D-9868-4032-B0BB-192635FADE2D}"/>
              </a:ext>
            </a:extLst>
          </p:cNvPr>
          <p:cNvSpPr/>
          <p:nvPr/>
        </p:nvSpPr>
        <p:spPr>
          <a:xfrm>
            <a:off x="6288112" y="5975261"/>
            <a:ext cx="283335" cy="28333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22">
            <a:extLst>
              <a:ext uri="{FF2B5EF4-FFF2-40B4-BE49-F238E27FC236}">
                <a16:creationId xmlns:a16="http://schemas.microsoft.com/office/drawing/2014/main" id="{1162A067-DDE4-4ECA-AB80-5F7BB7A59109}"/>
              </a:ext>
            </a:extLst>
          </p:cNvPr>
          <p:cNvCxnSpPr>
            <a:stCxn id="9" idx="6"/>
            <a:endCxn id="11" idx="2"/>
          </p:cNvCxnSpPr>
          <p:nvPr/>
        </p:nvCxnSpPr>
        <p:spPr>
          <a:xfrm flipV="1">
            <a:off x="5903890" y="6116929"/>
            <a:ext cx="384222" cy="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Oval 23">
            <a:extLst>
              <a:ext uri="{FF2B5EF4-FFF2-40B4-BE49-F238E27FC236}">
                <a16:creationId xmlns:a16="http://schemas.microsoft.com/office/drawing/2014/main" id="{B2E18F72-AAC1-4E54-9E06-410219C0A377}"/>
              </a:ext>
            </a:extLst>
          </p:cNvPr>
          <p:cNvSpPr/>
          <p:nvPr/>
        </p:nvSpPr>
        <p:spPr>
          <a:xfrm>
            <a:off x="6955665" y="5975261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24">
            <a:extLst>
              <a:ext uri="{FF2B5EF4-FFF2-40B4-BE49-F238E27FC236}">
                <a16:creationId xmlns:a16="http://schemas.microsoft.com/office/drawing/2014/main" id="{C12B28ED-C177-456C-8F1E-6C319957BE57}"/>
              </a:ext>
            </a:extLst>
          </p:cNvPr>
          <p:cNvCxnSpPr>
            <a:endCxn id="14" idx="2"/>
          </p:cNvCxnSpPr>
          <p:nvPr/>
        </p:nvCxnSpPr>
        <p:spPr>
          <a:xfrm flipV="1">
            <a:off x="6571445" y="6116928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Oval 11">
            <a:extLst>
              <a:ext uri="{FF2B5EF4-FFF2-40B4-BE49-F238E27FC236}">
                <a16:creationId xmlns:a16="http://schemas.microsoft.com/office/drawing/2014/main" id="{553BE37E-D314-436B-B85F-41309F74B7C6}"/>
              </a:ext>
            </a:extLst>
          </p:cNvPr>
          <p:cNvSpPr/>
          <p:nvPr/>
        </p:nvSpPr>
        <p:spPr>
          <a:xfrm>
            <a:off x="4953000" y="5985995"/>
            <a:ext cx="283335" cy="283335"/>
          </a:xfrm>
          <a:prstGeom prst="ellipse">
            <a:avLst/>
          </a:prstGeom>
          <a:solidFill>
            <a:srgbClr val="7451EB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6">
            <a:extLst>
              <a:ext uri="{FF2B5EF4-FFF2-40B4-BE49-F238E27FC236}">
                <a16:creationId xmlns:a16="http://schemas.microsoft.com/office/drawing/2014/main" id="{281D212E-88B0-4062-BEA0-41E787AFDBE9}"/>
              </a:ext>
            </a:extLst>
          </p:cNvPr>
          <p:cNvCxnSpPr/>
          <p:nvPr/>
        </p:nvCxnSpPr>
        <p:spPr>
          <a:xfrm flipV="1">
            <a:off x="5236335" y="6127662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83879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4438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2 - </a:t>
            </a:r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 Analyse des données de systèmes éducatifs 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6" y="432794"/>
            <a:ext cx="11112333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Processus d’analyse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grpSp>
        <p:nvGrpSpPr>
          <p:cNvPr id="50" name="Google Shape;1584;p41">
            <a:extLst>
              <a:ext uri="{FF2B5EF4-FFF2-40B4-BE49-F238E27FC236}">
                <a16:creationId xmlns:a16="http://schemas.microsoft.com/office/drawing/2014/main" id="{7AE8DCF4-1BA2-4A53-97D8-6ED0A22E9570}"/>
              </a:ext>
            </a:extLst>
          </p:cNvPr>
          <p:cNvGrpSpPr/>
          <p:nvPr/>
        </p:nvGrpSpPr>
        <p:grpSpPr>
          <a:xfrm>
            <a:off x="2522173" y="1706409"/>
            <a:ext cx="1894317" cy="2448064"/>
            <a:chOff x="885825" y="1256325"/>
            <a:chExt cx="1700172" cy="2186357"/>
          </a:xfrm>
        </p:grpSpPr>
        <p:sp>
          <p:nvSpPr>
            <p:cNvPr id="51" name="Google Shape;1585;p41">
              <a:extLst>
                <a:ext uri="{FF2B5EF4-FFF2-40B4-BE49-F238E27FC236}">
                  <a16:creationId xmlns:a16="http://schemas.microsoft.com/office/drawing/2014/main" id="{D15309FB-D501-4E58-8955-E44596A6F5A0}"/>
                </a:ext>
              </a:extLst>
            </p:cNvPr>
            <p:cNvSpPr/>
            <p:nvPr/>
          </p:nvSpPr>
          <p:spPr>
            <a:xfrm>
              <a:off x="1499950" y="1303869"/>
              <a:ext cx="471899" cy="478641"/>
            </a:xfrm>
            <a:custGeom>
              <a:avLst/>
              <a:gdLst/>
              <a:ahLst/>
              <a:cxnLst/>
              <a:rect l="l" t="t" r="r" b="b"/>
              <a:pathLst>
                <a:path w="5678" h="5678" extrusionOk="0">
                  <a:moveTo>
                    <a:pt x="2839" y="1"/>
                  </a:moveTo>
                  <a:cubicBezTo>
                    <a:pt x="1272" y="1"/>
                    <a:pt x="0" y="1272"/>
                    <a:pt x="0" y="2839"/>
                  </a:cubicBezTo>
                  <a:cubicBezTo>
                    <a:pt x="0" y="4407"/>
                    <a:pt x="1272" y="5678"/>
                    <a:pt x="2839" y="5678"/>
                  </a:cubicBezTo>
                  <a:cubicBezTo>
                    <a:pt x="4407" y="5678"/>
                    <a:pt x="5678" y="4407"/>
                    <a:pt x="5678" y="2839"/>
                  </a:cubicBezTo>
                  <a:cubicBezTo>
                    <a:pt x="5678" y="1272"/>
                    <a:pt x="4407" y="1"/>
                    <a:pt x="28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2" name="Google Shape;1586;p41">
              <a:extLst>
                <a:ext uri="{FF2B5EF4-FFF2-40B4-BE49-F238E27FC236}">
                  <a16:creationId xmlns:a16="http://schemas.microsoft.com/office/drawing/2014/main" id="{108E0EF1-423D-481E-96DF-C0976DA2077D}"/>
                </a:ext>
              </a:extLst>
            </p:cNvPr>
            <p:cNvGrpSpPr/>
            <p:nvPr/>
          </p:nvGrpSpPr>
          <p:grpSpPr>
            <a:xfrm>
              <a:off x="885825" y="1256325"/>
              <a:ext cx="1700172" cy="2186357"/>
              <a:chOff x="885825" y="1256325"/>
              <a:chExt cx="1700172" cy="2186357"/>
            </a:xfrm>
          </p:grpSpPr>
          <p:sp>
            <p:nvSpPr>
              <p:cNvPr id="53" name="Google Shape;1587;p41">
                <a:extLst>
                  <a:ext uri="{FF2B5EF4-FFF2-40B4-BE49-F238E27FC236}">
                    <a16:creationId xmlns:a16="http://schemas.microsoft.com/office/drawing/2014/main" id="{24C79765-C193-43E6-8447-9F7D3E828DFE}"/>
                  </a:ext>
                </a:extLst>
              </p:cNvPr>
              <p:cNvSpPr/>
              <p:nvPr/>
            </p:nvSpPr>
            <p:spPr>
              <a:xfrm>
                <a:off x="885825" y="1495561"/>
                <a:ext cx="1700172" cy="1868201"/>
              </a:xfrm>
              <a:custGeom>
                <a:avLst/>
                <a:gdLst/>
                <a:ahLst/>
                <a:cxnLst/>
                <a:rect l="l" t="t" r="r" b="b"/>
                <a:pathLst>
                  <a:path w="17244" h="22162" extrusionOk="0">
                    <a:moveTo>
                      <a:pt x="2324" y="1"/>
                    </a:moveTo>
                    <a:cubicBezTo>
                      <a:pt x="1042" y="1"/>
                      <a:pt x="1" y="1042"/>
                      <a:pt x="1" y="2324"/>
                    </a:cubicBezTo>
                    <a:lnTo>
                      <a:pt x="1" y="19838"/>
                    </a:lnTo>
                    <a:cubicBezTo>
                      <a:pt x="1" y="21119"/>
                      <a:pt x="1042" y="22162"/>
                      <a:pt x="2324" y="22162"/>
                    </a:cubicBezTo>
                    <a:lnTo>
                      <a:pt x="12011" y="22162"/>
                    </a:lnTo>
                    <a:lnTo>
                      <a:pt x="12011" y="21029"/>
                    </a:lnTo>
                    <a:lnTo>
                      <a:pt x="2324" y="21029"/>
                    </a:lnTo>
                    <a:cubicBezTo>
                      <a:pt x="1668" y="21029"/>
                      <a:pt x="1133" y="20495"/>
                      <a:pt x="1133" y="19840"/>
                    </a:cubicBezTo>
                    <a:lnTo>
                      <a:pt x="1133" y="2324"/>
                    </a:lnTo>
                    <a:cubicBezTo>
                      <a:pt x="1133" y="1668"/>
                      <a:pt x="1668" y="1133"/>
                      <a:pt x="2324" y="1133"/>
                    </a:cubicBezTo>
                    <a:lnTo>
                      <a:pt x="14920" y="1133"/>
                    </a:lnTo>
                    <a:cubicBezTo>
                      <a:pt x="15576" y="1133"/>
                      <a:pt x="16111" y="1668"/>
                      <a:pt x="16111" y="2324"/>
                    </a:cubicBezTo>
                    <a:lnTo>
                      <a:pt x="16111" y="7628"/>
                    </a:lnTo>
                    <a:lnTo>
                      <a:pt x="17244" y="7628"/>
                    </a:lnTo>
                    <a:lnTo>
                      <a:pt x="17244" y="2324"/>
                    </a:lnTo>
                    <a:cubicBezTo>
                      <a:pt x="17244" y="1042"/>
                      <a:pt x="16201" y="1"/>
                      <a:pt x="1492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1588;p41">
                <a:extLst>
                  <a:ext uri="{FF2B5EF4-FFF2-40B4-BE49-F238E27FC236}">
                    <a16:creationId xmlns:a16="http://schemas.microsoft.com/office/drawing/2014/main" id="{E1F379B3-5DD2-43AF-815D-582D3BF7BB0D}"/>
                  </a:ext>
                </a:extLst>
              </p:cNvPr>
              <p:cNvSpPr/>
              <p:nvPr/>
            </p:nvSpPr>
            <p:spPr>
              <a:xfrm>
                <a:off x="2066952" y="3189283"/>
                <a:ext cx="193563" cy="253398"/>
              </a:xfrm>
              <a:custGeom>
                <a:avLst/>
                <a:gdLst/>
                <a:ahLst/>
                <a:cxnLst/>
                <a:rect l="l" t="t" r="r" b="b"/>
                <a:pathLst>
                  <a:path w="2329" h="3006" extrusionOk="0">
                    <a:moveTo>
                      <a:pt x="1" y="0"/>
                    </a:moveTo>
                    <a:lnTo>
                      <a:pt x="1" y="3006"/>
                    </a:lnTo>
                    <a:lnTo>
                      <a:pt x="2329" y="150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1589;p41">
                <a:extLst>
                  <a:ext uri="{FF2B5EF4-FFF2-40B4-BE49-F238E27FC236}">
                    <a16:creationId xmlns:a16="http://schemas.microsoft.com/office/drawing/2014/main" id="{7A9C8E9D-69EB-40F1-8DE6-1D3B3017B79B}"/>
                  </a:ext>
                </a:extLst>
              </p:cNvPr>
              <p:cNvSpPr/>
              <p:nvPr/>
            </p:nvSpPr>
            <p:spPr>
              <a:xfrm>
                <a:off x="1452951" y="1256325"/>
                <a:ext cx="565896" cy="573982"/>
              </a:xfrm>
              <a:custGeom>
                <a:avLst/>
                <a:gdLst/>
                <a:ahLst/>
                <a:cxnLst/>
                <a:rect l="l" t="t" r="r" b="b"/>
                <a:pathLst>
                  <a:path w="6809" h="6809" extrusionOk="0">
                    <a:moveTo>
                      <a:pt x="3405" y="1131"/>
                    </a:moveTo>
                    <a:cubicBezTo>
                      <a:pt x="4658" y="1131"/>
                      <a:pt x="5677" y="2152"/>
                      <a:pt x="5677" y="3403"/>
                    </a:cubicBezTo>
                    <a:cubicBezTo>
                      <a:pt x="5677" y="4656"/>
                      <a:pt x="4658" y="5676"/>
                      <a:pt x="3405" y="5676"/>
                    </a:cubicBezTo>
                    <a:cubicBezTo>
                      <a:pt x="2152" y="5676"/>
                      <a:pt x="1132" y="4656"/>
                      <a:pt x="1132" y="3403"/>
                    </a:cubicBezTo>
                    <a:cubicBezTo>
                      <a:pt x="1132" y="2150"/>
                      <a:pt x="2152" y="1131"/>
                      <a:pt x="3405" y="1131"/>
                    </a:cubicBezTo>
                    <a:close/>
                    <a:moveTo>
                      <a:pt x="3405" y="1"/>
                    </a:moveTo>
                    <a:cubicBezTo>
                      <a:pt x="1527" y="1"/>
                      <a:pt x="1" y="1527"/>
                      <a:pt x="1" y="3405"/>
                    </a:cubicBezTo>
                    <a:cubicBezTo>
                      <a:pt x="1" y="5282"/>
                      <a:pt x="1528" y="6809"/>
                      <a:pt x="3405" y="6809"/>
                    </a:cubicBezTo>
                    <a:cubicBezTo>
                      <a:pt x="5282" y="6809"/>
                      <a:pt x="6809" y="5282"/>
                      <a:pt x="6809" y="3405"/>
                    </a:cubicBezTo>
                    <a:cubicBezTo>
                      <a:pt x="6809" y="1527"/>
                      <a:pt x="5282" y="1"/>
                      <a:pt x="340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8" name="Google Shape;1590;p41">
            <a:extLst>
              <a:ext uri="{FF2B5EF4-FFF2-40B4-BE49-F238E27FC236}">
                <a16:creationId xmlns:a16="http://schemas.microsoft.com/office/drawing/2014/main" id="{5B2A198D-F19A-427C-9889-F48990A30FA8}"/>
              </a:ext>
            </a:extLst>
          </p:cNvPr>
          <p:cNvGrpSpPr/>
          <p:nvPr/>
        </p:nvGrpSpPr>
        <p:grpSpPr>
          <a:xfrm>
            <a:off x="7255673" y="2703437"/>
            <a:ext cx="1894317" cy="2448154"/>
            <a:chOff x="5134198" y="2146767"/>
            <a:chExt cx="1700172" cy="2186438"/>
          </a:xfrm>
          <a:solidFill>
            <a:srgbClr val="33CC33"/>
          </a:solidFill>
        </p:grpSpPr>
        <p:sp>
          <p:nvSpPr>
            <p:cNvPr id="59" name="Google Shape;1591;p41">
              <a:extLst>
                <a:ext uri="{FF2B5EF4-FFF2-40B4-BE49-F238E27FC236}">
                  <a16:creationId xmlns:a16="http://schemas.microsoft.com/office/drawing/2014/main" id="{2B3908D7-7209-49C6-93DC-69B673EF3D29}"/>
                </a:ext>
              </a:extLst>
            </p:cNvPr>
            <p:cNvSpPr/>
            <p:nvPr/>
          </p:nvSpPr>
          <p:spPr>
            <a:xfrm>
              <a:off x="5748281" y="3806936"/>
              <a:ext cx="471982" cy="478726"/>
            </a:xfrm>
            <a:custGeom>
              <a:avLst/>
              <a:gdLst/>
              <a:ahLst/>
              <a:cxnLst/>
              <a:rect l="l" t="t" r="r" b="b"/>
              <a:pathLst>
                <a:path w="5679" h="5679" extrusionOk="0">
                  <a:moveTo>
                    <a:pt x="2839" y="1"/>
                  </a:moveTo>
                  <a:cubicBezTo>
                    <a:pt x="1271" y="1"/>
                    <a:pt x="1" y="1271"/>
                    <a:pt x="1" y="2840"/>
                  </a:cubicBezTo>
                  <a:cubicBezTo>
                    <a:pt x="1" y="4407"/>
                    <a:pt x="1271" y="5678"/>
                    <a:pt x="2839" y="5678"/>
                  </a:cubicBezTo>
                  <a:cubicBezTo>
                    <a:pt x="4407" y="5678"/>
                    <a:pt x="5678" y="4407"/>
                    <a:pt x="5678" y="2840"/>
                  </a:cubicBezTo>
                  <a:cubicBezTo>
                    <a:pt x="5678" y="1271"/>
                    <a:pt x="4407" y="1"/>
                    <a:pt x="2839" y="1"/>
                  </a:cubicBezTo>
                  <a:close/>
                </a:path>
              </a:pathLst>
            </a:custGeom>
            <a:grpFill/>
            <a:ln>
              <a:solidFill>
                <a:srgbClr val="33CC3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0" name="Google Shape;1592;p41">
              <a:extLst>
                <a:ext uri="{FF2B5EF4-FFF2-40B4-BE49-F238E27FC236}">
                  <a16:creationId xmlns:a16="http://schemas.microsoft.com/office/drawing/2014/main" id="{380CB6F1-D7FF-46D3-A571-AEF5AF19E8BF}"/>
                </a:ext>
              </a:extLst>
            </p:cNvPr>
            <p:cNvGrpSpPr/>
            <p:nvPr/>
          </p:nvGrpSpPr>
          <p:grpSpPr>
            <a:xfrm>
              <a:off x="5134198" y="2146767"/>
              <a:ext cx="1700172" cy="2186438"/>
              <a:chOff x="5134198" y="2146767"/>
              <a:chExt cx="1700172" cy="2186438"/>
            </a:xfrm>
            <a:grpFill/>
          </p:grpSpPr>
          <p:sp>
            <p:nvSpPr>
              <p:cNvPr id="61" name="Google Shape;1593;p41">
                <a:extLst>
                  <a:ext uri="{FF2B5EF4-FFF2-40B4-BE49-F238E27FC236}">
                    <a16:creationId xmlns:a16="http://schemas.microsoft.com/office/drawing/2014/main" id="{20EE8AE4-B233-4977-BBA6-46C18C4FB211}"/>
                  </a:ext>
                </a:extLst>
              </p:cNvPr>
              <p:cNvSpPr/>
              <p:nvPr/>
            </p:nvSpPr>
            <p:spPr>
              <a:xfrm>
                <a:off x="5134198" y="2225670"/>
                <a:ext cx="1700172" cy="1868370"/>
              </a:xfrm>
              <a:custGeom>
                <a:avLst/>
                <a:gdLst/>
                <a:ahLst/>
                <a:cxnLst/>
                <a:rect l="l" t="t" r="r" b="b"/>
                <a:pathLst>
                  <a:path w="17244" h="22164" extrusionOk="0">
                    <a:moveTo>
                      <a:pt x="2324" y="1"/>
                    </a:moveTo>
                    <a:cubicBezTo>
                      <a:pt x="1043" y="1"/>
                      <a:pt x="1" y="1043"/>
                      <a:pt x="1" y="2324"/>
                    </a:cubicBezTo>
                    <a:lnTo>
                      <a:pt x="1" y="19840"/>
                    </a:lnTo>
                    <a:cubicBezTo>
                      <a:pt x="1" y="21122"/>
                      <a:pt x="1043" y="22163"/>
                      <a:pt x="2324" y="22163"/>
                    </a:cubicBezTo>
                    <a:lnTo>
                      <a:pt x="14921" y="22163"/>
                    </a:lnTo>
                    <a:cubicBezTo>
                      <a:pt x="16200" y="22163"/>
                      <a:pt x="17243" y="21122"/>
                      <a:pt x="17244" y="19840"/>
                    </a:cubicBezTo>
                    <a:lnTo>
                      <a:pt x="17244" y="14536"/>
                    </a:lnTo>
                    <a:lnTo>
                      <a:pt x="16111" y="14536"/>
                    </a:lnTo>
                    <a:lnTo>
                      <a:pt x="16111" y="19840"/>
                    </a:lnTo>
                    <a:cubicBezTo>
                      <a:pt x="16111" y="20496"/>
                      <a:pt x="15576" y="21031"/>
                      <a:pt x="14921" y="21031"/>
                    </a:cubicBezTo>
                    <a:lnTo>
                      <a:pt x="2324" y="21031"/>
                    </a:lnTo>
                    <a:cubicBezTo>
                      <a:pt x="1668" y="21031"/>
                      <a:pt x="1133" y="20496"/>
                      <a:pt x="1133" y="19840"/>
                    </a:cubicBezTo>
                    <a:lnTo>
                      <a:pt x="1133" y="2324"/>
                    </a:lnTo>
                    <a:cubicBezTo>
                      <a:pt x="1133" y="1668"/>
                      <a:pt x="1668" y="1134"/>
                      <a:pt x="2324" y="1134"/>
                    </a:cubicBezTo>
                    <a:lnTo>
                      <a:pt x="12011" y="1134"/>
                    </a:lnTo>
                    <a:lnTo>
                      <a:pt x="12011" y="1"/>
                    </a:lnTo>
                    <a:close/>
                  </a:path>
                </a:pathLst>
              </a:custGeom>
              <a:grpFill/>
              <a:ln>
                <a:solidFill>
                  <a:srgbClr val="33CC33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1594;p41">
                <a:extLst>
                  <a:ext uri="{FF2B5EF4-FFF2-40B4-BE49-F238E27FC236}">
                    <a16:creationId xmlns:a16="http://schemas.microsoft.com/office/drawing/2014/main" id="{99652B8B-B030-4582-AC0C-ACCB0DA3D1FF}"/>
                  </a:ext>
                </a:extLst>
              </p:cNvPr>
              <p:cNvSpPr/>
              <p:nvPr/>
            </p:nvSpPr>
            <p:spPr>
              <a:xfrm>
                <a:off x="6312515" y="2146767"/>
                <a:ext cx="193563" cy="253483"/>
              </a:xfrm>
              <a:custGeom>
                <a:avLst/>
                <a:gdLst/>
                <a:ahLst/>
                <a:cxnLst/>
                <a:rect l="l" t="t" r="r" b="b"/>
                <a:pathLst>
                  <a:path w="2329" h="3007" extrusionOk="0">
                    <a:moveTo>
                      <a:pt x="1" y="1"/>
                    </a:moveTo>
                    <a:lnTo>
                      <a:pt x="1" y="3006"/>
                    </a:lnTo>
                    <a:lnTo>
                      <a:pt x="2328" y="1504"/>
                    </a:lnTo>
                    <a:lnTo>
                      <a:pt x="1" y="1"/>
                    </a:lnTo>
                    <a:close/>
                  </a:path>
                </a:pathLst>
              </a:custGeom>
              <a:grpFill/>
              <a:ln>
                <a:solidFill>
                  <a:srgbClr val="33CC33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1595;p41">
                <a:extLst>
                  <a:ext uri="{FF2B5EF4-FFF2-40B4-BE49-F238E27FC236}">
                    <a16:creationId xmlns:a16="http://schemas.microsoft.com/office/drawing/2014/main" id="{D7083FEF-8AE3-492F-B176-D869940485AA}"/>
                  </a:ext>
                </a:extLst>
              </p:cNvPr>
              <p:cNvSpPr/>
              <p:nvPr/>
            </p:nvSpPr>
            <p:spPr>
              <a:xfrm>
                <a:off x="5701282" y="3759308"/>
                <a:ext cx="565979" cy="573897"/>
              </a:xfrm>
              <a:custGeom>
                <a:avLst/>
                <a:gdLst/>
                <a:ahLst/>
                <a:cxnLst/>
                <a:rect l="l" t="t" r="r" b="b"/>
                <a:pathLst>
                  <a:path w="6810" h="6808" extrusionOk="0">
                    <a:moveTo>
                      <a:pt x="3405" y="1132"/>
                    </a:moveTo>
                    <a:cubicBezTo>
                      <a:pt x="4659" y="1132"/>
                      <a:pt x="5677" y="2151"/>
                      <a:pt x="5677" y="3405"/>
                    </a:cubicBezTo>
                    <a:cubicBezTo>
                      <a:pt x="5677" y="4658"/>
                      <a:pt x="4659" y="5676"/>
                      <a:pt x="3405" y="5676"/>
                    </a:cubicBezTo>
                    <a:cubicBezTo>
                      <a:pt x="2152" y="5676"/>
                      <a:pt x="1132" y="4658"/>
                      <a:pt x="1132" y="3405"/>
                    </a:cubicBezTo>
                    <a:cubicBezTo>
                      <a:pt x="1132" y="2151"/>
                      <a:pt x="2152" y="1132"/>
                      <a:pt x="3405" y="1132"/>
                    </a:cubicBezTo>
                    <a:close/>
                    <a:moveTo>
                      <a:pt x="3405" y="0"/>
                    </a:moveTo>
                    <a:cubicBezTo>
                      <a:pt x="1528" y="0"/>
                      <a:pt x="1" y="1527"/>
                      <a:pt x="1" y="3405"/>
                    </a:cubicBezTo>
                    <a:cubicBezTo>
                      <a:pt x="1" y="5282"/>
                      <a:pt x="1528" y="6808"/>
                      <a:pt x="3405" y="6808"/>
                    </a:cubicBezTo>
                    <a:cubicBezTo>
                      <a:pt x="5283" y="6808"/>
                      <a:pt x="6810" y="5282"/>
                      <a:pt x="6809" y="3405"/>
                    </a:cubicBezTo>
                    <a:cubicBezTo>
                      <a:pt x="6809" y="1527"/>
                      <a:pt x="5283" y="0"/>
                      <a:pt x="3405" y="0"/>
                    </a:cubicBezTo>
                    <a:close/>
                  </a:path>
                </a:pathLst>
              </a:custGeom>
              <a:grpFill/>
              <a:ln>
                <a:solidFill>
                  <a:srgbClr val="33CC33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6" name="Google Shape;1596;p41">
            <a:extLst>
              <a:ext uri="{FF2B5EF4-FFF2-40B4-BE49-F238E27FC236}">
                <a16:creationId xmlns:a16="http://schemas.microsoft.com/office/drawing/2014/main" id="{B68E3FC3-FB0C-41A7-8ED9-83DEA976A8CE}"/>
              </a:ext>
            </a:extLst>
          </p:cNvPr>
          <p:cNvGrpSpPr/>
          <p:nvPr/>
        </p:nvGrpSpPr>
        <p:grpSpPr>
          <a:xfrm>
            <a:off x="4102027" y="2703437"/>
            <a:ext cx="1894427" cy="2448154"/>
            <a:chOff x="2303763" y="2146767"/>
            <a:chExt cx="1700271" cy="2186438"/>
          </a:xfrm>
        </p:grpSpPr>
        <p:sp>
          <p:nvSpPr>
            <p:cNvPr id="69" name="Google Shape;1597;p41">
              <a:extLst>
                <a:ext uri="{FF2B5EF4-FFF2-40B4-BE49-F238E27FC236}">
                  <a16:creationId xmlns:a16="http://schemas.microsoft.com/office/drawing/2014/main" id="{532EBFBD-7EBE-4BC8-AB70-153D9F1A7E2E}"/>
                </a:ext>
              </a:extLst>
            </p:cNvPr>
            <p:cNvSpPr/>
            <p:nvPr/>
          </p:nvSpPr>
          <p:spPr>
            <a:xfrm>
              <a:off x="2917937" y="3806936"/>
              <a:ext cx="471899" cy="478726"/>
            </a:xfrm>
            <a:custGeom>
              <a:avLst/>
              <a:gdLst/>
              <a:ahLst/>
              <a:cxnLst/>
              <a:rect l="l" t="t" r="r" b="b"/>
              <a:pathLst>
                <a:path w="5678" h="5679" extrusionOk="0">
                  <a:moveTo>
                    <a:pt x="2839" y="1"/>
                  </a:moveTo>
                  <a:cubicBezTo>
                    <a:pt x="1271" y="1"/>
                    <a:pt x="1" y="1271"/>
                    <a:pt x="1" y="2840"/>
                  </a:cubicBezTo>
                  <a:cubicBezTo>
                    <a:pt x="1" y="4407"/>
                    <a:pt x="1271" y="5678"/>
                    <a:pt x="2839" y="5678"/>
                  </a:cubicBezTo>
                  <a:cubicBezTo>
                    <a:pt x="4406" y="5678"/>
                    <a:pt x="5678" y="4407"/>
                    <a:pt x="5678" y="2840"/>
                  </a:cubicBezTo>
                  <a:cubicBezTo>
                    <a:pt x="5678" y="1271"/>
                    <a:pt x="4406" y="1"/>
                    <a:pt x="28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0" name="Google Shape;1598;p41">
              <a:extLst>
                <a:ext uri="{FF2B5EF4-FFF2-40B4-BE49-F238E27FC236}">
                  <a16:creationId xmlns:a16="http://schemas.microsoft.com/office/drawing/2014/main" id="{3EB776A6-0486-4940-B9A6-975DDF7D5F39}"/>
                </a:ext>
              </a:extLst>
            </p:cNvPr>
            <p:cNvGrpSpPr/>
            <p:nvPr/>
          </p:nvGrpSpPr>
          <p:grpSpPr>
            <a:xfrm>
              <a:off x="2303763" y="2146767"/>
              <a:ext cx="1700271" cy="2186438"/>
              <a:chOff x="2303763" y="2146767"/>
              <a:chExt cx="1700271" cy="2186438"/>
            </a:xfrm>
          </p:grpSpPr>
          <p:sp>
            <p:nvSpPr>
              <p:cNvPr id="74" name="Google Shape;1599;p41">
                <a:extLst>
                  <a:ext uri="{FF2B5EF4-FFF2-40B4-BE49-F238E27FC236}">
                    <a16:creationId xmlns:a16="http://schemas.microsoft.com/office/drawing/2014/main" id="{45604A16-8069-4945-B8FD-D08655475717}"/>
                  </a:ext>
                </a:extLst>
              </p:cNvPr>
              <p:cNvSpPr/>
              <p:nvPr/>
            </p:nvSpPr>
            <p:spPr>
              <a:xfrm>
                <a:off x="2303763" y="2225670"/>
                <a:ext cx="1700271" cy="1868370"/>
              </a:xfrm>
              <a:custGeom>
                <a:avLst/>
                <a:gdLst/>
                <a:ahLst/>
                <a:cxnLst/>
                <a:rect l="l" t="t" r="r" b="b"/>
                <a:pathLst>
                  <a:path w="17245" h="22164" extrusionOk="0">
                    <a:moveTo>
                      <a:pt x="2325" y="1"/>
                    </a:moveTo>
                    <a:cubicBezTo>
                      <a:pt x="1043" y="1"/>
                      <a:pt x="1" y="1043"/>
                      <a:pt x="1" y="2324"/>
                    </a:cubicBezTo>
                    <a:lnTo>
                      <a:pt x="1" y="19840"/>
                    </a:lnTo>
                    <a:cubicBezTo>
                      <a:pt x="1" y="21122"/>
                      <a:pt x="1043" y="22163"/>
                      <a:pt x="2325" y="22163"/>
                    </a:cubicBezTo>
                    <a:lnTo>
                      <a:pt x="14921" y="22163"/>
                    </a:lnTo>
                    <a:cubicBezTo>
                      <a:pt x="16201" y="22163"/>
                      <a:pt x="17245" y="21122"/>
                      <a:pt x="17245" y="19840"/>
                    </a:cubicBezTo>
                    <a:lnTo>
                      <a:pt x="17245" y="14536"/>
                    </a:lnTo>
                    <a:lnTo>
                      <a:pt x="16111" y="14536"/>
                    </a:lnTo>
                    <a:lnTo>
                      <a:pt x="16111" y="19840"/>
                    </a:lnTo>
                    <a:cubicBezTo>
                      <a:pt x="16111" y="20496"/>
                      <a:pt x="15577" y="21031"/>
                      <a:pt x="14921" y="21031"/>
                    </a:cubicBezTo>
                    <a:lnTo>
                      <a:pt x="2325" y="21031"/>
                    </a:lnTo>
                    <a:cubicBezTo>
                      <a:pt x="1668" y="21031"/>
                      <a:pt x="1134" y="20496"/>
                      <a:pt x="1134" y="19840"/>
                    </a:cubicBezTo>
                    <a:lnTo>
                      <a:pt x="1134" y="2324"/>
                    </a:lnTo>
                    <a:cubicBezTo>
                      <a:pt x="1134" y="1668"/>
                      <a:pt x="1668" y="1134"/>
                      <a:pt x="2325" y="1134"/>
                    </a:cubicBezTo>
                    <a:lnTo>
                      <a:pt x="12012" y="1134"/>
                    </a:lnTo>
                    <a:lnTo>
                      <a:pt x="1201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1600;p41">
                <a:extLst>
                  <a:ext uri="{FF2B5EF4-FFF2-40B4-BE49-F238E27FC236}">
                    <a16:creationId xmlns:a16="http://schemas.microsoft.com/office/drawing/2014/main" id="{41213ADE-4BD1-425F-AB50-C7C91AE0715E}"/>
                  </a:ext>
                </a:extLst>
              </p:cNvPr>
              <p:cNvSpPr/>
              <p:nvPr/>
            </p:nvSpPr>
            <p:spPr>
              <a:xfrm>
                <a:off x="3459918" y="2146767"/>
                <a:ext cx="193480" cy="253483"/>
              </a:xfrm>
              <a:custGeom>
                <a:avLst/>
                <a:gdLst/>
                <a:ahLst/>
                <a:cxnLst/>
                <a:rect l="l" t="t" r="r" b="b"/>
                <a:pathLst>
                  <a:path w="2328" h="3007" extrusionOk="0">
                    <a:moveTo>
                      <a:pt x="1" y="1"/>
                    </a:moveTo>
                    <a:lnTo>
                      <a:pt x="1" y="3006"/>
                    </a:lnTo>
                    <a:lnTo>
                      <a:pt x="2328" y="150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1601;p41">
                <a:extLst>
                  <a:ext uri="{FF2B5EF4-FFF2-40B4-BE49-F238E27FC236}">
                    <a16:creationId xmlns:a16="http://schemas.microsoft.com/office/drawing/2014/main" id="{7102B478-4019-424A-BC4F-4CC95D0EB765}"/>
                  </a:ext>
                </a:extLst>
              </p:cNvPr>
              <p:cNvSpPr/>
              <p:nvPr/>
            </p:nvSpPr>
            <p:spPr>
              <a:xfrm>
                <a:off x="2870814" y="3759308"/>
                <a:ext cx="566145" cy="573897"/>
              </a:xfrm>
              <a:custGeom>
                <a:avLst/>
                <a:gdLst/>
                <a:ahLst/>
                <a:cxnLst/>
                <a:rect l="l" t="t" r="r" b="b"/>
                <a:pathLst>
                  <a:path w="6812" h="6808" extrusionOk="0">
                    <a:moveTo>
                      <a:pt x="3406" y="1132"/>
                    </a:moveTo>
                    <a:cubicBezTo>
                      <a:pt x="4659" y="1132"/>
                      <a:pt x="5678" y="2151"/>
                      <a:pt x="5678" y="3405"/>
                    </a:cubicBezTo>
                    <a:cubicBezTo>
                      <a:pt x="5678" y="4658"/>
                      <a:pt x="4659" y="5676"/>
                      <a:pt x="3406" y="5676"/>
                    </a:cubicBezTo>
                    <a:cubicBezTo>
                      <a:pt x="2153" y="5676"/>
                      <a:pt x="1134" y="4658"/>
                      <a:pt x="1134" y="3405"/>
                    </a:cubicBezTo>
                    <a:cubicBezTo>
                      <a:pt x="1134" y="2151"/>
                      <a:pt x="2153" y="1132"/>
                      <a:pt x="3406" y="1132"/>
                    </a:cubicBezTo>
                    <a:close/>
                    <a:moveTo>
                      <a:pt x="3406" y="0"/>
                    </a:moveTo>
                    <a:cubicBezTo>
                      <a:pt x="1528" y="0"/>
                      <a:pt x="1" y="1527"/>
                      <a:pt x="1" y="3405"/>
                    </a:cubicBezTo>
                    <a:cubicBezTo>
                      <a:pt x="1" y="5282"/>
                      <a:pt x="1529" y="6808"/>
                      <a:pt x="3406" y="6808"/>
                    </a:cubicBezTo>
                    <a:cubicBezTo>
                      <a:pt x="5284" y="6808"/>
                      <a:pt x="6812" y="5282"/>
                      <a:pt x="6810" y="3405"/>
                    </a:cubicBezTo>
                    <a:cubicBezTo>
                      <a:pt x="6810" y="1527"/>
                      <a:pt x="5283" y="0"/>
                      <a:pt x="340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3" name="Google Shape;1602;p41">
            <a:extLst>
              <a:ext uri="{FF2B5EF4-FFF2-40B4-BE49-F238E27FC236}">
                <a16:creationId xmlns:a16="http://schemas.microsoft.com/office/drawing/2014/main" id="{DDB2DEBE-0F53-4A5C-B47F-B39D513B90F7}"/>
              </a:ext>
            </a:extLst>
          </p:cNvPr>
          <p:cNvGrpSpPr/>
          <p:nvPr/>
        </p:nvGrpSpPr>
        <p:grpSpPr>
          <a:xfrm>
            <a:off x="5633695" y="1706409"/>
            <a:ext cx="1894427" cy="2448064"/>
            <a:chOff x="6557948" y="1256325"/>
            <a:chExt cx="1700271" cy="2186357"/>
          </a:xfrm>
        </p:grpSpPr>
        <p:sp>
          <p:nvSpPr>
            <p:cNvPr id="84" name="Google Shape;1603;p41">
              <a:extLst>
                <a:ext uri="{FF2B5EF4-FFF2-40B4-BE49-F238E27FC236}">
                  <a16:creationId xmlns:a16="http://schemas.microsoft.com/office/drawing/2014/main" id="{58BF90CA-AC1E-4E42-9F5F-AD303F83A5C6}"/>
                </a:ext>
              </a:extLst>
            </p:cNvPr>
            <p:cNvSpPr/>
            <p:nvPr/>
          </p:nvSpPr>
          <p:spPr>
            <a:xfrm>
              <a:off x="6557948" y="1495561"/>
              <a:ext cx="1700271" cy="1868201"/>
            </a:xfrm>
            <a:custGeom>
              <a:avLst/>
              <a:gdLst/>
              <a:ahLst/>
              <a:cxnLst/>
              <a:rect l="l" t="t" r="r" b="b"/>
              <a:pathLst>
                <a:path w="17245" h="22162" extrusionOk="0">
                  <a:moveTo>
                    <a:pt x="2325" y="1"/>
                  </a:moveTo>
                  <a:cubicBezTo>
                    <a:pt x="1043" y="1"/>
                    <a:pt x="1" y="1042"/>
                    <a:pt x="1" y="2324"/>
                  </a:cubicBezTo>
                  <a:lnTo>
                    <a:pt x="1" y="19838"/>
                  </a:lnTo>
                  <a:cubicBezTo>
                    <a:pt x="1" y="21119"/>
                    <a:pt x="1043" y="22162"/>
                    <a:pt x="2325" y="22162"/>
                  </a:cubicBezTo>
                  <a:lnTo>
                    <a:pt x="12012" y="22162"/>
                  </a:lnTo>
                  <a:lnTo>
                    <a:pt x="12012" y="21029"/>
                  </a:lnTo>
                  <a:lnTo>
                    <a:pt x="2325" y="21029"/>
                  </a:lnTo>
                  <a:cubicBezTo>
                    <a:pt x="1668" y="21029"/>
                    <a:pt x="1134" y="20495"/>
                    <a:pt x="1134" y="19840"/>
                  </a:cubicBezTo>
                  <a:lnTo>
                    <a:pt x="1134" y="2324"/>
                  </a:lnTo>
                  <a:cubicBezTo>
                    <a:pt x="1134" y="1668"/>
                    <a:pt x="1668" y="1133"/>
                    <a:pt x="2325" y="1133"/>
                  </a:cubicBezTo>
                  <a:lnTo>
                    <a:pt x="14921" y="1133"/>
                  </a:lnTo>
                  <a:cubicBezTo>
                    <a:pt x="15577" y="1133"/>
                    <a:pt x="16111" y="1668"/>
                    <a:pt x="16111" y="2324"/>
                  </a:cubicBezTo>
                  <a:lnTo>
                    <a:pt x="16111" y="7628"/>
                  </a:lnTo>
                  <a:lnTo>
                    <a:pt x="17245" y="7628"/>
                  </a:lnTo>
                  <a:lnTo>
                    <a:pt x="17245" y="2324"/>
                  </a:lnTo>
                  <a:cubicBezTo>
                    <a:pt x="17245" y="1042"/>
                    <a:pt x="16203" y="1"/>
                    <a:pt x="149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604;p41">
              <a:extLst>
                <a:ext uri="{FF2B5EF4-FFF2-40B4-BE49-F238E27FC236}">
                  <a16:creationId xmlns:a16="http://schemas.microsoft.com/office/drawing/2014/main" id="{A9A156FD-70CA-41E0-A2BB-8E62DD6BB67E}"/>
                </a:ext>
              </a:extLst>
            </p:cNvPr>
            <p:cNvSpPr/>
            <p:nvPr/>
          </p:nvSpPr>
          <p:spPr>
            <a:xfrm>
              <a:off x="7705398" y="3189283"/>
              <a:ext cx="193563" cy="253398"/>
            </a:xfrm>
            <a:custGeom>
              <a:avLst/>
              <a:gdLst/>
              <a:ahLst/>
              <a:cxnLst/>
              <a:rect l="l" t="t" r="r" b="b"/>
              <a:pathLst>
                <a:path w="2329" h="3006" extrusionOk="0">
                  <a:moveTo>
                    <a:pt x="1" y="0"/>
                  </a:moveTo>
                  <a:lnTo>
                    <a:pt x="1" y="3006"/>
                  </a:lnTo>
                  <a:lnTo>
                    <a:pt x="2328" y="150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605;p41">
              <a:extLst>
                <a:ext uri="{FF2B5EF4-FFF2-40B4-BE49-F238E27FC236}">
                  <a16:creationId xmlns:a16="http://schemas.microsoft.com/office/drawing/2014/main" id="{338EAE1A-327B-49ED-8BE8-BF51F55AFB27}"/>
                </a:ext>
              </a:extLst>
            </p:cNvPr>
            <p:cNvSpPr/>
            <p:nvPr/>
          </p:nvSpPr>
          <p:spPr>
            <a:xfrm>
              <a:off x="7172080" y="1303869"/>
              <a:ext cx="471982" cy="478641"/>
            </a:xfrm>
            <a:custGeom>
              <a:avLst/>
              <a:gdLst/>
              <a:ahLst/>
              <a:cxnLst/>
              <a:rect l="l" t="t" r="r" b="b"/>
              <a:pathLst>
                <a:path w="5679" h="5678" extrusionOk="0">
                  <a:moveTo>
                    <a:pt x="2839" y="1"/>
                  </a:moveTo>
                  <a:cubicBezTo>
                    <a:pt x="1271" y="1"/>
                    <a:pt x="1" y="1272"/>
                    <a:pt x="1" y="2839"/>
                  </a:cubicBezTo>
                  <a:cubicBezTo>
                    <a:pt x="1" y="4407"/>
                    <a:pt x="1271" y="5678"/>
                    <a:pt x="2839" y="5678"/>
                  </a:cubicBezTo>
                  <a:cubicBezTo>
                    <a:pt x="4407" y="5678"/>
                    <a:pt x="5678" y="4407"/>
                    <a:pt x="5678" y="2839"/>
                  </a:cubicBezTo>
                  <a:cubicBezTo>
                    <a:pt x="5678" y="1272"/>
                    <a:pt x="4407" y="1"/>
                    <a:pt x="283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606;p41">
              <a:extLst>
                <a:ext uri="{FF2B5EF4-FFF2-40B4-BE49-F238E27FC236}">
                  <a16:creationId xmlns:a16="http://schemas.microsoft.com/office/drawing/2014/main" id="{C877713C-E38C-42DF-8A2A-F47CAD40086C}"/>
                </a:ext>
              </a:extLst>
            </p:cNvPr>
            <p:cNvSpPr/>
            <p:nvPr/>
          </p:nvSpPr>
          <p:spPr>
            <a:xfrm>
              <a:off x="7125081" y="1256325"/>
              <a:ext cx="565979" cy="573982"/>
            </a:xfrm>
            <a:custGeom>
              <a:avLst/>
              <a:gdLst/>
              <a:ahLst/>
              <a:cxnLst/>
              <a:rect l="l" t="t" r="r" b="b"/>
              <a:pathLst>
                <a:path w="6810" h="6809" extrusionOk="0">
                  <a:moveTo>
                    <a:pt x="3405" y="1131"/>
                  </a:moveTo>
                  <a:cubicBezTo>
                    <a:pt x="4658" y="1131"/>
                    <a:pt x="5676" y="2152"/>
                    <a:pt x="5677" y="3403"/>
                  </a:cubicBezTo>
                  <a:cubicBezTo>
                    <a:pt x="5677" y="4656"/>
                    <a:pt x="4659" y="5676"/>
                    <a:pt x="3405" y="5676"/>
                  </a:cubicBezTo>
                  <a:cubicBezTo>
                    <a:pt x="2152" y="5676"/>
                    <a:pt x="1133" y="4656"/>
                    <a:pt x="1133" y="3403"/>
                  </a:cubicBezTo>
                  <a:cubicBezTo>
                    <a:pt x="1133" y="2150"/>
                    <a:pt x="2152" y="1131"/>
                    <a:pt x="3405" y="1131"/>
                  </a:cubicBezTo>
                  <a:close/>
                  <a:moveTo>
                    <a:pt x="3405" y="1"/>
                  </a:moveTo>
                  <a:cubicBezTo>
                    <a:pt x="1527" y="1"/>
                    <a:pt x="0" y="1527"/>
                    <a:pt x="0" y="3405"/>
                  </a:cubicBezTo>
                  <a:cubicBezTo>
                    <a:pt x="0" y="5282"/>
                    <a:pt x="1528" y="6809"/>
                    <a:pt x="3405" y="6809"/>
                  </a:cubicBezTo>
                  <a:cubicBezTo>
                    <a:pt x="5283" y="6809"/>
                    <a:pt x="6810" y="5282"/>
                    <a:pt x="6810" y="3405"/>
                  </a:cubicBezTo>
                  <a:cubicBezTo>
                    <a:pt x="6810" y="1527"/>
                    <a:pt x="5283" y="1"/>
                    <a:pt x="340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1615;p41">
            <a:extLst>
              <a:ext uri="{FF2B5EF4-FFF2-40B4-BE49-F238E27FC236}">
                <a16:creationId xmlns:a16="http://schemas.microsoft.com/office/drawing/2014/main" id="{B45F3378-D1B9-47CA-8D87-7BFD40F4D13E}"/>
              </a:ext>
            </a:extLst>
          </p:cNvPr>
          <p:cNvSpPr txBox="1"/>
          <p:nvPr/>
        </p:nvSpPr>
        <p:spPr>
          <a:xfrm>
            <a:off x="2634545" y="2320810"/>
            <a:ext cx="1500742" cy="426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01</a:t>
            </a:r>
            <a:endParaRPr sz="2700" b="1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89" name="Google Shape;1616;p41">
            <a:extLst>
              <a:ext uri="{FF2B5EF4-FFF2-40B4-BE49-F238E27FC236}">
                <a16:creationId xmlns:a16="http://schemas.microsoft.com/office/drawing/2014/main" id="{8A8EE283-ACA8-42F4-A5ED-F8AACA38A853}"/>
              </a:ext>
            </a:extLst>
          </p:cNvPr>
          <p:cNvSpPr txBox="1"/>
          <p:nvPr/>
        </p:nvSpPr>
        <p:spPr>
          <a:xfrm>
            <a:off x="2634555" y="2832736"/>
            <a:ext cx="1496432" cy="963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500" b="1" dirty="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SÉLECTION DES DATASETS ET COLONNES</a:t>
            </a:r>
          </a:p>
        </p:txBody>
      </p:sp>
      <p:sp>
        <p:nvSpPr>
          <p:cNvPr id="90" name="Google Shape;1623;p41">
            <a:extLst>
              <a:ext uri="{FF2B5EF4-FFF2-40B4-BE49-F238E27FC236}">
                <a16:creationId xmlns:a16="http://schemas.microsoft.com/office/drawing/2014/main" id="{88E06BD5-290F-425B-BC8D-30C1B4FABCEF}"/>
              </a:ext>
            </a:extLst>
          </p:cNvPr>
          <p:cNvSpPr txBox="1"/>
          <p:nvPr/>
        </p:nvSpPr>
        <p:spPr>
          <a:xfrm>
            <a:off x="5810228" y="2320839"/>
            <a:ext cx="1541375" cy="426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 dirty="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03</a:t>
            </a:r>
            <a:endParaRPr sz="2700" b="1" dirty="0"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91" name="Google Shape;1624;p41">
            <a:extLst>
              <a:ext uri="{FF2B5EF4-FFF2-40B4-BE49-F238E27FC236}">
                <a16:creationId xmlns:a16="http://schemas.microsoft.com/office/drawing/2014/main" id="{D46C21DB-48BD-4E3B-8270-206D9C7B9F9B}"/>
              </a:ext>
            </a:extLst>
          </p:cNvPr>
          <p:cNvSpPr txBox="1"/>
          <p:nvPr/>
        </p:nvSpPr>
        <p:spPr>
          <a:xfrm>
            <a:off x="5810238" y="2832765"/>
            <a:ext cx="1445436" cy="962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 b="1" dirty="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COMPARER LES PAYS</a:t>
            </a:r>
            <a:endParaRPr lang="es-419" sz="1500" b="1" dirty="0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92" name="Google Shape;1627;p41">
            <a:extLst>
              <a:ext uri="{FF2B5EF4-FFF2-40B4-BE49-F238E27FC236}">
                <a16:creationId xmlns:a16="http://schemas.microsoft.com/office/drawing/2014/main" id="{1529CC0E-66F4-4CA9-94E2-96DAD1F25381}"/>
              </a:ext>
            </a:extLst>
          </p:cNvPr>
          <p:cNvSpPr txBox="1"/>
          <p:nvPr/>
        </p:nvSpPr>
        <p:spPr>
          <a:xfrm>
            <a:off x="4250739" y="2955219"/>
            <a:ext cx="1497578" cy="426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02</a:t>
            </a:r>
            <a:endParaRPr sz="2700" b="1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93" name="Google Shape;1628;p41">
            <a:extLst>
              <a:ext uri="{FF2B5EF4-FFF2-40B4-BE49-F238E27FC236}">
                <a16:creationId xmlns:a16="http://schemas.microsoft.com/office/drawing/2014/main" id="{70FD63D6-96A1-46DB-9E4A-05BF6E8BEEEE}"/>
              </a:ext>
            </a:extLst>
          </p:cNvPr>
          <p:cNvSpPr txBox="1"/>
          <p:nvPr/>
        </p:nvSpPr>
        <p:spPr>
          <a:xfrm>
            <a:off x="4250749" y="3467146"/>
            <a:ext cx="1518279" cy="10418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 b="1" dirty="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SÉLECTION DES INDICATEURS</a:t>
            </a:r>
          </a:p>
        </p:txBody>
      </p:sp>
      <p:sp>
        <p:nvSpPr>
          <p:cNvPr id="94" name="Google Shape;1631;p41">
            <a:extLst>
              <a:ext uri="{FF2B5EF4-FFF2-40B4-BE49-F238E27FC236}">
                <a16:creationId xmlns:a16="http://schemas.microsoft.com/office/drawing/2014/main" id="{D491D224-2790-4868-9B0A-61808928DA8E}"/>
              </a:ext>
            </a:extLst>
          </p:cNvPr>
          <p:cNvSpPr txBox="1"/>
          <p:nvPr/>
        </p:nvSpPr>
        <p:spPr>
          <a:xfrm>
            <a:off x="7390887" y="2955213"/>
            <a:ext cx="1541260" cy="426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 dirty="0">
                <a:ln>
                  <a:solidFill>
                    <a:srgbClr val="33CC33"/>
                  </a:solidFill>
                </a:ln>
                <a:solidFill>
                  <a:srgbClr val="33CC3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04</a:t>
            </a:r>
            <a:endParaRPr sz="2700" b="1" dirty="0">
              <a:ln>
                <a:solidFill>
                  <a:srgbClr val="33CC33"/>
                </a:solidFill>
              </a:ln>
              <a:solidFill>
                <a:srgbClr val="33CC3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95" name="Google Shape;1632;p41">
            <a:extLst>
              <a:ext uri="{FF2B5EF4-FFF2-40B4-BE49-F238E27FC236}">
                <a16:creationId xmlns:a16="http://schemas.microsoft.com/office/drawing/2014/main" id="{3BFE00AE-D3ED-463E-A3E2-9EC46D426698}"/>
              </a:ext>
            </a:extLst>
          </p:cNvPr>
          <p:cNvSpPr txBox="1"/>
          <p:nvPr/>
        </p:nvSpPr>
        <p:spPr>
          <a:xfrm>
            <a:off x="7390896" y="3467141"/>
            <a:ext cx="1541260" cy="994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 b="1" dirty="0">
                <a:ln>
                  <a:solidFill>
                    <a:srgbClr val="33CC33"/>
                  </a:solidFill>
                </a:ln>
                <a:solidFill>
                  <a:srgbClr val="33CC3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PAYS POTENTIELS</a:t>
            </a:r>
          </a:p>
        </p:txBody>
      </p:sp>
      <p:sp>
        <p:nvSpPr>
          <p:cNvPr id="96" name="Google Shape;1633;p41">
            <a:extLst>
              <a:ext uri="{FF2B5EF4-FFF2-40B4-BE49-F238E27FC236}">
                <a16:creationId xmlns:a16="http://schemas.microsoft.com/office/drawing/2014/main" id="{F1172023-2E6C-4013-A8F1-9AAE9A6E53B2}"/>
              </a:ext>
            </a:extLst>
          </p:cNvPr>
          <p:cNvSpPr/>
          <p:nvPr/>
        </p:nvSpPr>
        <p:spPr>
          <a:xfrm>
            <a:off x="4899077" y="4670887"/>
            <a:ext cx="300327" cy="315275"/>
          </a:xfrm>
          <a:custGeom>
            <a:avLst/>
            <a:gdLst/>
            <a:ahLst/>
            <a:cxnLst/>
            <a:rect l="l" t="t" r="r" b="b"/>
            <a:pathLst>
              <a:path w="2487" h="2598" extrusionOk="0">
                <a:moveTo>
                  <a:pt x="999" y="362"/>
                </a:moveTo>
                <a:cubicBezTo>
                  <a:pt x="1349" y="362"/>
                  <a:pt x="1641" y="648"/>
                  <a:pt x="1641" y="998"/>
                </a:cubicBezTo>
                <a:cubicBezTo>
                  <a:pt x="1641" y="1354"/>
                  <a:pt x="1349" y="1640"/>
                  <a:pt x="999" y="1640"/>
                </a:cubicBezTo>
                <a:cubicBezTo>
                  <a:pt x="648" y="1640"/>
                  <a:pt x="362" y="1354"/>
                  <a:pt x="362" y="998"/>
                </a:cubicBezTo>
                <a:cubicBezTo>
                  <a:pt x="362" y="648"/>
                  <a:pt x="648" y="362"/>
                  <a:pt x="999" y="362"/>
                </a:cubicBezTo>
                <a:close/>
                <a:moveTo>
                  <a:pt x="999" y="0"/>
                </a:moveTo>
                <a:cubicBezTo>
                  <a:pt x="450" y="0"/>
                  <a:pt x="1" y="450"/>
                  <a:pt x="1" y="998"/>
                </a:cubicBezTo>
                <a:cubicBezTo>
                  <a:pt x="1" y="1553"/>
                  <a:pt x="450" y="2002"/>
                  <a:pt x="999" y="2002"/>
                </a:cubicBezTo>
                <a:cubicBezTo>
                  <a:pt x="1180" y="2002"/>
                  <a:pt x="1349" y="1950"/>
                  <a:pt x="1495" y="1868"/>
                </a:cubicBezTo>
                <a:lnTo>
                  <a:pt x="2230" y="2597"/>
                </a:lnTo>
                <a:lnTo>
                  <a:pt x="2487" y="2341"/>
                </a:lnTo>
                <a:lnTo>
                  <a:pt x="1775" y="1629"/>
                </a:lnTo>
                <a:cubicBezTo>
                  <a:pt x="1915" y="1459"/>
                  <a:pt x="2002" y="1238"/>
                  <a:pt x="2002" y="998"/>
                </a:cubicBezTo>
                <a:cubicBezTo>
                  <a:pt x="2002" y="450"/>
                  <a:pt x="1553" y="0"/>
                  <a:pt x="99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7" name="Google Shape;1635;p41">
            <a:extLst>
              <a:ext uri="{FF2B5EF4-FFF2-40B4-BE49-F238E27FC236}">
                <a16:creationId xmlns:a16="http://schemas.microsoft.com/office/drawing/2014/main" id="{495B28B1-EC4F-4E85-AF28-9805B79992CF}"/>
              </a:ext>
            </a:extLst>
          </p:cNvPr>
          <p:cNvGrpSpPr/>
          <p:nvPr/>
        </p:nvGrpSpPr>
        <p:grpSpPr>
          <a:xfrm>
            <a:off x="3319025" y="1798505"/>
            <a:ext cx="293927" cy="429347"/>
            <a:chOff x="5047375" y="1197325"/>
            <a:chExt cx="60850" cy="88450"/>
          </a:xfrm>
        </p:grpSpPr>
        <p:sp>
          <p:nvSpPr>
            <p:cNvPr id="98" name="Google Shape;1636;p41">
              <a:extLst>
                <a:ext uri="{FF2B5EF4-FFF2-40B4-BE49-F238E27FC236}">
                  <a16:creationId xmlns:a16="http://schemas.microsoft.com/office/drawing/2014/main" id="{DA9FBAE9-99D1-42AB-98CB-C74E29D5F53A}"/>
                </a:ext>
              </a:extLst>
            </p:cNvPr>
            <p:cNvSpPr/>
            <p:nvPr/>
          </p:nvSpPr>
          <p:spPr>
            <a:xfrm>
              <a:off x="5064725" y="1272475"/>
              <a:ext cx="26450" cy="4975"/>
            </a:xfrm>
            <a:custGeom>
              <a:avLst/>
              <a:gdLst/>
              <a:ahLst/>
              <a:cxnLst/>
              <a:rect l="l" t="t" r="r" b="b"/>
              <a:pathLst>
                <a:path w="1058" h="199" extrusionOk="0">
                  <a:moveTo>
                    <a:pt x="100" y="0"/>
                  </a:moveTo>
                  <a:cubicBezTo>
                    <a:pt x="47" y="0"/>
                    <a:pt x="1" y="47"/>
                    <a:pt x="1" y="99"/>
                  </a:cubicBezTo>
                  <a:cubicBezTo>
                    <a:pt x="1" y="158"/>
                    <a:pt x="47" y="199"/>
                    <a:pt x="100" y="199"/>
                  </a:cubicBezTo>
                  <a:lnTo>
                    <a:pt x="958" y="199"/>
                  </a:lnTo>
                  <a:cubicBezTo>
                    <a:pt x="1010" y="199"/>
                    <a:pt x="1057" y="158"/>
                    <a:pt x="1057" y="99"/>
                  </a:cubicBezTo>
                  <a:cubicBezTo>
                    <a:pt x="1057" y="47"/>
                    <a:pt x="1010" y="0"/>
                    <a:pt x="9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1637;p41">
              <a:extLst>
                <a:ext uri="{FF2B5EF4-FFF2-40B4-BE49-F238E27FC236}">
                  <a16:creationId xmlns:a16="http://schemas.microsoft.com/office/drawing/2014/main" id="{A629AAB4-FB97-4B72-8C29-DA9E0CED0098}"/>
                </a:ext>
              </a:extLst>
            </p:cNvPr>
            <p:cNvSpPr/>
            <p:nvPr/>
          </p:nvSpPr>
          <p:spPr>
            <a:xfrm>
              <a:off x="5069100" y="1280775"/>
              <a:ext cx="18275" cy="5000"/>
            </a:xfrm>
            <a:custGeom>
              <a:avLst/>
              <a:gdLst/>
              <a:ahLst/>
              <a:cxnLst/>
              <a:rect l="l" t="t" r="r" b="b"/>
              <a:pathLst>
                <a:path w="731" h="200" extrusionOk="0">
                  <a:moveTo>
                    <a:pt x="100" y="1"/>
                  </a:moveTo>
                  <a:cubicBezTo>
                    <a:pt x="42" y="1"/>
                    <a:pt x="1" y="42"/>
                    <a:pt x="1" y="100"/>
                  </a:cubicBezTo>
                  <a:cubicBezTo>
                    <a:pt x="1" y="153"/>
                    <a:pt x="42" y="199"/>
                    <a:pt x="100" y="199"/>
                  </a:cubicBezTo>
                  <a:lnTo>
                    <a:pt x="631" y="199"/>
                  </a:lnTo>
                  <a:cubicBezTo>
                    <a:pt x="690" y="199"/>
                    <a:pt x="730" y="153"/>
                    <a:pt x="730" y="100"/>
                  </a:cubicBezTo>
                  <a:cubicBezTo>
                    <a:pt x="730" y="42"/>
                    <a:pt x="690" y="1"/>
                    <a:pt x="6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638;p41">
              <a:extLst>
                <a:ext uri="{FF2B5EF4-FFF2-40B4-BE49-F238E27FC236}">
                  <a16:creationId xmlns:a16="http://schemas.microsoft.com/office/drawing/2014/main" id="{607E7993-8AB7-4A02-8D9C-672B439CBA7F}"/>
                </a:ext>
              </a:extLst>
            </p:cNvPr>
            <p:cNvSpPr/>
            <p:nvPr/>
          </p:nvSpPr>
          <p:spPr>
            <a:xfrm>
              <a:off x="5047375" y="1197325"/>
              <a:ext cx="60850" cy="71375"/>
            </a:xfrm>
            <a:custGeom>
              <a:avLst/>
              <a:gdLst/>
              <a:ahLst/>
              <a:cxnLst/>
              <a:rect l="l" t="t" r="r" b="b"/>
              <a:pathLst>
                <a:path w="2434" h="2855" extrusionOk="0">
                  <a:moveTo>
                    <a:pt x="1220" y="152"/>
                  </a:moveTo>
                  <a:cubicBezTo>
                    <a:pt x="1804" y="152"/>
                    <a:pt x="2288" y="631"/>
                    <a:pt x="2288" y="1220"/>
                  </a:cubicBezTo>
                  <a:cubicBezTo>
                    <a:pt x="2288" y="1518"/>
                    <a:pt x="2160" y="1804"/>
                    <a:pt x="1938" y="2008"/>
                  </a:cubicBezTo>
                  <a:cubicBezTo>
                    <a:pt x="1739" y="2189"/>
                    <a:pt x="1623" y="2440"/>
                    <a:pt x="1599" y="2709"/>
                  </a:cubicBezTo>
                  <a:lnTo>
                    <a:pt x="835" y="2709"/>
                  </a:lnTo>
                  <a:cubicBezTo>
                    <a:pt x="817" y="2440"/>
                    <a:pt x="695" y="2189"/>
                    <a:pt x="496" y="2008"/>
                  </a:cubicBezTo>
                  <a:cubicBezTo>
                    <a:pt x="275" y="1804"/>
                    <a:pt x="152" y="1518"/>
                    <a:pt x="152" y="1220"/>
                  </a:cubicBezTo>
                  <a:cubicBezTo>
                    <a:pt x="152" y="631"/>
                    <a:pt x="631" y="152"/>
                    <a:pt x="1220" y="152"/>
                  </a:cubicBezTo>
                  <a:close/>
                  <a:moveTo>
                    <a:pt x="1220" y="0"/>
                  </a:moveTo>
                  <a:cubicBezTo>
                    <a:pt x="543" y="0"/>
                    <a:pt x="0" y="549"/>
                    <a:pt x="0" y="1220"/>
                  </a:cubicBezTo>
                  <a:cubicBezTo>
                    <a:pt x="0" y="1559"/>
                    <a:pt x="146" y="1886"/>
                    <a:pt x="397" y="2113"/>
                  </a:cubicBezTo>
                  <a:cubicBezTo>
                    <a:pt x="584" y="2288"/>
                    <a:pt x="689" y="2528"/>
                    <a:pt x="689" y="2784"/>
                  </a:cubicBezTo>
                  <a:cubicBezTo>
                    <a:pt x="689" y="2825"/>
                    <a:pt x="724" y="2854"/>
                    <a:pt x="765" y="2854"/>
                  </a:cubicBezTo>
                  <a:lnTo>
                    <a:pt x="1675" y="2854"/>
                  </a:lnTo>
                  <a:cubicBezTo>
                    <a:pt x="1716" y="2854"/>
                    <a:pt x="1745" y="2825"/>
                    <a:pt x="1745" y="2784"/>
                  </a:cubicBezTo>
                  <a:cubicBezTo>
                    <a:pt x="1745" y="2533"/>
                    <a:pt x="1856" y="2288"/>
                    <a:pt x="2037" y="2119"/>
                  </a:cubicBezTo>
                  <a:cubicBezTo>
                    <a:pt x="2294" y="1886"/>
                    <a:pt x="2434" y="1565"/>
                    <a:pt x="2434" y="1220"/>
                  </a:cubicBezTo>
                  <a:cubicBezTo>
                    <a:pt x="2434" y="549"/>
                    <a:pt x="1891" y="0"/>
                    <a:pt x="12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639;p41">
              <a:extLst>
                <a:ext uri="{FF2B5EF4-FFF2-40B4-BE49-F238E27FC236}">
                  <a16:creationId xmlns:a16="http://schemas.microsoft.com/office/drawing/2014/main" id="{BF377E09-09A6-4A4F-AFBE-2B14A7D71856}"/>
                </a:ext>
              </a:extLst>
            </p:cNvPr>
            <p:cNvSpPr/>
            <p:nvPr/>
          </p:nvSpPr>
          <p:spPr>
            <a:xfrm>
              <a:off x="5054225" y="1210475"/>
              <a:ext cx="16650" cy="28750"/>
            </a:xfrm>
            <a:custGeom>
              <a:avLst/>
              <a:gdLst/>
              <a:ahLst/>
              <a:cxnLst/>
              <a:rect l="l" t="t" r="r" b="b"/>
              <a:pathLst>
                <a:path w="666" h="1150" extrusionOk="0">
                  <a:moveTo>
                    <a:pt x="565" y="1"/>
                  </a:moveTo>
                  <a:cubicBezTo>
                    <a:pt x="552" y="1"/>
                    <a:pt x="538" y="4"/>
                    <a:pt x="526" y="11"/>
                  </a:cubicBezTo>
                  <a:cubicBezTo>
                    <a:pt x="141" y="227"/>
                    <a:pt x="1" y="718"/>
                    <a:pt x="216" y="1103"/>
                  </a:cubicBezTo>
                  <a:cubicBezTo>
                    <a:pt x="228" y="1132"/>
                    <a:pt x="257" y="1150"/>
                    <a:pt x="287" y="1150"/>
                  </a:cubicBezTo>
                  <a:cubicBezTo>
                    <a:pt x="304" y="1150"/>
                    <a:pt x="316" y="1150"/>
                    <a:pt x="327" y="1138"/>
                  </a:cubicBezTo>
                  <a:cubicBezTo>
                    <a:pt x="374" y="1115"/>
                    <a:pt x="386" y="1062"/>
                    <a:pt x="362" y="1021"/>
                  </a:cubicBezTo>
                  <a:cubicBezTo>
                    <a:pt x="193" y="718"/>
                    <a:pt x="304" y="332"/>
                    <a:pt x="608" y="163"/>
                  </a:cubicBezTo>
                  <a:cubicBezTo>
                    <a:pt x="648" y="140"/>
                    <a:pt x="666" y="87"/>
                    <a:pt x="643" y="46"/>
                  </a:cubicBezTo>
                  <a:cubicBezTo>
                    <a:pt x="626" y="18"/>
                    <a:pt x="596" y="1"/>
                    <a:pt x="5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" name="Google Shape;1641;p41">
            <a:extLst>
              <a:ext uri="{FF2B5EF4-FFF2-40B4-BE49-F238E27FC236}">
                <a16:creationId xmlns:a16="http://schemas.microsoft.com/office/drawing/2014/main" id="{E41ED953-53D3-46EA-A7F5-2CDB0E8A2B64}"/>
              </a:ext>
            </a:extLst>
          </p:cNvPr>
          <p:cNvSpPr/>
          <p:nvPr/>
        </p:nvSpPr>
        <p:spPr>
          <a:xfrm>
            <a:off x="6452536" y="1884185"/>
            <a:ext cx="256733" cy="257997"/>
          </a:xfrm>
          <a:custGeom>
            <a:avLst/>
            <a:gdLst/>
            <a:ahLst/>
            <a:cxnLst/>
            <a:rect l="l" t="t" r="r" b="b"/>
            <a:pathLst>
              <a:path w="2126" h="2126" extrusionOk="0">
                <a:moveTo>
                  <a:pt x="2067" y="227"/>
                </a:moveTo>
                <a:cubicBezTo>
                  <a:pt x="2067" y="227"/>
                  <a:pt x="2067" y="227"/>
                  <a:pt x="2067" y="229"/>
                </a:cubicBezTo>
                <a:lnTo>
                  <a:pt x="2067" y="229"/>
                </a:lnTo>
                <a:lnTo>
                  <a:pt x="2067" y="229"/>
                </a:lnTo>
                <a:cubicBezTo>
                  <a:pt x="2067" y="227"/>
                  <a:pt x="2067" y="227"/>
                  <a:pt x="2067" y="227"/>
                </a:cubicBezTo>
                <a:close/>
                <a:moveTo>
                  <a:pt x="1" y="1"/>
                </a:moveTo>
                <a:lnTo>
                  <a:pt x="1" y="1851"/>
                </a:lnTo>
                <a:lnTo>
                  <a:pt x="1" y="2125"/>
                </a:lnTo>
                <a:lnTo>
                  <a:pt x="2125" y="2125"/>
                </a:lnTo>
                <a:lnTo>
                  <a:pt x="2125" y="1851"/>
                </a:lnTo>
                <a:lnTo>
                  <a:pt x="310" y="1851"/>
                </a:lnTo>
                <a:lnTo>
                  <a:pt x="760" y="1402"/>
                </a:lnTo>
                <a:lnTo>
                  <a:pt x="946" y="1588"/>
                </a:lnTo>
                <a:lnTo>
                  <a:pt x="1816" y="719"/>
                </a:lnTo>
                <a:lnTo>
                  <a:pt x="1962" y="865"/>
                </a:lnTo>
                <a:cubicBezTo>
                  <a:pt x="1967" y="848"/>
                  <a:pt x="2060" y="266"/>
                  <a:pt x="2067" y="229"/>
                </a:cubicBezTo>
                <a:lnTo>
                  <a:pt x="2067" y="229"/>
                </a:lnTo>
                <a:lnTo>
                  <a:pt x="1431" y="334"/>
                </a:lnTo>
                <a:lnTo>
                  <a:pt x="1594" y="497"/>
                </a:lnTo>
                <a:lnTo>
                  <a:pt x="946" y="1145"/>
                </a:lnTo>
                <a:lnTo>
                  <a:pt x="760" y="952"/>
                </a:lnTo>
                <a:lnTo>
                  <a:pt x="275" y="1437"/>
                </a:lnTo>
                <a:lnTo>
                  <a:pt x="27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3" name="Image 102">
            <a:extLst>
              <a:ext uri="{FF2B5EF4-FFF2-40B4-BE49-F238E27FC236}">
                <a16:creationId xmlns:a16="http://schemas.microsoft.com/office/drawing/2014/main" id="{E3AAC7CE-CA5E-40EE-84B1-410124B55B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4589" y="4627217"/>
            <a:ext cx="396000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1850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10173</TotalTime>
  <Words>1200</Words>
  <Application>Microsoft Office PowerPoint</Application>
  <PresentationFormat>Grand écran</PresentationFormat>
  <Paragraphs>224</Paragraphs>
  <Slides>22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30" baseType="lpstr">
      <vt:lpstr>Arial</vt:lpstr>
      <vt:lpstr>Calibri</vt:lpstr>
      <vt:lpstr>Calibri Light</vt:lpstr>
      <vt:lpstr>docs-Roboto</vt:lpstr>
      <vt:lpstr>Fira Sans Extra Condensed</vt:lpstr>
      <vt:lpstr>Google Sans</vt:lpstr>
      <vt:lpstr>Wingdings</vt:lpstr>
      <vt:lpstr>Office Theme</vt:lpstr>
      <vt:lpstr>Formation Data Scientist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Samir</dc:creator>
  <cp:lastModifiedBy>Samir Hinojosa Diazgranados</cp:lastModifiedBy>
  <cp:revision>277</cp:revision>
  <dcterms:created xsi:type="dcterms:W3CDTF">2019-08-03T17:49:11Z</dcterms:created>
  <dcterms:modified xsi:type="dcterms:W3CDTF">2021-05-01T14:00:54Z</dcterms:modified>
</cp:coreProperties>
</file>