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68" r:id="rId2"/>
    <p:sldId id="372" r:id="rId3"/>
    <p:sldId id="373" r:id="rId4"/>
    <p:sldId id="374" r:id="rId5"/>
    <p:sldId id="375" r:id="rId6"/>
    <p:sldId id="379" r:id="rId7"/>
    <p:sldId id="381" r:id="rId8"/>
    <p:sldId id="376" r:id="rId9"/>
    <p:sldId id="387" r:id="rId10"/>
    <p:sldId id="382" r:id="rId11"/>
    <p:sldId id="388" r:id="rId12"/>
    <p:sldId id="389" r:id="rId13"/>
    <p:sldId id="390" r:id="rId14"/>
    <p:sldId id="391" r:id="rId15"/>
    <p:sldId id="401" r:id="rId16"/>
    <p:sldId id="398" r:id="rId17"/>
    <p:sldId id="393" r:id="rId18"/>
    <p:sldId id="400" r:id="rId19"/>
    <p:sldId id="377" r:id="rId20"/>
    <p:sldId id="399" r:id="rId21"/>
    <p:sldId id="386" r:id="rId22"/>
    <p:sldId id="3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2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5B9BD5"/>
    <a:srgbClr val="26FC26"/>
    <a:srgbClr val="70AD47"/>
    <a:srgbClr val="84AF72"/>
    <a:srgbClr val="F4B183"/>
    <a:srgbClr val="F2B43D"/>
    <a:srgbClr val="008080"/>
    <a:srgbClr val="33CC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6" autoAdjust="0"/>
    <p:restoredTop sz="96196" autoAdjust="0"/>
  </p:normalViewPr>
  <p:slideViewPr>
    <p:cSldViewPr snapToGrid="0">
      <p:cViewPr varScale="1">
        <p:scale>
          <a:sx n="99" d="100"/>
          <a:sy n="99" d="100"/>
        </p:scale>
        <p:origin x="96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874983" y="1893914"/>
            <a:ext cx="627068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2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Analyse des données de systèmes éducatifs »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D30347F-F3FF-4712-9302-4D86DD4E35B4}"/>
              </a:ext>
            </a:extLst>
          </p:cNvPr>
          <p:cNvGrpSpPr/>
          <p:nvPr/>
        </p:nvGrpSpPr>
        <p:grpSpPr>
          <a:xfrm>
            <a:off x="289442" y="1653092"/>
            <a:ext cx="3377683" cy="2124446"/>
            <a:chOff x="289442" y="1653092"/>
            <a:chExt cx="3377683" cy="212444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290155" y="1665644"/>
              <a:ext cx="3321882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25797" y="1653092"/>
              <a:ext cx="0" cy="2072031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289442" y="3740578"/>
              <a:ext cx="3377683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3635620" y="3506452"/>
              <a:ext cx="4185" cy="271086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366195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avril 2021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1C47253-D646-4DB9-989D-9D1708BA0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172" y="2060457"/>
            <a:ext cx="353377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01. Sélection des jeux de données et les colonnes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2DAAA16-C62B-477D-B15A-0C7D9209D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" r="3581"/>
          <a:stretch/>
        </p:blipFill>
        <p:spPr>
          <a:xfrm>
            <a:off x="156595" y="1620987"/>
            <a:ext cx="6219448" cy="3201287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3D8AF5FB-FB9F-45C0-AF8E-B12A888B0499}"/>
              </a:ext>
            </a:extLst>
          </p:cNvPr>
          <p:cNvSpPr txBox="1"/>
          <p:nvPr/>
        </p:nvSpPr>
        <p:spPr>
          <a:xfrm>
            <a:off x="6969678" y="1809099"/>
            <a:ext cx="52223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Jeu de données principal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effectLst/>
                <a:latin typeface="docs-Roboto"/>
              </a:rPr>
              <a:t>EdStatsCountry.csv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Pour compléter les informations sur les pays dans le jeu de données "EdStatsData.csv".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6969678" y="1403334"/>
            <a:ext cx="4603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jeux de données à travailler sont: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91422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6969678" y="3053075"/>
            <a:ext cx="49351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par jeu de données à considérer sont: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3039272"/>
            <a:ext cx="457727" cy="42727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66460644-74EF-4D30-993E-02FC945D775C}"/>
              </a:ext>
            </a:extLst>
          </p:cNvPr>
          <p:cNvSpPr txBox="1"/>
          <p:nvPr/>
        </p:nvSpPr>
        <p:spPr>
          <a:xfrm>
            <a:off x="6960416" y="3733145"/>
            <a:ext cx="21966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latin typeface="docs-Roboto"/>
              </a:rPr>
              <a:t>EdStatsData.csv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Years until 2021 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DB88B45-E464-4999-AC02-4E9D31B1EA0E}"/>
              </a:ext>
            </a:extLst>
          </p:cNvPr>
          <p:cNvSpPr txBox="1"/>
          <p:nvPr/>
        </p:nvSpPr>
        <p:spPr>
          <a:xfrm>
            <a:off x="9049739" y="3759311"/>
            <a:ext cx="234251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docs-Roboto"/>
              </a:rPr>
              <a:t>EdStatsCountry.csv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Short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2-alpha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Region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7272316-6E01-4260-9E81-8DB5C81B4DEB}"/>
              </a:ext>
            </a:extLst>
          </p:cNvPr>
          <p:cNvSpPr txBox="1"/>
          <p:nvPr/>
        </p:nvSpPr>
        <p:spPr>
          <a:xfrm>
            <a:off x="6969678" y="5176241"/>
            <a:ext cx="50788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pays ont été filtrés selon la liste des pays d’après ISO-3166-1</a:t>
            </a:r>
            <a:r>
              <a:rPr lang="fr-FR" sz="1600" u="none" strike="noStrike" baseline="6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  <a:endParaRPr lang="fr-FR" sz="2000" u="none" strike="noStrike" baseline="60000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3164AC52-868D-4361-A484-E5FE54F429A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5164387"/>
            <a:ext cx="457727" cy="427272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01F32BA2-0FCE-44D2-A1CF-A86F56A871A6}"/>
              </a:ext>
            </a:extLst>
          </p:cNvPr>
          <p:cNvSpPr txBox="1"/>
          <p:nvPr/>
        </p:nvSpPr>
        <p:spPr>
          <a:xfrm>
            <a:off x="8621423" y="6097958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https://datahub.io/core/country-list</a:t>
            </a: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02. Sélection des Indicateurs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4841937" y="1620987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Au début, il y avait 3665 indicateurs uniques sur </a:t>
            </a:r>
            <a:r>
              <a:rPr lang="en-US" sz="2000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1607564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4841938" y="2304026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2 listes de mots-clés ont été définis 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2295234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0A67C1B-D589-496D-BB69-AEE192AC8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20987"/>
            <a:ext cx="3736894" cy="3736894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FBFFF13D-4467-49F3-872B-112E846EA134}"/>
              </a:ext>
            </a:extLst>
          </p:cNvPr>
          <p:cNvSpPr txBox="1"/>
          <p:nvPr/>
        </p:nvSpPr>
        <p:spPr>
          <a:xfrm>
            <a:off x="4841938" y="2722506"/>
            <a:ext cx="63067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u="none" strike="noStrike" dirty="0">
                <a:solidFill>
                  <a:srgbClr val="008080"/>
                </a:solidFill>
                <a:effectLst/>
                <a:latin typeface="docs-Roboto"/>
              </a:rPr>
              <a:t>Mots-clés liés à l’objectif de la mission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F2B43D"/>
                </a:solidFill>
                <a:latin typeface="docs-Roboto"/>
              </a:rPr>
              <a:t>Mots-clés PAS liés à l’objectif de la mission</a:t>
            </a:r>
            <a:endParaRPr lang="fr-FR" sz="2000" b="1" u="none" strike="noStrike" dirty="0">
              <a:solidFill>
                <a:srgbClr val="F2B43D"/>
              </a:solidFill>
              <a:latin typeface="docs-Roboto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4841938" y="3525222"/>
            <a:ext cx="6972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296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indicateurs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3516430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d'indicateurs sélectionnés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2960DC55-3B9E-44F2-BC0C-59D95BBA2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77328"/>
              </p:ext>
            </p:extLst>
          </p:nvPr>
        </p:nvGraphicFramePr>
        <p:xfrm>
          <a:off x="889787" y="1967089"/>
          <a:ext cx="10412425" cy="41479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1720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4729897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3470808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Code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Name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Indicator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Internet users (per 100 people)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Internet </a:t>
                      </a:r>
                      <a:r>
                        <a:rPr lang="es-419" dirty="0" err="1"/>
                        <a:t>users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SE.TER.ENRL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tertiary education, all programmes,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 err="1"/>
                        <a:t>Enrolment</a:t>
                      </a:r>
                      <a:r>
                        <a:rPr lang="es-419" dirty="0"/>
                        <a:t> in </a:t>
                      </a:r>
                      <a:r>
                        <a:rPr lang="es-419" dirty="0" err="1"/>
                        <a:t>tertiary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education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upper secondary education,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GDP per capita, PPP (current international 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Gross domestic product per capita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SP.POP.1524.TO.UN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ages 15-24,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Ages 15-24 population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SP.POP.TOTL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Total </a:t>
                      </a:r>
                      <a:r>
                        <a:rPr lang="es-419" dirty="0" err="1"/>
                        <a:t>population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3A5444F-39BD-45C3-BBC3-EE09B8B6C0C5}"/>
              </a:ext>
            </a:extLst>
          </p:cNvPr>
          <p:cNvSpPr/>
          <p:nvPr/>
        </p:nvSpPr>
        <p:spPr>
          <a:xfrm>
            <a:off x="0" y="1224174"/>
            <a:ext cx="6296297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4C9E65-6880-4B0D-8C17-5E3A4E9C5099}"/>
              </a:ext>
            </a:extLst>
          </p:cNvPr>
          <p:cNvSpPr txBox="1"/>
          <p:nvPr/>
        </p:nvSpPr>
        <p:spPr>
          <a:xfrm>
            <a:off x="160673" y="1268371"/>
            <a:ext cx="5843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d’observation, les indicateurs retenus sont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773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>
            <a:extLst>
              <a:ext uri="{FF2B5EF4-FFF2-40B4-BE49-F238E27FC236}">
                <a16:creationId xmlns:a16="http://schemas.microsoft.com/office/drawing/2014/main" id="{B6128B1A-57C9-4A3F-BA6C-F537940A7F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" b="2038"/>
          <a:stretch/>
        </p:blipFill>
        <p:spPr>
          <a:xfrm>
            <a:off x="1787221" y="1077613"/>
            <a:ext cx="8617558" cy="4930857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03. Comparaison des pays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844895" y="2227901"/>
            <a:ext cx="708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Sélectionner</a:t>
            </a:r>
            <a:r>
              <a:rPr lang="es-419" sz="2000" dirty="0"/>
              <a:t> les </a:t>
            </a:r>
            <a:r>
              <a:rPr lang="es-419" sz="2000" dirty="0" err="1"/>
              <a:t>colonnes</a:t>
            </a:r>
            <a:r>
              <a:rPr lang="es-419" sz="2000" dirty="0"/>
              <a:t> </a:t>
            </a:r>
            <a:r>
              <a:rPr lang="es-419" sz="2000" dirty="0" err="1"/>
              <a:t>minimales</a:t>
            </a:r>
            <a:r>
              <a:rPr lang="es-419" sz="2000" dirty="0"/>
              <a:t> </a:t>
            </a:r>
            <a:r>
              <a:rPr lang="es-419" sz="2000" dirty="0" err="1"/>
              <a:t>nécessaires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travailler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214478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844894" y="2910940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Sélectionner</a:t>
            </a:r>
            <a:r>
              <a:rPr lang="es-419" sz="2000" dirty="0"/>
              <a:t> les </a:t>
            </a:r>
            <a:r>
              <a:rPr lang="es-419" sz="2000" dirty="0" err="1"/>
              <a:t>données</a:t>
            </a:r>
            <a:r>
              <a:rPr lang="es-419" sz="2000" dirty="0"/>
              <a:t> les plus </a:t>
            </a:r>
            <a:r>
              <a:rPr lang="es-419" sz="2000" dirty="0" err="1"/>
              <a:t>récentes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</a:t>
            </a:r>
            <a:r>
              <a:rPr lang="es-419" sz="2000" dirty="0" err="1"/>
              <a:t>indicateurs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902148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844895" y="3594600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Exclure</a:t>
            </a:r>
            <a:r>
              <a:rPr lang="es-419" sz="2000" dirty="0"/>
              <a:t> les </a:t>
            </a:r>
            <a:r>
              <a:rPr lang="es-419" sz="2000" dirty="0" err="1"/>
              <a:t>pays</a:t>
            </a:r>
            <a:r>
              <a:rPr lang="es-419" sz="2000" dirty="0"/>
              <a:t> de </a:t>
            </a:r>
            <a:r>
              <a:rPr lang="es-419" sz="2000" dirty="0" err="1"/>
              <a:t>moins</a:t>
            </a:r>
            <a:r>
              <a:rPr lang="es-419" sz="2000" dirty="0"/>
              <a:t> de 10 </a:t>
            </a:r>
            <a:r>
              <a:rPr lang="es-419" sz="2000" dirty="0" err="1"/>
              <a:t>millions</a:t>
            </a:r>
            <a:r>
              <a:rPr lang="es-419" sz="2000" dirty="0"/>
              <a:t> </a:t>
            </a:r>
            <a:r>
              <a:rPr lang="es-419" sz="2000" dirty="0" err="1"/>
              <a:t>d'habitants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58580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F83513B-69EA-40DE-B97F-4B28435E2728}"/>
              </a:ext>
            </a:extLst>
          </p:cNvPr>
          <p:cNvSpPr txBox="1"/>
          <p:nvPr/>
        </p:nvSpPr>
        <p:spPr>
          <a:xfrm>
            <a:off x="854156" y="4305422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86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pays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0A5CEA4-DCA7-4356-B566-44BE73BAA7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4296630"/>
            <a:ext cx="457727" cy="4272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7703FF-D178-4B7F-A7FC-37605866810A}"/>
              </a:ext>
            </a:extLst>
          </p:cNvPr>
          <p:cNvSpPr/>
          <p:nvPr/>
        </p:nvSpPr>
        <p:spPr>
          <a:xfrm>
            <a:off x="1" y="1224174"/>
            <a:ext cx="8445409" cy="743403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50BD2A5-9351-44EE-A242-A0AEF696CB61}"/>
              </a:ext>
            </a:extLst>
          </p:cNvPr>
          <p:cNvSpPr txBox="1"/>
          <p:nvPr/>
        </p:nvSpPr>
        <p:spPr>
          <a:xfrm>
            <a:off x="859888" y="1406870"/>
            <a:ext cx="745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Quels sont les pays avec un fort potentiel de clients pour nos services ?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EF6332D-3783-456F-9799-EFC1DDCFC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" y="132153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Estimation du nombre des clients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(20 premiers pays)</a:t>
            </a:r>
            <a:endParaRPr lang="es-419" sz="40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DB3AB0F-B8D3-4795-BECC-51CC697D25E6}"/>
              </a:ext>
            </a:extLst>
          </p:cNvPr>
          <p:cNvSpPr txBox="1"/>
          <p:nvPr/>
        </p:nvSpPr>
        <p:spPr>
          <a:xfrm>
            <a:off x="854156" y="1815265"/>
            <a:ext cx="10630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/>
              <a:t>(</a:t>
            </a:r>
            <a:r>
              <a:rPr lang="es-419" sz="2000" dirty="0" err="1"/>
              <a:t>Enrolment</a:t>
            </a:r>
            <a:r>
              <a:rPr lang="es-419" sz="2000" dirty="0"/>
              <a:t> in </a:t>
            </a:r>
            <a:r>
              <a:rPr lang="es-419" sz="2000" dirty="0" err="1"/>
              <a:t>tertiary</a:t>
            </a:r>
            <a:r>
              <a:rPr lang="es-419" sz="2000" dirty="0"/>
              <a:t> </a:t>
            </a:r>
            <a:r>
              <a:rPr lang="es-419" sz="2000" dirty="0" err="1"/>
              <a:t>education</a:t>
            </a:r>
            <a:r>
              <a:rPr lang="es-419" sz="2000" dirty="0"/>
              <a:t> + </a:t>
            </a:r>
            <a:r>
              <a:rPr lang="en-US" sz="2000" dirty="0"/>
              <a:t>Enrolment in upper secondary education) * </a:t>
            </a:r>
            <a:r>
              <a:rPr lang="es-419" sz="2000" dirty="0"/>
              <a:t>Internet </a:t>
            </a:r>
            <a:r>
              <a:rPr lang="es-419" sz="2000" dirty="0" err="1"/>
              <a:t>users</a:t>
            </a:r>
            <a:r>
              <a:rPr lang="es-419" sz="2000" dirty="0"/>
              <a:t>/100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BA0AD34-FA0D-4EF9-A0EA-B1A687942D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1806473"/>
            <a:ext cx="457727" cy="42727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E3B43B7-0732-496D-8FDC-0B323F414F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" t="3942" r="8378" b="5571"/>
          <a:stretch/>
        </p:blipFill>
        <p:spPr>
          <a:xfrm>
            <a:off x="5919257" y="2457255"/>
            <a:ext cx="5450254" cy="3633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A50AD42-5EE2-4F87-A355-007AC564492D}"/>
              </a:ext>
            </a:extLst>
          </p:cNvPr>
          <p:cNvSpPr/>
          <p:nvPr/>
        </p:nvSpPr>
        <p:spPr>
          <a:xfrm>
            <a:off x="5836082" y="2711678"/>
            <a:ext cx="1940672" cy="14475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8BE6FEE-A373-4ECA-A050-7B82C967BF5E}"/>
              </a:ext>
            </a:extLst>
          </p:cNvPr>
          <p:cNvGrpSpPr/>
          <p:nvPr/>
        </p:nvGrpSpPr>
        <p:grpSpPr>
          <a:xfrm>
            <a:off x="2188266" y="2371268"/>
            <a:ext cx="3032683" cy="2125494"/>
            <a:chOff x="2054863" y="2124417"/>
            <a:chExt cx="3032683" cy="2125494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67114CE8-C07D-4131-A6B8-256B7673F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8" t="11707" r="64125" b="54047"/>
            <a:stretch/>
          </p:blipFill>
          <p:spPr>
            <a:xfrm>
              <a:off x="2135279" y="2199393"/>
              <a:ext cx="2869092" cy="19590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354AC1-3A0A-422B-AB08-5CC6BDA06910}"/>
                </a:ext>
              </a:extLst>
            </p:cNvPr>
            <p:cNvSpPr/>
            <p:nvPr/>
          </p:nvSpPr>
          <p:spPr>
            <a:xfrm>
              <a:off x="2054863" y="2124417"/>
              <a:ext cx="3032683" cy="212549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EF7E49A-BDE4-4E29-96B4-9A15B65DE463}"/>
              </a:ext>
            </a:extLst>
          </p:cNvPr>
          <p:cNvCxnSpPr>
            <a:cxnSpLocks/>
          </p:cNvCxnSpPr>
          <p:nvPr/>
        </p:nvCxnSpPr>
        <p:spPr>
          <a:xfrm flipH="1" flipV="1">
            <a:off x="5218190" y="2371268"/>
            <a:ext cx="617894" cy="340410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D40E352-D1BE-4CE0-B396-41D147D254BF}"/>
              </a:ext>
            </a:extLst>
          </p:cNvPr>
          <p:cNvCxnSpPr>
            <a:cxnSpLocks/>
          </p:cNvCxnSpPr>
          <p:nvPr/>
        </p:nvCxnSpPr>
        <p:spPr>
          <a:xfrm flipH="1">
            <a:off x="5218190" y="4159250"/>
            <a:ext cx="617893" cy="336187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5D09C7-FA0F-41B5-92C0-108F167BE6B1}"/>
              </a:ext>
            </a:extLst>
          </p:cNvPr>
          <p:cNvSpPr/>
          <p:nvPr/>
        </p:nvSpPr>
        <p:spPr>
          <a:xfrm>
            <a:off x="1" y="1218795"/>
            <a:ext cx="6958148" cy="40011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A9A785-9A6B-4255-845F-B83F03A0B05A}"/>
              </a:ext>
            </a:extLst>
          </p:cNvPr>
          <p:cNvSpPr txBox="1"/>
          <p:nvPr/>
        </p:nvSpPr>
        <p:spPr>
          <a:xfrm>
            <a:off x="1" y="1234184"/>
            <a:ext cx="684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Quels sont les pays avec un fort potentiel de clients pour nos services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42785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56442D0-5DEB-4777-87F9-64D1C39DD139}"/>
              </a:ext>
            </a:extLst>
          </p:cNvPr>
          <p:cNvSpPr txBox="1"/>
          <p:nvPr/>
        </p:nvSpPr>
        <p:spPr>
          <a:xfrm>
            <a:off x="968338" y="2141366"/>
            <a:ext cx="16355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Hypothèses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6055F4-DDC6-45E6-91A5-76AA8C7C5052}"/>
              </a:ext>
            </a:extLst>
          </p:cNvPr>
          <p:cNvSpPr txBox="1"/>
          <p:nvPr/>
        </p:nvSpPr>
        <p:spPr>
          <a:xfrm>
            <a:off x="384498" y="2604986"/>
            <a:ext cx="11575853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L'indicateur le plus important est « </a:t>
            </a:r>
            <a:r>
              <a:rPr lang="fr-FR" sz="1900" dirty="0" err="1">
                <a:solidFill>
                  <a:srgbClr val="000000"/>
                </a:solidFill>
                <a:effectLst/>
              </a:rPr>
              <a:t>Enrolment</a:t>
            </a:r>
            <a:r>
              <a:rPr lang="fr-FR" sz="1900" dirty="0">
                <a:solidFill>
                  <a:srgbClr val="000000"/>
                </a:solidFill>
                <a:effectLst/>
              </a:rPr>
              <a:t> in </a:t>
            </a:r>
            <a:r>
              <a:rPr lang="fr-FR" sz="1900" dirty="0" err="1">
                <a:solidFill>
                  <a:srgbClr val="000000"/>
                </a:solidFill>
                <a:effectLst/>
              </a:rPr>
              <a:t>education</a:t>
            </a:r>
            <a:r>
              <a:rPr lang="fr-FR" sz="1900" dirty="0">
                <a:solidFill>
                  <a:srgbClr val="000000"/>
                </a:solidFill>
                <a:effectLst/>
              </a:rPr>
              <a:t> » car c'est le marché cible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Le deuxième indicateur le plus important est « </a:t>
            </a:r>
            <a:r>
              <a:rPr lang="es-419" sz="1900" dirty="0"/>
              <a:t>Internet </a:t>
            </a:r>
            <a:r>
              <a:rPr lang="es-419" sz="1900" dirty="0" err="1"/>
              <a:t>users</a:t>
            </a:r>
            <a:r>
              <a:rPr lang="fr-FR" sz="1900" dirty="0">
                <a:solidFill>
                  <a:srgbClr val="000000"/>
                </a:solidFill>
                <a:effectLst/>
              </a:rPr>
              <a:t> »</a:t>
            </a:r>
            <a:r>
              <a:rPr lang="es-419" sz="1900" dirty="0"/>
              <a:t> </a:t>
            </a:r>
            <a:r>
              <a:rPr lang="fr-FR" sz="1900" dirty="0">
                <a:solidFill>
                  <a:srgbClr val="000000"/>
                </a:solidFill>
                <a:effectLst/>
              </a:rPr>
              <a:t>car l'Académie propose une formation en ligne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Le prix de la formation n'est pas cher </a:t>
            </a:r>
            <a:endParaRPr lang="fr-FR" sz="19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0A738C4-7F64-4E26-9B2E-0824F9E050E1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3" name="Tableau 3">
            <a:extLst>
              <a:ext uri="{FF2B5EF4-FFF2-40B4-BE49-F238E27FC236}">
                <a16:creationId xmlns:a16="http://schemas.microsoft.com/office/drawing/2014/main" id="{7143E566-CBFF-4CED-AF25-FD6BEC4D4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941846"/>
              </p:ext>
            </p:extLst>
          </p:nvPr>
        </p:nvGraphicFramePr>
        <p:xfrm>
          <a:off x="1464296" y="3666334"/>
          <a:ext cx="9263408" cy="25492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5624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1039516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1634205">
                  <a:extLst>
                    <a:ext uri="{9D8B030D-6E8A-4147-A177-3AD203B41FA5}">
                      <a16:colId xmlns:a16="http://schemas.microsoft.com/office/drawing/2014/main" val="2509600319"/>
                    </a:ext>
                  </a:extLst>
                </a:gridCol>
                <a:gridCol w="4494063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Renamed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Weighing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Code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Name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 err="1"/>
                        <a:t>Enrolment</a:t>
                      </a:r>
                      <a:r>
                        <a:rPr lang="es-419" sz="1600" dirty="0"/>
                        <a:t> in </a:t>
                      </a:r>
                      <a:r>
                        <a:rPr lang="es-419" sz="1600" dirty="0" err="1"/>
                        <a:t>education</a:t>
                      </a:r>
                      <a:endParaRPr lang="es-419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50 %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SE.TER.ENRL</a:t>
                      </a:r>
                      <a:br>
                        <a:rPr lang="es-419" sz="1600"/>
                      </a:br>
                      <a:r>
                        <a:rPr lang="es-419" sz="1600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Enrolment in tertiary education, all </a:t>
                      </a:r>
                      <a:r>
                        <a:rPr lang="en-US" sz="1600" dirty="0" err="1"/>
                        <a:t>programmes</a:t>
                      </a:r>
                      <a:r>
                        <a:rPr lang="en-US" sz="1600" dirty="0"/>
                        <a:t>, both sexes (number)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Internet </a:t>
                      </a:r>
                      <a:r>
                        <a:rPr lang="es-419" sz="1600" dirty="0" err="1"/>
                        <a:t>users</a:t>
                      </a:r>
                      <a:endParaRPr lang="es-419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35 %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Internet users (per 100 people)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Gross domestic product per capita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15 %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600" dirty="0"/>
                        <a:t>GDP per </a:t>
                      </a:r>
                      <a:r>
                        <a:rPr lang="es-419" sz="1600" dirty="0" err="1"/>
                        <a:t>capita</a:t>
                      </a:r>
                      <a:r>
                        <a:rPr lang="es-419" sz="1600" dirty="0"/>
                        <a:t>, PPP (</a:t>
                      </a:r>
                      <a:r>
                        <a:rPr lang="es-419" sz="1600" dirty="0" err="1"/>
                        <a:t>current</a:t>
                      </a:r>
                      <a:r>
                        <a:rPr lang="es-419" sz="1600" dirty="0"/>
                        <a:t> </a:t>
                      </a:r>
                      <a:r>
                        <a:rPr lang="es-419" sz="1600" dirty="0" err="1"/>
                        <a:t>international</a:t>
                      </a:r>
                      <a:r>
                        <a:rPr lang="es-419" sz="1600" dirty="0"/>
                        <a:t> 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</a:tbl>
          </a:graphicData>
        </a:graphic>
      </p:graphicFrame>
      <p:sp>
        <p:nvSpPr>
          <p:cNvPr id="15" name="Titre 1">
            <a:extLst>
              <a:ext uri="{FF2B5EF4-FFF2-40B4-BE49-F238E27FC236}">
                <a16:creationId xmlns:a16="http://schemas.microsoft.com/office/drawing/2014/main" id="{472927E0-E296-415B-9EAF-9B5C37406CC9}"/>
              </a:ext>
            </a:extLst>
          </p:cNvPr>
          <p:cNvSpPr txBox="1">
            <a:spLocks/>
          </p:cNvSpPr>
          <p:nvPr/>
        </p:nvSpPr>
        <p:spPr>
          <a:xfrm>
            <a:off x="279916" y="378794"/>
            <a:ext cx="11112333" cy="965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04. Pays potentiels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(Score par pays)</a:t>
            </a:r>
            <a:endParaRPr lang="es-419" sz="40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7EBAAB4-C3D3-446E-A47A-09B4D65BC8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8" y="2135968"/>
            <a:ext cx="457727" cy="4272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EA4344-AA9C-43BE-BAEA-8401C7AA3A62}"/>
              </a:ext>
            </a:extLst>
          </p:cNvPr>
          <p:cNvSpPr/>
          <p:nvPr/>
        </p:nvSpPr>
        <p:spPr>
          <a:xfrm>
            <a:off x="1" y="1224174"/>
            <a:ext cx="8445409" cy="743403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1AF7E12-E5D6-4BA7-815E-422EFE3F35E7}"/>
              </a:ext>
            </a:extLst>
          </p:cNvPr>
          <p:cNvSpPr txBox="1"/>
          <p:nvPr/>
        </p:nvSpPr>
        <p:spPr>
          <a:xfrm>
            <a:off x="854157" y="1268371"/>
            <a:ext cx="7451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Dans quels pays l'entreprise doit-elle opérer en priorité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chacun de ces pays, quelle sera l’évolution de ce potentiel de clients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52FD8D9-D5EC-47DE-A415-1CEA83FEB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" y="132153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74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B73C792-E63F-41BD-9C0A-0F66A7A85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062" y="1751655"/>
            <a:ext cx="8799665" cy="4399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Rectángulo 4">
            <a:extLst>
              <a:ext uri="{FF2B5EF4-FFF2-40B4-BE49-F238E27FC236}">
                <a16:creationId xmlns:a16="http://schemas.microsoft.com/office/drawing/2014/main" id="{6730C881-9288-45D9-BA7F-81FB5552AC42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4FE132-F401-4853-B86B-189F59E3CEB7}"/>
              </a:ext>
            </a:extLst>
          </p:cNvPr>
          <p:cNvSpPr/>
          <p:nvPr/>
        </p:nvSpPr>
        <p:spPr>
          <a:xfrm>
            <a:off x="3486008" y="2087984"/>
            <a:ext cx="3637168" cy="3946226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B47CA7-FB1F-4070-9752-707FA4B49B99}"/>
              </a:ext>
            </a:extLst>
          </p:cNvPr>
          <p:cNvSpPr/>
          <p:nvPr/>
        </p:nvSpPr>
        <p:spPr>
          <a:xfrm>
            <a:off x="212679" y="2906429"/>
            <a:ext cx="2562180" cy="186358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821E19D-2B6C-4D99-A3C4-B0B3F23A58E9}"/>
              </a:ext>
            </a:extLst>
          </p:cNvPr>
          <p:cNvCxnSpPr>
            <a:cxnSpLocks/>
          </p:cNvCxnSpPr>
          <p:nvPr/>
        </p:nvCxnSpPr>
        <p:spPr>
          <a:xfrm flipH="1">
            <a:off x="2774859" y="2087984"/>
            <a:ext cx="711149" cy="818445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18B4168-FC58-44AA-A017-7A88529A8FC3}"/>
              </a:ext>
            </a:extLst>
          </p:cNvPr>
          <p:cNvCxnSpPr>
            <a:cxnSpLocks/>
          </p:cNvCxnSpPr>
          <p:nvPr/>
        </p:nvCxnSpPr>
        <p:spPr>
          <a:xfrm flipH="1" flipV="1">
            <a:off x="2774859" y="4770016"/>
            <a:ext cx="711149" cy="1264194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092BD9AD-B714-492E-BA65-D1027564EB41}"/>
              </a:ext>
            </a:extLst>
          </p:cNvPr>
          <p:cNvSpPr txBox="1"/>
          <p:nvPr/>
        </p:nvSpPr>
        <p:spPr>
          <a:xfrm>
            <a:off x="1012038" y="3118630"/>
            <a:ext cx="11627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La Chine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0C4C90D-BE68-49D7-A9A0-7132BDE05AFC}"/>
              </a:ext>
            </a:extLst>
          </p:cNvPr>
          <p:cNvSpPr txBox="1"/>
          <p:nvPr/>
        </p:nvSpPr>
        <p:spPr>
          <a:xfrm>
            <a:off x="1012038" y="3640749"/>
            <a:ext cx="10000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 err="1">
                <a:solidFill>
                  <a:srgbClr val="008080"/>
                </a:solidFill>
                <a:latin typeface="docs-Roboto"/>
              </a:rPr>
              <a:t>L</a:t>
            </a:r>
            <a:r>
              <a:rPr lang="es-ES" sz="2000" b="1" strike="noStrike" dirty="0" err="1">
                <a:solidFill>
                  <a:srgbClr val="008080"/>
                </a:solidFill>
                <a:latin typeface="docs-Roboto"/>
              </a:rPr>
              <a:t>'Inde</a:t>
            </a:r>
            <a:endParaRPr lang="es-ES" sz="2000" b="1" strike="noStrike" dirty="0">
              <a:solidFill>
                <a:srgbClr val="008080"/>
              </a:solidFill>
              <a:latin typeface="docs-Roboto"/>
            </a:endParaRPr>
          </a:p>
          <a:p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84DEDDE-A872-435C-9607-E15EF26063F8}"/>
              </a:ext>
            </a:extLst>
          </p:cNvPr>
          <p:cNvSpPr txBox="1"/>
          <p:nvPr/>
        </p:nvSpPr>
        <p:spPr>
          <a:xfrm>
            <a:off x="1012038" y="4157704"/>
            <a:ext cx="16509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Les </a:t>
            </a:r>
            <a:r>
              <a:rPr lang="es-ES" sz="2000" b="1" strike="noStrike" dirty="0" err="1">
                <a:solidFill>
                  <a:srgbClr val="008080"/>
                </a:solidFill>
                <a:latin typeface="docs-Roboto"/>
              </a:rPr>
              <a:t>États-Unis</a:t>
            </a:r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 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4CC8C9B7-10EB-4078-9CC9-44547C6F3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1" y="3534804"/>
            <a:ext cx="612000" cy="612000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E9678F34-68A3-49E2-BA1B-6AF13F4EA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1" y="3012685"/>
            <a:ext cx="612000" cy="612000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ADFB3A6F-ADA8-4B3B-9218-D7C9262AEA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1" y="4051759"/>
            <a:ext cx="612000" cy="612000"/>
          </a:xfrm>
          <a:prstGeom prst="rect">
            <a:avLst/>
          </a:prstGeom>
        </p:spPr>
      </p:pic>
      <p:sp>
        <p:nvSpPr>
          <p:cNvPr id="54" name="Titre 1">
            <a:extLst>
              <a:ext uri="{FF2B5EF4-FFF2-40B4-BE49-F238E27FC236}">
                <a16:creationId xmlns:a16="http://schemas.microsoft.com/office/drawing/2014/main" id="{52318C9E-D931-4D39-9D73-8574601E23ED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Pays potentiels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(Score par pays)</a:t>
            </a:r>
            <a:endParaRPr lang="es-419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915DA7-6B75-4568-8DFF-01F286CB5827}"/>
              </a:ext>
            </a:extLst>
          </p:cNvPr>
          <p:cNvSpPr/>
          <p:nvPr/>
        </p:nvSpPr>
        <p:spPr>
          <a:xfrm>
            <a:off x="0" y="1218795"/>
            <a:ext cx="5660571" cy="40011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24FDA3C-F7AD-4F51-BFA9-43A6D52E2C20}"/>
              </a:ext>
            </a:extLst>
          </p:cNvPr>
          <p:cNvSpPr txBox="1"/>
          <p:nvPr/>
        </p:nvSpPr>
        <p:spPr>
          <a:xfrm>
            <a:off x="1" y="1234184"/>
            <a:ext cx="556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Dans quels pays l'entreprise doit-elle opérer en priorité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695683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03B8138-84C7-4E96-8B41-4407F524D30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2149348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804ED11-9C3E-478A-BEF5-9AEC21F5715F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ángulo 4">
            <a:extLst>
              <a:ext uri="{FF2B5EF4-FFF2-40B4-BE49-F238E27FC236}">
                <a16:creationId xmlns:a16="http://schemas.microsoft.com/office/drawing/2014/main" id="{74AB9722-099A-46BE-924E-3B502890BF1C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EA470D-9136-4199-ABA6-A965B64610C0}"/>
              </a:ext>
            </a:extLst>
          </p:cNvPr>
          <p:cNvSpPr/>
          <p:nvPr/>
        </p:nvSpPr>
        <p:spPr>
          <a:xfrm>
            <a:off x="0" y="1218796"/>
            <a:ext cx="3933537" cy="72321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5258918-C334-4913-BD7C-C3E6B9D81AF4}"/>
              </a:ext>
            </a:extLst>
          </p:cNvPr>
          <p:cNvSpPr txBox="1"/>
          <p:nvPr/>
        </p:nvSpPr>
        <p:spPr>
          <a:xfrm>
            <a:off x="1" y="1260358"/>
            <a:ext cx="384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chacun de ces pays, quelle sera l’évolution de ce potentiel de clients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77134EDB-515B-4308-900E-262C417D5DA6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Pays potentiels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(L’évolution de ce potentiel de clients)</a:t>
            </a:r>
            <a:endParaRPr lang="es-419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C50DE1-B447-4D10-868B-2BF2873EA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643" y="1252842"/>
            <a:ext cx="7458711" cy="4972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16E48DA-17F9-4DF7-A97F-2274270C2A38}"/>
              </a:ext>
            </a:extLst>
          </p:cNvPr>
          <p:cNvSpPr txBox="1"/>
          <p:nvPr/>
        </p:nvSpPr>
        <p:spPr>
          <a:xfrm>
            <a:off x="844894" y="2149348"/>
            <a:ext cx="33685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</a:t>
            </a:r>
            <a:r>
              <a:rPr lang="es-419" sz="2000" dirty="0"/>
              <a:t> des </a:t>
            </a:r>
            <a:r>
              <a:rPr lang="es-419" sz="2000" dirty="0" err="1"/>
              <a:t>trois</a:t>
            </a:r>
            <a:r>
              <a:rPr lang="es-419" sz="2000" dirty="0"/>
              <a:t> </a:t>
            </a:r>
            <a:r>
              <a:rPr lang="es-419" sz="2000" dirty="0" err="1"/>
              <a:t>dernières</a:t>
            </a:r>
            <a:r>
              <a:rPr lang="es-419" sz="2000" dirty="0"/>
              <a:t> </a:t>
            </a:r>
            <a:r>
              <a:rPr lang="es-419" sz="2000" dirty="0" err="1"/>
              <a:t>données</a:t>
            </a:r>
            <a:r>
              <a:rPr lang="es-419" sz="2000" dirty="0"/>
              <a:t> disponibles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les </a:t>
            </a:r>
            <a:r>
              <a:rPr lang="es-419" sz="2000" dirty="0" err="1"/>
              <a:t>indicateurs</a:t>
            </a:r>
            <a:r>
              <a:rPr lang="es-419" sz="2000" dirty="0"/>
              <a:t> “</a:t>
            </a:r>
            <a:r>
              <a:rPr lang="es-419" sz="2000" dirty="0" err="1"/>
              <a:t>Enrolment</a:t>
            </a:r>
            <a:r>
              <a:rPr lang="es-419" sz="2000" dirty="0"/>
              <a:t> in </a:t>
            </a:r>
            <a:r>
              <a:rPr lang="es-419" sz="2000" dirty="0" err="1"/>
              <a:t>education</a:t>
            </a:r>
            <a:r>
              <a:rPr lang="es-ES" sz="2000" dirty="0"/>
              <a:t>” et “Internet </a:t>
            </a:r>
            <a:r>
              <a:rPr lang="es-ES" sz="2000" dirty="0" err="1"/>
              <a:t>users</a:t>
            </a:r>
            <a:r>
              <a:rPr lang="es-ES" sz="2000" dirty="0"/>
              <a:t>”</a:t>
            </a:r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138987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804ED11-9C3E-478A-BEF5-9AEC21F5715F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ángulo 4">
            <a:extLst>
              <a:ext uri="{FF2B5EF4-FFF2-40B4-BE49-F238E27FC236}">
                <a16:creationId xmlns:a16="http://schemas.microsoft.com/office/drawing/2014/main" id="{74AB9722-099A-46BE-924E-3B502890BF1C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77134EDB-515B-4308-900E-262C417D5DA6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Pays potentiels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(L’évolution de L’Internet)</a:t>
            </a:r>
            <a:endParaRPr lang="es-419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A2C6227-6719-4932-9619-1E0E9D091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20" y="1379733"/>
            <a:ext cx="8142513" cy="4614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DEB296A-8236-46C5-94E3-7FACDF099F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1379733"/>
            <a:ext cx="457727" cy="42727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3523DF0-2A0E-49FD-8377-773E444DB62F}"/>
              </a:ext>
            </a:extLst>
          </p:cNvPr>
          <p:cNvSpPr txBox="1"/>
          <p:nvPr/>
        </p:nvSpPr>
        <p:spPr>
          <a:xfrm>
            <a:off x="844894" y="1379733"/>
            <a:ext cx="281742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</a:t>
            </a:r>
            <a:r>
              <a:rPr lang="es-419" sz="2000" dirty="0"/>
              <a:t> des </a:t>
            </a:r>
            <a:r>
              <a:rPr lang="es-419" sz="2000" dirty="0" err="1"/>
              <a:t>trois</a:t>
            </a:r>
            <a:r>
              <a:rPr lang="es-419" sz="2000" dirty="0"/>
              <a:t> </a:t>
            </a:r>
            <a:r>
              <a:rPr lang="es-419" sz="2000" dirty="0" err="1"/>
              <a:t>dernières</a:t>
            </a:r>
            <a:r>
              <a:rPr lang="es-419" sz="2000" dirty="0"/>
              <a:t> </a:t>
            </a:r>
            <a:r>
              <a:rPr lang="es-419" sz="2000" dirty="0" err="1"/>
              <a:t>données</a:t>
            </a:r>
            <a:r>
              <a:rPr lang="es-419" sz="2000" dirty="0"/>
              <a:t> disponibles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</a:t>
            </a:r>
            <a:r>
              <a:rPr lang="es-419" sz="2000" dirty="0" err="1"/>
              <a:t>l’indicateur</a:t>
            </a:r>
            <a:r>
              <a:rPr lang="es-419" sz="2000" dirty="0"/>
              <a:t> </a:t>
            </a:r>
            <a:r>
              <a:rPr lang="es-ES" sz="2000" dirty="0"/>
              <a:t>“Internet </a:t>
            </a:r>
            <a:r>
              <a:rPr lang="es-ES" sz="2000" dirty="0" err="1"/>
              <a:t>users</a:t>
            </a:r>
            <a:r>
              <a:rPr lang="es-ES" sz="2000" dirty="0"/>
              <a:t>”</a:t>
            </a:r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3887561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 sur la pertinence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6121695-DC34-4068-839E-E99FC73DEB1F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10B70A43-7C35-418D-B94D-8E505E9B0C67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035FD6E4-92C4-4EF8-9EC3-677279EC09C6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DCA1D15A-37B5-450A-A41C-DCADB1B30B9A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A2D9A84B-E318-4D7F-B8F1-108F207C31E1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2B018CAB-F6DC-4C1C-97EE-B39A06AD348F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B0C06CF5-1689-4288-A8CB-F5C714C78275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394B4FAE-38FC-42CB-A1C0-E50A78A9A7FA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8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pré-exploratoire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Conclusions sur la pertinence du jeu de données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"/>
          <a:stretch/>
        </p:blipFill>
        <p:spPr>
          <a:xfrm>
            <a:off x="7469766" y="1535883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pertinence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405F446-F75C-4715-9DCF-799EF03FFD88}"/>
              </a:ext>
            </a:extLst>
          </p:cNvPr>
          <p:cNvSpPr txBox="1"/>
          <p:nvPr/>
        </p:nvSpPr>
        <p:spPr>
          <a:xfrm>
            <a:off x="844895" y="1620987"/>
            <a:ext cx="708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Certains</a:t>
            </a:r>
            <a:r>
              <a:rPr lang="es-419" sz="2000" dirty="0"/>
              <a:t> </a:t>
            </a:r>
            <a:r>
              <a:rPr lang="es-419" sz="2000" dirty="0" err="1"/>
              <a:t>datasets</a:t>
            </a:r>
            <a:r>
              <a:rPr lang="es-419" sz="2000" dirty="0"/>
              <a:t> </a:t>
            </a:r>
            <a:r>
              <a:rPr lang="es-419" sz="2000" dirty="0" err="1"/>
              <a:t>n'ajoutent</a:t>
            </a:r>
            <a:r>
              <a:rPr lang="es-419" sz="2000" dirty="0"/>
              <a:t> </a:t>
            </a:r>
            <a:r>
              <a:rPr lang="es-419" sz="2000" dirty="0" err="1"/>
              <a:t>pas</a:t>
            </a:r>
            <a:r>
              <a:rPr lang="es-419" sz="2000" dirty="0"/>
              <a:t> de </a:t>
            </a:r>
            <a:r>
              <a:rPr lang="es-419" sz="2000" dirty="0" err="1"/>
              <a:t>valeur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D42241FF-4BA4-4A7F-AEDD-223140AAF8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07564"/>
            <a:ext cx="457727" cy="427272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FBA538E3-25E4-4BED-A2E4-08388E715370}"/>
              </a:ext>
            </a:extLst>
          </p:cNvPr>
          <p:cNvSpPr txBox="1"/>
          <p:nvPr/>
        </p:nvSpPr>
        <p:spPr>
          <a:xfrm>
            <a:off x="844894" y="3301960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Il</a:t>
            </a:r>
            <a:r>
              <a:rPr lang="es-419" sz="2000" dirty="0"/>
              <a:t> manque des </a:t>
            </a:r>
            <a:r>
              <a:rPr lang="es-419" sz="2000" dirty="0" err="1"/>
              <a:t>informations</a:t>
            </a:r>
            <a:r>
              <a:rPr lang="es-419" sz="2000" dirty="0"/>
              <a:t> sur </a:t>
            </a:r>
            <a:r>
              <a:rPr lang="es-419" sz="2000" dirty="0" err="1"/>
              <a:t>Academy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rendre</a:t>
            </a:r>
            <a:r>
              <a:rPr lang="es-419" sz="2000" dirty="0"/>
              <a:t> </a:t>
            </a:r>
            <a:r>
              <a:rPr lang="es-419" sz="2000" dirty="0" err="1"/>
              <a:t>l’analyse</a:t>
            </a:r>
            <a:r>
              <a:rPr lang="es-419" sz="2000" dirty="0"/>
              <a:t> plus </a:t>
            </a:r>
            <a:r>
              <a:rPr lang="es-419" sz="2000" dirty="0" err="1"/>
              <a:t>précise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FFA8C3FB-EC9F-4840-942B-1E7C224A9C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293168"/>
            <a:ext cx="457727" cy="427272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745D3EB8-5E9B-47E6-AFB5-21A1B4107B52}"/>
              </a:ext>
            </a:extLst>
          </p:cNvPr>
          <p:cNvSpPr txBox="1"/>
          <p:nvPr/>
        </p:nvSpPr>
        <p:spPr>
          <a:xfrm>
            <a:off x="854156" y="4726755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Le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jeu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données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permet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répondre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aux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attentes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d’Academy</a:t>
            </a:r>
            <a:endParaRPr lang="fr-FR" sz="2000" strike="noStrike" dirty="0">
              <a:ln>
                <a:solidFill>
                  <a:srgbClr val="70AD47"/>
                </a:solidFill>
              </a:ln>
              <a:solidFill>
                <a:srgbClr val="70AD47"/>
              </a:solidFill>
              <a:effectLst/>
              <a:latin typeface="docs-Roboto"/>
            </a:endParaRP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E5B478BE-134E-4A80-8B2E-6DDD07C937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4717963"/>
            <a:ext cx="457727" cy="427272"/>
          </a:xfrm>
          <a:prstGeom prst="rect">
            <a:avLst/>
          </a:prstGeom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6805456A-61A8-42A4-823A-37F4727A148F}"/>
              </a:ext>
            </a:extLst>
          </p:cNvPr>
          <p:cNvSpPr txBox="1"/>
          <p:nvPr/>
        </p:nvSpPr>
        <p:spPr>
          <a:xfrm>
            <a:off x="854156" y="3748299"/>
            <a:ext cx="8445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/>
              <a:t>La </a:t>
            </a:r>
            <a:r>
              <a:rPr lang="es-419" sz="2000" dirty="0" err="1"/>
              <a:t>langue</a:t>
            </a:r>
            <a:r>
              <a:rPr lang="es-419" sz="2000" dirty="0"/>
              <a:t> des </a:t>
            </a:r>
            <a:r>
              <a:rPr lang="es-419" sz="2000" dirty="0" err="1"/>
              <a:t>cours</a:t>
            </a:r>
            <a:endParaRPr lang="es-419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 </a:t>
            </a:r>
            <a:r>
              <a:rPr lang="es-419" sz="2000" dirty="0" err="1">
                <a:solidFill>
                  <a:srgbClr val="000000"/>
                </a:solidFill>
                <a:latin typeface="docs-Roboto"/>
              </a:rPr>
              <a:t>p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rix</a:t>
            </a: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formation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853AE2F2-8C49-4EE7-88A5-57C871541633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CD4F65F-041D-4F7F-A697-C22FA4F3B47B}"/>
              </a:ext>
            </a:extLst>
          </p:cNvPr>
          <p:cNvSpPr txBox="1"/>
          <p:nvPr/>
        </p:nvSpPr>
        <p:spPr>
          <a:xfrm>
            <a:off x="854156" y="2034836"/>
            <a:ext cx="84454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/>
              <a:t>EdStatsCountry-Series.csv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>
                <a:solidFill>
                  <a:srgbClr val="000000"/>
                </a:solidFill>
                <a:latin typeface="docs-Roboto"/>
              </a:rPr>
              <a:t>EdStatsFootNote.csv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>
                <a:solidFill>
                  <a:srgbClr val="000000"/>
                </a:solidFill>
                <a:latin typeface="docs-Roboto"/>
              </a:rPr>
              <a:t>EdStatsSeries.csv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1582511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59" y="1349181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DC0FBF0E-ED46-4567-A108-9413DA08B826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2602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7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C8ECAC1-815C-4282-94C0-49222131B37B}"/>
              </a:ext>
            </a:extLst>
          </p:cNvPr>
          <p:cNvGrpSpPr/>
          <p:nvPr/>
        </p:nvGrpSpPr>
        <p:grpSpPr>
          <a:xfrm>
            <a:off x="4953000" y="5975261"/>
            <a:ext cx="2286000" cy="425012"/>
            <a:chOff x="4285445" y="5720194"/>
            <a:chExt cx="228600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173057" y="614520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4953000" y="5720196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5620555" y="57201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236335" y="58618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288110" y="5720194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5903890" y="5861861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285445" y="573092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4568780" y="587259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1623863" y="1411796"/>
            <a:ext cx="54104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Start-up de la </a:t>
            </a:r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EdTech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qui propose des contenus de formation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en ligne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un public de niveau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lycée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université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82012B-0BD9-44E4-9FE6-F539AB06F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361" y="1383310"/>
            <a:ext cx="353377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 descr="The World Bank Group">
            <a:extLst>
              <a:ext uri="{FF2B5EF4-FFF2-40B4-BE49-F238E27FC236}">
                <a16:creationId xmlns:a16="http://schemas.microsoft.com/office/drawing/2014/main" id="{A192F914-A6FE-428C-AF02-15EB7F200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10" y="4195744"/>
            <a:ext cx="2757666" cy="1103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BB7B393-2D87-476B-B70C-811A60FC1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78932"/>
            <a:ext cx="360000" cy="360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C181CAA1-7F84-4D4C-A415-BC831E8DF7B8}"/>
              </a:ext>
            </a:extLst>
          </p:cNvPr>
          <p:cNvSpPr txBox="1"/>
          <p:nvPr/>
        </p:nvSpPr>
        <p:spPr>
          <a:xfrm>
            <a:off x="744627" y="3870114"/>
            <a:ext cx="68086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none" strike="noStrike" dirty="0">
                <a:solidFill>
                  <a:srgbClr val="000000"/>
                </a:solidFill>
                <a:effectLst/>
                <a:latin typeface="docs-Roboto"/>
              </a:rPr>
              <a:t>Analyse exploratoire pour déterminer: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Quels sont les pays avec un fort potentiel de clients pour nos services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Pour chacun de ces pays, quelle sera l’évolution de ce potentiel de clients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Dans quels pays l'entreprise doit-elle opérer en priorité ?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80DC035-B45F-4BAD-B3B6-D5A4C935303B}"/>
              </a:ext>
            </a:extLst>
          </p:cNvPr>
          <p:cNvSpPr txBox="1"/>
          <p:nvPr/>
        </p:nvSpPr>
        <p:spPr>
          <a:xfrm>
            <a:off x="721278" y="3158877"/>
            <a:ext cx="4428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docs-Roboto"/>
              </a:rPr>
              <a:t>Le projet d’expansion à l’international</a:t>
            </a:r>
          </a:p>
        </p:txBody>
      </p:sp>
      <p:sp>
        <p:nvSpPr>
          <p:cNvPr id="31" name="Rectángulo 4">
            <a:extLst>
              <a:ext uri="{FF2B5EF4-FFF2-40B4-BE49-F238E27FC236}">
                <a16:creationId xmlns:a16="http://schemas.microsoft.com/office/drawing/2014/main" id="{FB5A67DD-8357-41E1-8357-7178C1D1720F}"/>
              </a:ext>
            </a:extLst>
          </p:cNvPr>
          <p:cNvSpPr/>
          <p:nvPr/>
        </p:nvSpPr>
        <p:spPr>
          <a:xfrm>
            <a:off x="816056" y="3504987"/>
            <a:ext cx="4428333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67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jeu de données</a:t>
            </a:r>
            <a:endParaRPr lang="es-419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C3731400-3989-4EF9-AA7B-237CA3A41F56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9">
            <a:extLst>
              <a:ext uri="{FF2B5EF4-FFF2-40B4-BE49-F238E27FC236}">
                <a16:creationId xmlns:a16="http://schemas.microsoft.com/office/drawing/2014/main" id="{9316E97D-87C5-4942-BD85-86311AD9A909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84150663-26F9-46BE-867E-8B01106FF02B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22">
            <a:extLst>
              <a:ext uri="{FF2B5EF4-FFF2-40B4-BE49-F238E27FC236}">
                <a16:creationId xmlns:a16="http://schemas.microsoft.com/office/drawing/2014/main" id="{B766EED4-965B-4D21-B7F4-553DD337078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23">
            <a:extLst>
              <a:ext uri="{FF2B5EF4-FFF2-40B4-BE49-F238E27FC236}">
                <a16:creationId xmlns:a16="http://schemas.microsoft.com/office/drawing/2014/main" id="{C9558BBE-CE7F-4790-9268-18FF42F453B0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id="{C6A9D9EC-0548-46D8-80F0-2540B430A603}"/>
              </a:ext>
            </a:extLst>
          </p:cNvPr>
          <p:cNvCxnSpPr>
            <a:endCxn id="16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1">
            <a:extLst>
              <a:ext uri="{FF2B5EF4-FFF2-40B4-BE49-F238E27FC236}">
                <a16:creationId xmlns:a16="http://schemas.microsoft.com/office/drawing/2014/main" id="{835F1DED-6C26-4995-BABB-F2C0E85F0AE2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693F4CFE-E233-462E-B1B5-78106B06DDCF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23233A-F031-445A-B841-675F7EF03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" t="6698" r="3657" b="7010"/>
          <a:stretch/>
        </p:blipFill>
        <p:spPr>
          <a:xfrm>
            <a:off x="279918" y="1618321"/>
            <a:ext cx="6096125" cy="275919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6011268-3D80-4C55-9B6F-5A119B999367}"/>
              </a:ext>
            </a:extLst>
          </p:cNvPr>
          <p:cNvSpPr txBox="1"/>
          <p:nvPr/>
        </p:nvSpPr>
        <p:spPr>
          <a:xfrm>
            <a:off x="6969678" y="2115579"/>
            <a:ext cx="4932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 /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CountryCode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Series code / Indicator code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7EBE8F9-97FD-45DD-BE1B-323F120D5757}"/>
              </a:ext>
            </a:extLst>
          </p:cNvPr>
          <p:cNvSpPr txBox="1"/>
          <p:nvPr/>
        </p:nvSpPr>
        <p:spPr>
          <a:xfrm>
            <a:off x="6969678" y="1403334"/>
            <a:ext cx="4772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F6E9A59-BD87-42CF-9CE6-40D72EA8BD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89753"/>
            <a:ext cx="457727" cy="4272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C79AEE-EF0F-451E-B7A9-E1B584C998A5}"/>
              </a:ext>
            </a:extLst>
          </p:cNvPr>
          <p:cNvSpPr/>
          <p:nvPr/>
        </p:nvSpPr>
        <p:spPr>
          <a:xfrm>
            <a:off x="6877050" y="2966008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10CCBD-E834-4C39-8821-19667D65887C}"/>
              </a:ext>
            </a:extLst>
          </p:cNvPr>
          <p:cNvSpPr txBox="1"/>
          <p:nvPr/>
        </p:nvSpPr>
        <p:spPr>
          <a:xfrm>
            <a:off x="7068389" y="3010205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Soyez prudent avec ces relations.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28230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43099"/>
              </p:ext>
            </p:extLst>
          </p:nvPr>
        </p:nvGraphicFramePr>
        <p:xfrm>
          <a:off x="377905" y="1327816"/>
          <a:ext cx="11461673" cy="4843821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708195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Informations économiques et géographiques générales sur les pays du monde.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241x32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30.52 %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EdStatsSeries.csv</a:t>
                      </a:r>
                      <a:endParaRPr lang="es-419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générales sur les indicateurs.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3665x21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71.72 %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EdStatsCountry-Series.csv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aux ensembles de données « Pays » et « Série ».  </a:t>
                      </a:r>
                      <a:br>
                        <a:rPr lang="fr-FR" sz="1400" dirty="0"/>
                      </a:br>
                      <a:r>
                        <a:rPr lang="fr-FR" sz="1400" dirty="0"/>
                        <a:t>(Contient les descriptions des indicateurs liés aux pays)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613x4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25.0 %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EdStatsFootNote.csv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l'année d'origine des données ainsi qu'une description des indicateurs.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643638x5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EdStatsData.csv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Jeu de données principal qui contient en détail les informations sur les pays et les indicateurs par année.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886930x70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86.1 %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pré-exploratoire du jeu de données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CB716ABA-B8C4-4611-91C1-0D7D037A5457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CD878538-FA51-407D-9102-147A16AB7F60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D2C8598D-9868-4032-B0BB-192635FADE2D}"/>
              </a:ext>
            </a:extLst>
          </p:cNvPr>
          <p:cNvSpPr/>
          <p:nvPr/>
        </p:nvSpPr>
        <p:spPr>
          <a:xfrm>
            <a:off x="6288112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1162A067-DDE4-4ECA-AB80-5F7BB7A59109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2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B2E18F72-AAC1-4E54-9E06-410219C0A377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C12B28ED-C177-456C-8F1E-6C319957BE57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553BE37E-D314-436B-B85F-41309F74B7C6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281D212E-88B0-4062-BEA0-41E787AFDBE9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38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Processus d’analyse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50" name="Google Shape;1584;p41">
            <a:extLst>
              <a:ext uri="{FF2B5EF4-FFF2-40B4-BE49-F238E27FC236}">
                <a16:creationId xmlns:a16="http://schemas.microsoft.com/office/drawing/2014/main" id="{7AE8DCF4-1BA2-4A53-97D8-6ED0A22E9570}"/>
              </a:ext>
            </a:extLst>
          </p:cNvPr>
          <p:cNvGrpSpPr/>
          <p:nvPr/>
        </p:nvGrpSpPr>
        <p:grpSpPr>
          <a:xfrm>
            <a:off x="2522173" y="1706409"/>
            <a:ext cx="1894317" cy="2448064"/>
            <a:chOff x="885825" y="1256325"/>
            <a:chExt cx="1700172" cy="2186357"/>
          </a:xfrm>
        </p:grpSpPr>
        <p:sp>
          <p:nvSpPr>
            <p:cNvPr id="51" name="Google Shape;1585;p41">
              <a:extLst>
                <a:ext uri="{FF2B5EF4-FFF2-40B4-BE49-F238E27FC236}">
                  <a16:creationId xmlns:a16="http://schemas.microsoft.com/office/drawing/2014/main" id="{D15309FB-D501-4E58-8955-E44596A6F5A0}"/>
                </a:ext>
              </a:extLst>
            </p:cNvPr>
            <p:cNvSpPr/>
            <p:nvPr/>
          </p:nvSpPr>
          <p:spPr>
            <a:xfrm>
              <a:off x="1499950" y="1303869"/>
              <a:ext cx="471899" cy="478641"/>
            </a:xfrm>
            <a:custGeom>
              <a:avLst/>
              <a:gdLst/>
              <a:ahLst/>
              <a:cxnLst/>
              <a:rect l="l" t="t" r="r" b="b"/>
              <a:pathLst>
                <a:path w="5678" h="5678" extrusionOk="0">
                  <a:moveTo>
                    <a:pt x="2839" y="1"/>
                  </a:moveTo>
                  <a:cubicBezTo>
                    <a:pt x="1272" y="1"/>
                    <a:pt x="0" y="1272"/>
                    <a:pt x="0" y="2839"/>
                  </a:cubicBezTo>
                  <a:cubicBezTo>
                    <a:pt x="0" y="4407"/>
                    <a:pt x="1272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1586;p41">
              <a:extLst>
                <a:ext uri="{FF2B5EF4-FFF2-40B4-BE49-F238E27FC236}">
                  <a16:creationId xmlns:a16="http://schemas.microsoft.com/office/drawing/2014/main" id="{108E0EF1-423D-481E-96DF-C0976DA2077D}"/>
                </a:ext>
              </a:extLst>
            </p:cNvPr>
            <p:cNvGrpSpPr/>
            <p:nvPr/>
          </p:nvGrpSpPr>
          <p:grpSpPr>
            <a:xfrm>
              <a:off x="885825" y="1256325"/>
              <a:ext cx="1700172" cy="2186357"/>
              <a:chOff x="885825" y="1256325"/>
              <a:chExt cx="1700172" cy="2186357"/>
            </a:xfrm>
          </p:grpSpPr>
          <p:sp>
            <p:nvSpPr>
              <p:cNvPr id="53" name="Google Shape;1587;p41">
                <a:extLst>
                  <a:ext uri="{FF2B5EF4-FFF2-40B4-BE49-F238E27FC236}">
                    <a16:creationId xmlns:a16="http://schemas.microsoft.com/office/drawing/2014/main" id="{24C79765-C193-43E6-8447-9F7D3E828DFE}"/>
                  </a:ext>
                </a:extLst>
              </p:cNvPr>
              <p:cNvSpPr/>
              <p:nvPr/>
            </p:nvSpPr>
            <p:spPr>
              <a:xfrm>
                <a:off x="885825" y="1495561"/>
                <a:ext cx="1700172" cy="1868201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2" extrusionOk="0">
                    <a:moveTo>
                      <a:pt x="2324" y="1"/>
                    </a:moveTo>
                    <a:cubicBezTo>
                      <a:pt x="1042" y="1"/>
                      <a:pt x="1" y="1042"/>
                      <a:pt x="1" y="2324"/>
                    </a:cubicBezTo>
                    <a:lnTo>
                      <a:pt x="1" y="19838"/>
                    </a:lnTo>
                    <a:cubicBezTo>
                      <a:pt x="1" y="21119"/>
                      <a:pt x="1042" y="22162"/>
                      <a:pt x="2324" y="22162"/>
                    </a:cubicBezTo>
                    <a:lnTo>
                      <a:pt x="12011" y="22162"/>
                    </a:lnTo>
                    <a:lnTo>
                      <a:pt x="12011" y="21029"/>
                    </a:lnTo>
                    <a:lnTo>
                      <a:pt x="2324" y="21029"/>
                    </a:lnTo>
                    <a:cubicBezTo>
                      <a:pt x="1668" y="21029"/>
                      <a:pt x="1133" y="20495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3"/>
                      <a:pt x="2324" y="1133"/>
                    </a:cubicBezTo>
                    <a:lnTo>
                      <a:pt x="14920" y="1133"/>
                    </a:lnTo>
                    <a:cubicBezTo>
                      <a:pt x="15576" y="1133"/>
                      <a:pt x="16111" y="1668"/>
                      <a:pt x="16111" y="2324"/>
                    </a:cubicBezTo>
                    <a:lnTo>
                      <a:pt x="16111" y="7628"/>
                    </a:lnTo>
                    <a:lnTo>
                      <a:pt x="17244" y="7628"/>
                    </a:lnTo>
                    <a:lnTo>
                      <a:pt x="17244" y="2324"/>
                    </a:lnTo>
                    <a:cubicBezTo>
                      <a:pt x="17244" y="1042"/>
                      <a:pt x="16201" y="1"/>
                      <a:pt x="149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88;p41">
                <a:extLst>
                  <a:ext uri="{FF2B5EF4-FFF2-40B4-BE49-F238E27FC236}">
                    <a16:creationId xmlns:a16="http://schemas.microsoft.com/office/drawing/2014/main" id="{E1F379B3-5DD2-43AF-815D-582D3BF7BB0D}"/>
                  </a:ext>
                </a:extLst>
              </p:cNvPr>
              <p:cNvSpPr/>
              <p:nvPr/>
            </p:nvSpPr>
            <p:spPr>
              <a:xfrm>
                <a:off x="2066952" y="3189283"/>
                <a:ext cx="193563" cy="253398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6" extrusionOk="0">
                    <a:moveTo>
                      <a:pt x="1" y="0"/>
                    </a:moveTo>
                    <a:lnTo>
                      <a:pt x="1" y="3006"/>
                    </a:lnTo>
                    <a:lnTo>
                      <a:pt x="2329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89;p41">
                <a:extLst>
                  <a:ext uri="{FF2B5EF4-FFF2-40B4-BE49-F238E27FC236}">
                    <a16:creationId xmlns:a16="http://schemas.microsoft.com/office/drawing/2014/main" id="{7A9C8E9D-69EB-40F1-8DE6-1D3B3017B79B}"/>
                  </a:ext>
                </a:extLst>
              </p:cNvPr>
              <p:cNvSpPr/>
              <p:nvPr/>
            </p:nvSpPr>
            <p:spPr>
              <a:xfrm>
                <a:off x="1452951" y="1256325"/>
                <a:ext cx="565896" cy="573982"/>
              </a:xfrm>
              <a:custGeom>
                <a:avLst/>
                <a:gdLst/>
                <a:ahLst/>
                <a:cxnLst/>
                <a:rect l="l" t="t" r="r" b="b"/>
                <a:pathLst>
                  <a:path w="6809" h="6809" extrusionOk="0">
                    <a:moveTo>
                      <a:pt x="3405" y="1131"/>
                    </a:moveTo>
                    <a:cubicBezTo>
                      <a:pt x="4658" y="1131"/>
                      <a:pt x="5677" y="2152"/>
                      <a:pt x="5677" y="3403"/>
                    </a:cubicBezTo>
                    <a:cubicBezTo>
                      <a:pt x="5677" y="4656"/>
                      <a:pt x="4658" y="5676"/>
                      <a:pt x="3405" y="5676"/>
                    </a:cubicBezTo>
                    <a:cubicBezTo>
                      <a:pt x="2152" y="5676"/>
                      <a:pt x="1132" y="4656"/>
                      <a:pt x="1132" y="3403"/>
                    </a:cubicBezTo>
                    <a:cubicBezTo>
                      <a:pt x="1132" y="2150"/>
                      <a:pt x="2152" y="1131"/>
                      <a:pt x="3405" y="1131"/>
                    </a:cubicBezTo>
                    <a:close/>
                    <a:moveTo>
                      <a:pt x="3405" y="1"/>
                    </a:moveTo>
                    <a:cubicBezTo>
                      <a:pt x="1527" y="1"/>
                      <a:pt x="1" y="1527"/>
                      <a:pt x="1" y="3405"/>
                    </a:cubicBezTo>
                    <a:cubicBezTo>
                      <a:pt x="1" y="5282"/>
                      <a:pt x="1528" y="6809"/>
                      <a:pt x="3405" y="6809"/>
                    </a:cubicBezTo>
                    <a:cubicBezTo>
                      <a:pt x="5282" y="6809"/>
                      <a:pt x="6809" y="5282"/>
                      <a:pt x="6809" y="3405"/>
                    </a:cubicBezTo>
                    <a:cubicBezTo>
                      <a:pt x="6809" y="1527"/>
                      <a:pt x="5282" y="1"/>
                      <a:pt x="3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oogle Shape;1590;p41">
            <a:extLst>
              <a:ext uri="{FF2B5EF4-FFF2-40B4-BE49-F238E27FC236}">
                <a16:creationId xmlns:a16="http://schemas.microsoft.com/office/drawing/2014/main" id="{5B2A198D-F19A-427C-9889-F48990A30FA8}"/>
              </a:ext>
            </a:extLst>
          </p:cNvPr>
          <p:cNvGrpSpPr/>
          <p:nvPr/>
        </p:nvGrpSpPr>
        <p:grpSpPr>
          <a:xfrm>
            <a:off x="7255673" y="2703437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59" name="Google Shape;1591;p41">
              <a:extLst>
                <a:ext uri="{FF2B5EF4-FFF2-40B4-BE49-F238E27FC236}">
                  <a16:creationId xmlns:a16="http://schemas.microsoft.com/office/drawing/2014/main" id="{2B3908D7-7209-49C6-93DC-69B673EF3D29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1592;p41">
              <a:extLst>
                <a:ext uri="{FF2B5EF4-FFF2-40B4-BE49-F238E27FC236}">
                  <a16:creationId xmlns:a16="http://schemas.microsoft.com/office/drawing/2014/main" id="{380CB6F1-D7FF-46D3-A571-AEF5AF19E8BF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61" name="Google Shape;1593;p41">
                <a:extLst>
                  <a:ext uri="{FF2B5EF4-FFF2-40B4-BE49-F238E27FC236}">
                    <a16:creationId xmlns:a16="http://schemas.microsoft.com/office/drawing/2014/main" id="{20EE8AE4-B233-4977-BBA6-46C18C4FB211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94;p41">
                <a:extLst>
                  <a:ext uri="{FF2B5EF4-FFF2-40B4-BE49-F238E27FC236}">
                    <a16:creationId xmlns:a16="http://schemas.microsoft.com/office/drawing/2014/main" id="{99652B8B-B030-4582-AC0C-ACCB0DA3D1FF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95;p41">
                <a:extLst>
                  <a:ext uri="{FF2B5EF4-FFF2-40B4-BE49-F238E27FC236}">
                    <a16:creationId xmlns:a16="http://schemas.microsoft.com/office/drawing/2014/main" id="{D7083FEF-8AE3-492F-B176-D869940485AA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" name="Google Shape;1596;p41">
            <a:extLst>
              <a:ext uri="{FF2B5EF4-FFF2-40B4-BE49-F238E27FC236}">
                <a16:creationId xmlns:a16="http://schemas.microsoft.com/office/drawing/2014/main" id="{B68E3FC3-FB0C-41A7-8ED9-83DEA976A8CE}"/>
              </a:ext>
            </a:extLst>
          </p:cNvPr>
          <p:cNvGrpSpPr/>
          <p:nvPr/>
        </p:nvGrpSpPr>
        <p:grpSpPr>
          <a:xfrm>
            <a:off x="4102027" y="2703437"/>
            <a:ext cx="1894427" cy="2448154"/>
            <a:chOff x="2303763" y="2146767"/>
            <a:chExt cx="1700271" cy="2186438"/>
          </a:xfrm>
        </p:grpSpPr>
        <p:sp>
          <p:nvSpPr>
            <p:cNvPr id="69" name="Google Shape;1597;p41">
              <a:extLst>
                <a:ext uri="{FF2B5EF4-FFF2-40B4-BE49-F238E27FC236}">
                  <a16:creationId xmlns:a16="http://schemas.microsoft.com/office/drawing/2014/main" id="{532EBFBD-7EBE-4BC8-AB70-153D9F1A7E2E}"/>
                </a:ext>
              </a:extLst>
            </p:cNvPr>
            <p:cNvSpPr/>
            <p:nvPr/>
          </p:nvSpPr>
          <p:spPr>
            <a:xfrm>
              <a:off x="2917937" y="3806936"/>
              <a:ext cx="471899" cy="478726"/>
            </a:xfrm>
            <a:custGeom>
              <a:avLst/>
              <a:gdLst/>
              <a:ahLst/>
              <a:cxnLst/>
              <a:rect l="l" t="t" r="r" b="b"/>
              <a:pathLst>
                <a:path w="5678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6" y="5678"/>
                    <a:pt x="5678" y="4407"/>
                    <a:pt x="5678" y="2840"/>
                  </a:cubicBezTo>
                  <a:cubicBezTo>
                    <a:pt x="5678" y="1271"/>
                    <a:pt x="4406" y="1"/>
                    <a:pt x="2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1598;p41">
              <a:extLst>
                <a:ext uri="{FF2B5EF4-FFF2-40B4-BE49-F238E27FC236}">
                  <a16:creationId xmlns:a16="http://schemas.microsoft.com/office/drawing/2014/main" id="{3EB776A6-0486-4940-B9A6-975DDF7D5F39}"/>
                </a:ext>
              </a:extLst>
            </p:cNvPr>
            <p:cNvGrpSpPr/>
            <p:nvPr/>
          </p:nvGrpSpPr>
          <p:grpSpPr>
            <a:xfrm>
              <a:off x="2303763" y="2146767"/>
              <a:ext cx="1700271" cy="2186438"/>
              <a:chOff x="2303763" y="2146767"/>
              <a:chExt cx="1700271" cy="2186438"/>
            </a:xfrm>
          </p:grpSpPr>
          <p:sp>
            <p:nvSpPr>
              <p:cNvPr id="74" name="Google Shape;1599;p41">
                <a:extLst>
                  <a:ext uri="{FF2B5EF4-FFF2-40B4-BE49-F238E27FC236}">
                    <a16:creationId xmlns:a16="http://schemas.microsoft.com/office/drawing/2014/main" id="{45604A16-8069-4945-B8FD-D08655475717}"/>
                  </a:ext>
                </a:extLst>
              </p:cNvPr>
              <p:cNvSpPr/>
              <p:nvPr/>
            </p:nvSpPr>
            <p:spPr>
              <a:xfrm>
                <a:off x="2303763" y="2225670"/>
                <a:ext cx="1700271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5" h="22164" extrusionOk="0">
                    <a:moveTo>
                      <a:pt x="2325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5" y="22163"/>
                    </a:cubicBezTo>
                    <a:lnTo>
                      <a:pt x="14921" y="22163"/>
                    </a:lnTo>
                    <a:cubicBezTo>
                      <a:pt x="16201" y="22163"/>
                      <a:pt x="17245" y="21122"/>
                      <a:pt x="17245" y="19840"/>
                    </a:cubicBezTo>
                    <a:lnTo>
                      <a:pt x="17245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7" y="21031"/>
                      <a:pt x="14921" y="21031"/>
                    </a:cubicBezTo>
                    <a:lnTo>
                      <a:pt x="2325" y="21031"/>
                    </a:lnTo>
                    <a:cubicBezTo>
                      <a:pt x="1668" y="21031"/>
                      <a:pt x="1134" y="20496"/>
                      <a:pt x="1134" y="19840"/>
                    </a:cubicBezTo>
                    <a:lnTo>
                      <a:pt x="1134" y="2324"/>
                    </a:lnTo>
                    <a:cubicBezTo>
                      <a:pt x="1134" y="1668"/>
                      <a:pt x="1668" y="1134"/>
                      <a:pt x="2325" y="1134"/>
                    </a:cubicBezTo>
                    <a:lnTo>
                      <a:pt x="12012" y="1134"/>
                    </a:lnTo>
                    <a:lnTo>
                      <a:pt x="120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600;p41">
                <a:extLst>
                  <a:ext uri="{FF2B5EF4-FFF2-40B4-BE49-F238E27FC236}">
                    <a16:creationId xmlns:a16="http://schemas.microsoft.com/office/drawing/2014/main" id="{41213ADE-4BD1-425F-AB50-C7C91AE0715E}"/>
                  </a:ext>
                </a:extLst>
              </p:cNvPr>
              <p:cNvSpPr/>
              <p:nvPr/>
            </p:nvSpPr>
            <p:spPr>
              <a:xfrm>
                <a:off x="3459918" y="2146767"/>
                <a:ext cx="193480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601;p41">
                <a:extLst>
                  <a:ext uri="{FF2B5EF4-FFF2-40B4-BE49-F238E27FC236}">
                    <a16:creationId xmlns:a16="http://schemas.microsoft.com/office/drawing/2014/main" id="{7102B478-4019-424A-BC4F-4CC95D0EB765}"/>
                  </a:ext>
                </a:extLst>
              </p:cNvPr>
              <p:cNvSpPr/>
              <p:nvPr/>
            </p:nvSpPr>
            <p:spPr>
              <a:xfrm>
                <a:off x="2870814" y="3759308"/>
                <a:ext cx="566145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808" extrusionOk="0">
                    <a:moveTo>
                      <a:pt x="3406" y="1132"/>
                    </a:moveTo>
                    <a:cubicBezTo>
                      <a:pt x="4659" y="1132"/>
                      <a:pt x="5678" y="2151"/>
                      <a:pt x="5678" y="3405"/>
                    </a:cubicBezTo>
                    <a:cubicBezTo>
                      <a:pt x="5678" y="4658"/>
                      <a:pt x="4659" y="5676"/>
                      <a:pt x="3406" y="5676"/>
                    </a:cubicBezTo>
                    <a:cubicBezTo>
                      <a:pt x="2153" y="5676"/>
                      <a:pt x="1134" y="4658"/>
                      <a:pt x="1134" y="3405"/>
                    </a:cubicBezTo>
                    <a:cubicBezTo>
                      <a:pt x="1134" y="2151"/>
                      <a:pt x="2153" y="1132"/>
                      <a:pt x="3406" y="1132"/>
                    </a:cubicBezTo>
                    <a:close/>
                    <a:moveTo>
                      <a:pt x="3406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9" y="6808"/>
                      <a:pt x="3406" y="6808"/>
                    </a:cubicBezTo>
                    <a:cubicBezTo>
                      <a:pt x="5284" y="6808"/>
                      <a:pt x="6812" y="5282"/>
                      <a:pt x="6810" y="3405"/>
                    </a:cubicBezTo>
                    <a:cubicBezTo>
                      <a:pt x="6810" y="1527"/>
                      <a:pt x="5283" y="0"/>
                      <a:pt x="3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" name="Google Shape;1602;p41">
            <a:extLst>
              <a:ext uri="{FF2B5EF4-FFF2-40B4-BE49-F238E27FC236}">
                <a16:creationId xmlns:a16="http://schemas.microsoft.com/office/drawing/2014/main" id="{DDB2DEBE-0F53-4A5C-B47F-B39D513B90F7}"/>
              </a:ext>
            </a:extLst>
          </p:cNvPr>
          <p:cNvGrpSpPr/>
          <p:nvPr/>
        </p:nvGrpSpPr>
        <p:grpSpPr>
          <a:xfrm>
            <a:off x="5633695" y="1706409"/>
            <a:ext cx="1894427" cy="2448064"/>
            <a:chOff x="6557948" y="1256325"/>
            <a:chExt cx="1700271" cy="2186357"/>
          </a:xfrm>
        </p:grpSpPr>
        <p:sp>
          <p:nvSpPr>
            <p:cNvPr id="84" name="Google Shape;1603;p41">
              <a:extLst>
                <a:ext uri="{FF2B5EF4-FFF2-40B4-BE49-F238E27FC236}">
                  <a16:creationId xmlns:a16="http://schemas.microsoft.com/office/drawing/2014/main" id="{58BF90CA-AC1E-4E42-9F5F-AD303F83A5C6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04;p41">
              <a:extLst>
                <a:ext uri="{FF2B5EF4-FFF2-40B4-BE49-F238E27FC236}">
                  <a16:creationId xmlns:a16="http://schemas.microsoft.com/office/drawing/2014/main" id="{A9A156FD-70CA-41E0-A2BB-8E62DD6BB67E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05;p41">
              <a:extLst>
                <a:ext uri="{FF2B5EF4-FFF2-40B4-BE49-F238E27FC236}">
                  <a16:creationId xmlns:a16="http://schemas.microsoft.com/office/drawing/2014/main" id="{338EAE1A-327B-49ED-8BE8-BF51F55AFB27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06;p41">
              <a:extLst>
                <a:ext uri="{FF2B5EF4-FFF2-40B4-BE49-F238E27FC236}">
                  <a16:creationId xmlns:a16="http://schemas.microsoft.com/office/drawing/2014/main" id="{C877713C-E38C-42DF-8A2A-F47CAD40086C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1615;p41">
            <a:extLst>
              <a:ext uri="{FF2B5EF4-FFF2-40B4-BE49-F238E27FC236}">
                <a16:creationId xmlns:a16="http://schemas.microsoft.com/office/drawing/2014/main" id="{B45F3378-D1B9-47CA-8D87-7BFD40F4D13E}"/>
              </a:ext>
            </a:extLst>
          </p:cNvPr>
          <p:cNvSpPr txBox="1"/>
          <p:nvPr/>
        </p:nvSpPr>
        <p:spPr>
          <a:xfrm>
            <a:off x="2634545" y="2320810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" name="Google Shape;1616;p41">
            <a:extLst>
              <a:ext uri="{FF2B5EF4-FFF2-40B4-BE49-F238E27FC236}">
                <a16:creationId xmlns:a16="http://schemas.microsoft.com/office/drawing/2014/main" id="{8A8EE283-ACA8-42F4-A5ED-F8AACA38A853}"/>
              </a:ext>
            </a:extLst>
          </p:cNvPr>
          <p:cNvSpPr txBox="1"/>
          <p:nvPr/>
        </p:nvSpPr>
        <p:spPr>
          <a:xfrm>
            <a:off x="2634555" y="2832736"/>
            <a:ext cx="1496432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DATASETS ET COLONNES</a:t>
            </a:r>
          </a:p>
        </p:txBody>
      </p:sp>
      <p:sp>
        <p:nvSpPr>
          <p:cNvPr id="90" name="Google Shape;1623;p41">
            <a:extLst>
              <a:ext uri="{FF2B5EF4-FFF2-40B4-BE49-F238E27FC236}">
                <a16:creationId xmlns:a16="http://schemas.microsoft.com/office/drawing/2014/main" id="{88E06BD5-290F-425B-BC8D-30C1B4FABCEF}"/>
              </a:ext>
            </a:extLst>
          </p:cNvPr>
          <p:cNvSpPr txBox="1"/>
          <p:nvPr/>
        </p:nvSpPr>
        <p:spPr>
          <a:xfrm>
            <a:off x="5810228" y="2320839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" name="Google Shape;1624;p41">
            <a:extLst>
              <a:ext uri="{FF2B5EF4-FFF2-40B4-BE49-F238E27FC236}">
                <a16:creationId xmlns:a16="http://schemas.microsoft.com/office/drawing/2014/main" id="{D46C21DB-48BD-4E3B-8270-206D9C7B9F9B}"/>
              </a:ext>
            </a:extLst>
          </p:cNvPr>
          <p:cNvSpPr txBox="1"/>
          <p:nvPr/>
        </p:nvSpPr>
        <p:spPr>
          <a:xfrm>
            <a:off x="5810238" y="2832765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COMPARER LES PAYS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" name="Google Shape;1627;p41">
            <a:extLst>
              <a:ext uri="{FF2B5EF4-FFF2-40B4-BE49-F238E27FC236}">
                <a16:creationId xmlns:a16="http://schemas.microsoft.com/office/drawing/2014/main" id="{1529CC0E-66F4-4CA9-94E2-96DAD1F25381}"/>
              </a:ext>
            </a:extLst>
          </p:cNvPr>
          <p:cNvSpPr txBox="1"/>
          <p:nvPr/>
        </p:nvSpPr>
        <p:spPr>
          <a:xfrm>
            <a:off x="4250739" y="2955219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3" name="Google Shape;1628;p41">
            <a:extLst>
              <a:ext uri="{FF2B5EF4-FFF2-40B4-BE49-F238E27FC236}">
                <a16:creationId xmlns:a16="http://schemas.microsoft.com/office/drawing/2014/main" id="{70FD63D6-96A1-46DB-9E4A-05BF6E8BEEEE}"/>
              </a:ext>
            </a:extLst>
          </p:cNvPr>
          <p:cNvSpPr txBox="1"/>
          <p:nvPr/>
        </p:nvSpPr>
        <p:spPr>
          <a:xfrm>
            <a:off x="4250749" y="3467146"/>
            <a:ext cx="1518279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INDICATEURS</a:t>
            </a:r>
          </a:p>
        </p:txBody>
      </p:sp>
      <p:sp>
        <p:nvSpPr>
          <p:cNvPr id="94" name="Google Shape;1631;p41">
            <a:extLst>
              <a:ext uri="{FF2B5EF4-FFF2-40B4-BE49-F238E27FC236}">
                <a16:creationId xmlns:a16="http://schemas.microsoft.com/office/drawing/2014/main" id="{D491D224-2790-4868-9B0A-61808928DA8E}"/>
              </a:ext>
            </a:extLst>
          </p:cNvPr>
          <p:cNvSpPr txBox="1"/>
          <p:nvPr/>
        </p:nvSpPr>
        <p:spPr>
          <a:xfrm>
            <a:off x="7390887" y="2955213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" name="Google Shape;1632;p41">
            <a:extLst>
              <a:ext uri="{FF2B5EF4-FFF2-40B4-BE49-F238E27FC236}">
                <a16:creationId xmlns:a16="http://schemas.microsoft.com/office/drawing/2014/main" id="{3BFE00AE-D3ED-463E-A3E2-9EC46D426698}"/>
              </a:ext>
            </a:extLst>
          </p:cNvPr>
          <p:cNvSpPr txBox="1"/>
          <p:nvPr/>
        </p:nvSpPr>
        <p:spPr>
          <a:xfrm>
            <a:off x="7390896" y="3467141"/>
            <a:ext cx="1541260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PAYS POTENTIELS</a:t>
            </a:r>
          </a:p>
        </p:txBody>
      </p:sp>
      <p:sp>
        <p:nvSpPr>
          <p:cNvPr id="96" name="Google Shape;1633;p41">
            <a:extLst>
              <a:ext uri="{FF2B5EF4-FFF2-40B4-BE49-F238E27FC236}">
                <a16:creationId xmlns:a16="http://schemas.microsoft.com/office/drawing/2014/main" id="{F1172023-2E6C-4013-A8F1-9AAE9A6E53B2}"/>
              </a:ext>
            </a:extLst>
          </p:cNvPr>
          <p:cNvSpPr/>
          <p:nvPr/>
        </p:nvSpPr>
        <p:spPr>
          <a:xfrm>
            <a:off x="4899077" y="4670887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1635;p41">
            <a:extLst>
              <a:ext uri="{FF2B5EF4-FFF2-40B4-BE49-F238E27FC236}">
                <a16:creationId xmlns:a16="http://schemas.microsoft.com/office/drawing/2014/main" id="{495B28B1-EC4F-4E85-AF28-9805B79992CF}"/>
              </a:ext>
            </a:extLst>
          </p:cNvPr>
          <p:cNvGrpSpPr/>
          <p:nvPr/>
        </p:nvGrpSpPr>
        <p:grpSpPr>
          <a:xfrm>
            <a:off x="3319025" y="1798505"/>
            <a:ext cx="293927" cy="429347"/>
            <a:chOff x="5047375" y="1197325"/>
            <a:chExt cx="60850" cy="88450"/>
          </a:xfrm>
        </p:grpSpPr>
        <p:sp>
          <p:nvSpPr>
            <p:cNvPr id="98" name="Google Shape;1636;p41">
              <a:extLst>
                <a:ext uri="{FF2B5EF4-FFF2-40B4-BE49-F238E27FC236}">
                  <a16:creationId xmlns:a16="http://schemas.microsoft.com/office/drawing/2014/main" id="{DA9FBAE9-99D1-42AB-98CB-C74E29D5F53A}"/>
                </a:ext>
              </a:extLst>
            </p:cNvPr>
            <p:cNvSpPr/>
            <p:nvPr/>
          </p:nvSpPr>
          <p:spPr>
            <a:xfrm>
              <a:off x="5064725" y="1272475"/>
              <a:ext cx="26450" cy="4975"/>
            </a:xfrm>
            <a:custGeom>
              <a:avLst/>
              <a:gdLst/>
              <a:ahLst/>
              <a:cxnLst/>
              <a:rect l="l" t="t" r="r" b="b"/>
              <a:pathLst>
                <a:path w="1058" h="199" extrusionOk="0">
                  <a:moveTo>
                    <a:pt x="100" y="0"/>
                  </a:moveTo>
                  <a:cubicBezTo>
                    <a:pt x="47" y="0"/>
                    <a:pt x="1" y="47"/>
                    <a:pt x="1" y="99"/>
                  </a:cubicBezTo>
                  <a:cubicBezTo>
                    <a:pt x="1" y="158"/>
                    <a:pt x="47" y="199"/>
                    <a:pt x="100" y="199"/>
                  </a:cubicBezTo>
                  <a:lnTo>
                    <a:pt x="958" y="199"/>
                  </a:lnTo>
                  <a:cubicBezTo>
                    <a:pt x="1010" y="199"/>
                    <a:pt x="1057" y="158"/>
                    <a:pt x="1057" y="99"/>
                  </a:cubicBezTo>
                  <a:cubicBezTo>
                    <a:pt x="1057" y="47"/>
                    <a:pt x="1010" y="0"/>
                    <a:pt x="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37;p41">
              <a:extLst>
                <a:ext uri="{FF2B5EF4-FFF2-40B4-BE49-F238E27FC236}">
                  <a16:creationId xmlns:a16="http://schemas.microsoft.com/office/drawing/2014/main" id="{A629AAB4-FB97-4B72-8C29-DA9E0CED0098}"/>
                </a:ext>
              </a:extLst>
            </p:cNvPr>
            <p:cNvSpPr/>
            <p:nvPr/>
          </p:nvSpPr>
          <p:spPr>
            <a:xfrm>
              <a:off x="5069100" y="1280775"/>
              <a:ext cx="18275" cy="5000"/>
            </a:xfrm>
            <a:custGeom>
              <a:avLst/>
              <a:gdLst/>
              <a:ahLst/>
              <a:cxnLst/>
              <a:rect l="l" t="t" r="r" b="b"/>
              <a:pathLst>
                <a:path w="731" h="200" extrusionOk="0">
                  <a:moveTo>
                    <a:pt x="100" y="1"/>
                  </a:moveTo>
                  <a:cubicBezTo>
                    <a:pt x="42" y="1"/>
                    <a:pt x="1" y="42"/>
                    <a:pt x="1" y="100"/>
                  </a:cubicBezTo>
                  <a:cubicBezTo>
                    <a:pt x="1" y="153"/>
                    <a:pt x="42" y="199"/>
                    <a:pt x="100" y="199"/>
                  </a:cubicBezTo>
                  <a:lnTo>
                    <a:pt x="631" y="199"/>
                  </a:lnTo>
                  <a:cubicBezTo>
                    <a:pt x="690" y="199"/>
                    <a:pt x="730" y="153"/>
                    <a:pt x="730" y="100"/>
                  </a:cubicBezTo>
                  <a:cubicBezTo>
                    <a:pt x="730" y="42"/>
                    <a:pt x="690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38;p41">
              <a:extLst>
                <a:ext uri="{FF2B5EF4-FFF2-40B4-BE49-F238E27FC236}">
                  <a16:creationId xmlns:a16="http://schemas.microsoft.com/office/drawing/2014/main" id="{607E7993-8AB7-4A02-8D9C-672B439CBA7F}"/>
                </a:ext>
              </a:extLst>
            </p:cNvPr>
            <p:cNvSpPr/>
            <p:nvPr/>
          </p:nvSpPr>
          <p:spPr>
            <a:xfrm>
              <a:off x="5047375" y="1197325"/>
              <a:ext cx="60850" cy="71375"/>
            </a:xfrm>
            <a:custGeom>
              <a:avLst/>
              <a:gdLst/>
              <a:ahLst/>
              <a:cxnLst/>
              <a:rect l="l" t="t" r="r" b="b"/>
              <a:pathLst>
                <a:path w="2434" h="2855" extrusionOk="0">
                  <a:moveTo>
                    <a:pt x="1220" y="152"/>
                  </a:moveTo>
                  <a:cubicBezTo>
                    <a:pt x="1804" y="152"/>
                    <a:pt x="2288" y="631"/>
                    <a:pt x="2288" y="1220"/>
                  </a:cubicBezTo>
                  <a:cubicBezTo>
                    <a:pt x="2288" y="1518"/>
                    <a:pt x="2160" y="1804"/>
                    <a:pt x="1938" y="2008"/>
                  </a:cubicBezTo>
                  <a:cubicBezTo>
                    <a:pt x="1739" y="2189"/>
                    <a:pt x="1623" y="2440"/>
                    <a:pt x="1599" y="2709"/>
                  </a:cubicBezTo>
                  <a:lnTo>
                    <a:pt x="835" y="2709"/>
                  </a:lnTo>
                  <a:cubicBezTo>
                    <a:pt x="817" y="2440"/>
                    <a:pt x="695" y="2189"/>
                    <a:pt x="496" y="2008"/>
                  </a:cubicBezTo>
                  <a:cubicBezTo>
                    <a:pt x="275" y="1804"/>
                    <a:pt x="152" y="1518"/>
                    <a:pt x="152" y="1220"/>
                  </a:cubicBezTo>
                  <a:cubicBezTo>
                    <a:pt x="152" y="631"/>
                    <a:pt x="631" y="152"/>
                    <a:pt x="1220" y="152"/>
                  </a:cubicBezTo>
                  <a:close/>
                  <a:moveTo>
                    <a:pt x="1220" y="0"/>
                  </a:moveTo>
                  <a:cubicBezTo>
                    <a:pt x="543" y="0"/>
                    <a:pt x="0" y="549"/>
                    <a:pt x="0" y="1220"/>
                  </a:cubicBezTo>
                  <a:cubicBezTo>
                    <a:pt x="0" y="1559"/>
                    <a:pt x="146" y="1886"/>
                    <a:pt x="397" y="2113"/>
                  </a:cubicBezTo>
                  <a:cubicBezTo>
                    <a:pt x="584" y="2288"/>
                    <a:pt x="689" y="2528"/>
                    <a:pt x="689" y="2784"/>
                  </a:cubicBezTo>
                  <a:cubicBezTo>
                    <a:pt x="689" y="2825"/>
                    <a:pt x="724" y="2854"/>
                    <a:pt x="765" y="2854"/>
                  </a:cubicBezTo>
                  <a:lnTo>
                    <a:pt x="1675" y="2854"/>
                  </a:lnTo>
                  <a:cubicBezTo>
                    <a:pt x="1716" y="2854"/>
                    <a:pt x="1745" y="2825"/>
                    <a:pt x="1745" y="2784"/>
                  </a:cubicBezTo>
                  <a:cubicBezTo>
                    <a:pt x="1745" y="2533"/>
                    <a:pt x="1856" y="2288"/>
                    <a:pt x="2037" y="2119"/>
                  </a:cubicBezTo>
                  <a:cubicBezTo>
                    <a:pt x="2294" y="1886"/>
                    <a:pt x="2434" y="1565"/>
                    <a:pt x="2434" y="1220"/>
                  </a:cubicBezTo>
                  <a:cubicBezTo>
                    <a:pt x="2434" y="549"/>
                    <a:pt x="1891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39;p41">
              <a:extLst>
                <a:ext uri="{FF2B5EF4-FFF2-40B4-BE49-F238E27FC236}">
                  <a16:creationId xmlns:a16="http://schemas.microsoft.com/office/drawing/2014/main" id="{BF377E09-09A6-4A4F-AFBE-2B14A7D71856}"/>
                </a:ext>
              </a:extLst>
            </p:cNvPr>
            <p:cNvSpPr/>
            <p:nvPr/>
          </p:nvSpPr>
          <p:spPr>
            <a:xfrm>
              <a:off x="5054225" y="1210475"/>
              <a:ext cx="16650" cy="28750"/>
            </a:xfrm>
            <a:custGeom>
              <a:avLst/>
              <a:gdLst/>
              <a:ahLst/>
              <a:cxnLst/>
              <a:rect l="l" t="t" r="r" b="b"/>
              <a:pathLst>
                <a:path w="666" h="1150" extrusionOk="0">
                  <a:moveTo>
                    <a:pt x="565" y="1"/>
                  </a:moveTo>
                  <a:cubicBezTo>
                    <a:pt x="552" y="1"/>
                    <a:pt x="538" y="4"/>
                    <a:pt x="526" y="11"/>
                  </a:cubicBezTo>
                  <a:cubicBezTo>
                    <a:pt x="141" y="227"/>
                    <a:pt x="1" y="718"/>
                    <a:pt x="216" y="1103"/>
                  </a:cubicBezTo>
                  <a:cubicBezTo>
                    <a:pt x="228" y="1132"/>
                    <a:pt x="257" y="1150"/>
                    <a:pt x="287" y="1150"/>
                  </a:cubicBezTo>
                  <a:cubicBezTo>
                    <a:pt x="304" y="1150"/>
                    <a:pt x="316" y="1150"/>
                    <a:pt x="327" y="1138"/>
                  </a:cubicBezTo>
                  <a:cubicBezTo>
                    <a:pt x="374" y="1115"/>
                    <a:pt x="386" y="1062"/>
                    <a:pt x="362" y="1021"/>
                  </a:cubicBezTo>
                  <a:cubicBezTo>
                    <a:pt x="193" y="718"/>
                    <a:pt x="304" y="332"/>
                    <a:pt x="608" y="163"/>
                  </a:cubicBezTo>
                  <a:cubicBezTo>
                    <a:pt x="648" y="140"/>
                    <a:pt x="666" y="87"/>
                    <a:pt x="643" y="46"/>
                  </a:cubicBezTo>
                  <a:cubicBezTo>
                    <a:pt x="626" y="18"/>
                    <a:pt x="596" y="1"/>
                    <a:pt x="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641;p41">
            <a:extLst>
              <a:ext uri="{FF2B5EF4-FFF2-40B4-BE49-F238E27FC236}">
                <a16:creationId xmlns:a16="http://schemas.microsoft.com/office/drawing/2014/main" id="{E41ED953-53D3-46EA-A7F5-2CDB0E8A2B64}"/>
              </a:ext>
            </a:extLst>
          </p:cNvPr>
          <p:cNvSpPr/>
          <p:nvPr/>
        </p:nvSpPr>
        <p:spPr>
          <a:xfrm>
            <a:off x="6452536" y="1884185"/>
            <a:ext cx="256733" cy="257997"/>
          </a:xfrm>
          <a:custGeom>
            <a:avLst/>
            <a:gdLst/>
            <a:ahLst/>
            <a:cxnLst/>
            <a:rect l="l" t="t" r="r" b="b"/>
            <a:pathLst>
              <a:path w="2126" h="2126" extrusionOk="0">
                <a:moveTo>
                  <a:pt x="2067" y="227"/>
                </a:moveTo>
                <a:cubicBezTo>
                  <a:pt x="2067" y="227"/>
                  <a:pt x="2067" y="227"/>
                  <a:pt x="2067" y="229"/>
                </a:cubicBezTo>
                <a:lnTo>
                  <a:pt x="2067" y="229"/>
                </a:lnTo>
                <a:lnTo>
                  <a:pt x="2067" y="229"/>
                </a:lnTo>
                <a:cubicBezTo>
                  <a:pt x="2067" y="227"/>
                  <a:pt x="2067" y="227"/>
                  <a:pt x="2067" y="227"/>
                </a:cubicBezTo>
                <a:close/>
                <a:moveTo>
                  <a:pt x="1" y="1"/>
                </a:moveTo>
                <a:lnTo>
                  <a:pt x="1" y="1851"/>
                </a:lnTo>
                <a:lnTo>
                  <a:pt x="1" y="2125"/>
                </a:lnTo>
                <a:lnTo>
                  <a:pt x="2125" y="2125"/>
                </a:lnTo>
                <a:lnTo>
                  <a:pt x="2125" y="1851"/>
                </a:lnTo>
                <a:lnTo>
                  <a:pt x="310" y="1851"/>
                </a:lnTo>
                <a:lnTo>
                  <a:pt x="760" y="1402"/>
                </a:lnTo>
                <a:lnTo>
                  <a:pt x="946" y="1588"/>
                </a:lnTo>
                <a:lnTo>
                  <a:pt x="1816" y="719"/>
                </a:lnTo>
                <a:lnTo>
                  <a:pt x="1962" y="865"/>
                </a:lnTo>
                <a:cubicBezTo>
                  <a:pt x="1967" y="848"/>
                  <a:pt x="2060" y="266"/>
                  <a:pt x="2067" y="229"/>
                </a:cubicBezTo>
                <a:lnTo>
                  <a:pt x="2067" y="229"/>
                </a:lnTo>
                <a:lnTo>
                  <a:pt x="1431" y="334"/>
                </a:lnTo>
                <a:lnTo>
                  <a:pt x="1594" y="497"/>
                </a:lnTo>
                <a:lnTo>
                  <a:pt x="946" y="1145"/>
                </a:lnTo>
                <a:lnTo>
                  <a:pt x="760" y="952"/>
                </a:lnTo>
                <a:lnTo>
                  <a:pt x="275" y="1437"/>
                </a:lnTo>
                <a:lnTo>
                  <a:pt x="2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Image 102">
            <a:extLst>
              <a:ext uri="{FF2B5EF4-FFF2-40B4-BE49-F238E27FC236}">
                <a16:creationId xmlns:a16="http://schemas.microsoft.com/office/drawing/2014/main" id="{E3AAC7CE-CA5E-40EE-84B1-410124B55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4627217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8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10245</TotalTime>
  <Words>1246</Words>
  <Application>Microsoft Office PowerPoint</Application>
  <PresentationFormat>Grand écran</PresentationFormat>
  <Paragraphs>229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docs-Roboto</vt:lpstr>
      <vt:lpstr>Fira Sans Extra Condensed</vt:lpstr>
      <vt:lpstr>Google Sans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281</cp:revision>
  <dcterms:created xsi:type="dcterms:W3CDTF">2019-08-03T17:49:11Z</dcterms:created>
  <dcterms:modified xsi:type="dcterms:W3CDTF">2021-05-10T07:01:35Z</dcterms:modified>
</cp:coreProperties>
</file>