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68" r:id="rId2"/>
    <p:sldId id="372" r:id="rId3"/>
    <p:sldId id="373" r:id="rId4"/>
    <p:sldId id="408" r:id="rId5"/>
    <p:sldId id="375" r:id="rId6"/>
    <p:sldId id="410" r:id="rId7"/>
    <p:sldId id="416" r:id="rId8"/>
    <p:sldId id="417" r:id="rId9"/>
    <p:sldId id="418" r:id="rId10"/>
    <p:sldId id="419" r:id="rId11"/>
    <p:sldId id="439" r:id="rId12"/>
    <p:sldId id="438" r:id="rId13"/>
    <p:sldId id="421" r:id="rId14"/>
    <p:sldId id="422" r:id="rId15"/>
    <p:sldId id="440" r:id="rId16"/>
    <p:sldId id="431" r:id="rId17"/>
    <p:sldId id="437" r:id="rId18"/>
    <p:sldId id="454" r:id="rId19"/>
    <p:sldId id="432" r:id="rId20"/>
    <p:sldId id="435" r:id="rId21"/>
    <p:sldId id="436" r:id="rId22"/>
    <p:sldId id="441" r:id="rId23"/>
    <p:sldId id="433" r:id="rId24"/>
    <p:sldId id="434" r:id="rId25"/>
    <p:sldId id="442" r:id="rId26"/>
    <p:sldId id="443" r:id="rId27"/>
    <p:sldId id="444" r:id="rId28"/>
    <p:sldId id="445" r:id="rId29"/>
    <p:sldId id="451" r:id="rId30"/>
    <p:sldId id="447" r:id="rId31"/>
    <p:sldId id="448" r:id="rId32"/>
    <p:sldId id="452" r:id="rId33"/>
    <p:sldId id="450" r:id="rId34"/>
    <p:sldId id="425" r:id="rId35"/>
    <p:sldId id="426" r:id="rId36"/>
    <p:sldId id="428" r:id="rId37"/>
    <p:sldId id="430" r:id="rId38"/>
    <p:sldId id="44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41719C"/>
    <a:srgbClr val="7451EB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71696" autoAdjust="0"/>
  </p:normalViewPr>
  <p:slideViewPr>
    <p:cSldViewPr snapToGrid="0">
      <p:cViewPr varScale="1">
        <p:scale>
          <a:sx n="82" d="100"/>
          <a:sy n="82" d="100"/>
        </p:scale>
        <p:origin x="206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Présenter l’idée d’application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les différents </a:t>
            </a:r>
            <a:r>
              <a:rPr lang="fr-FR" dirty="0" err="1"/>
              <a:t>dataset</a:t>
            </a:r>
            <a:r>
              <a:rPr lang="fr-FR" dirty="0"/>
              <a:t> / ensemble de données</a:t>
            </a:r>
          </a:p>
          <a:p>
            <a:pPr marL="228600" indent="-228600">
              <a:buAutoNum type="arabicPeriod"/>
            </a:pPr>
            <a:r>
              <a:rPr lang="fr-FR" dirty="0"/>
              <a:t>Le processus pour faire le nettoyage du jeu de données</a:t>
            </a:r>
          </a:p>
          <a:p>
            <a:pPr marL="228600" indent="-228600">
              <a:buAutoNum type="arabicPeriod"/>
            </a:pPr>
            <a:r>
              <a:rPr lang="fr-FR" dirty="0"/>
              <a:t>selon les hypothèses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Finalement…La conclusion sur la pertinence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 par un indicateur de risque en tant que RMSE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et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2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dirty="0">
                <a:latin typeface="+mn-lt"/>
              </a:rPr>
              <a:t>on doit travailler dans le cadre </a:t>
            </a:r>
            <a:r>
              <a:rPr lang="fr-FR" sz="1000" b="1" dirty="0">
                <a:latin typeface="+mn-lt"/>
              </a:rPr>
              <a:t>d’un appel à projets </a:t>
            </a:r>
            <a:r>
              <a:rPr lang="fr-FR" sz="1000" dirty="0">
                <a:latin typeface="+mn-lt"/>
              </a:rPr>
              <a:t>en lien avec l’alimentation</a:t>
            </a:r>
            <a:endParaRPr lang="fr-FR" sz="1000" dirty="0">
              <a:ln>
                <a:solidFill>
                  <a:schemeClr val="tx1"/>
                </a:solidFill>
              </a:ln>
              <a:latin typeface="+mn-lt"/>
            </a:endParaRPr>
          </a:p>
          <a:p>
            <a:pPr marL="228600" indent="-228600">
              <a:buAutoNum type="arabicPeriod"/>
            </a:pPr>
            <a:endParaRPr lang="fr-FR" sz="1000" dirty="0">
              <a:ln>
                <a:solidFill>
                  <a:schemeClr val="tx1"/>
                </a:solidFill>
              </a:ln>
              <a:latin typeface="+mn-lt"/>
            </a:endParaRPr>
          </a:p>
          <a:p>
            <a:pPr marL="0" indent="0">
              <a:buNone/>
            </a:pPr>
            <a:r>
              <a:rPr lang="fr-FR" sz="1000" dirty="0">
                <a:ln>
                  <a:solidFill>
                    <a:schemeClr val="tx1"/>
                  </a:solidFill>
                </a:ln>
                <a:latin typeface="+mn-lt"/>
              </a:rPr>
              <a:t>Les différentes étapes sont: </a:t>
            </a:r>
          </a:p>
          <a:p>
            <a:pPr marL="228600" indent="-228600">
              <a:buAutoNum type="arabicPeriod"/>
            </a:pPr>
            <a:r>
              <a:rPr lang="fr-FR" sz="1000" b="1" i="0" dirty="0">
                <a:effectLst/>
                <a:latin typeface="+mn-lt"/>
              </a:rPr>
              <a:t>Traiter le jeu de données</a:t>
            </a:r>
            <a:r>
              <a:rPr lang="fr-FR" sz="1000" b="0" i="0" dirty="0">
                <a:effectLst/>
                <a:latin typeface="+mn-lt"/>
              </a:rPr>
              <a:t> afin de </a:t>
            </a:r>
            <a:r>
              <a:rPr lang="fr-FR" sz="1000" b="1" i="0" dirty="0">
                <a:effectLst/>
                <a:latin typeface="+mn-lt"/>
              </a:rPr>
              <a:t>repérer des variables pertinentes</a:t>
            </a:r>
            <a:r>
              <a:rPr lang="fr-FR" sz="1000" b="0" i="0" dirty="0">
                <a:effectLst/>
                <a:latin typeface="+mn-lt"/>
              </a:rPr>
              <a:t> pour les traitements à venir. 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000" b="1" i="0" dirty="0">
                <a:effectLst/>
                <a:latin typeface="+mn-lt"/>
              </a:rPr>
              <a:t>Automatiser ces traitements</a:t>
            </a:r>
            <a:r>
              <a:rPr lang="fr-FR" sz="1000" b="0" i="0" dirty="0">
                <a:effectLst/>
                <a:latin typeface="+mn-lt"/>
              </a:rPr>
              <a:t> pour éviter de répéter ces opérations.</a:t>
            </a:r>
          </a:p>
          <a:p>
            <a:pPr marL="228600" indent="-228600">
              <a:buAutoNum type="arabicPeriod"/>
            </a:pPr>
            <a:r>
              <a:rPr lang="fr-FR" sz="1000" b="0" i="0" dirty="0">
                <a:effectLst/>
                <a:latin typeface="+mn-lt"/>
              </a:rPr>
              <a:t>Tout au long de l’analyse, </a:t>
            </a:r>
            <a:r>
              <a:rPr lang="fr-FR" sz="1000" b="1" i="0" dirty="0">
                <a:effectLst/>
                <a:latin typeface="+mn-lt"/>
              </a:rPr>
              <a:t>produire des visualisations</a:t>
            </a:r>
            <a:r>
              <a:rPr lang="fr-FR" sz="1000" b="0" i="0" dirty="0">
                <a:effectLst/>
                <a:latin typeface="+mn-lt"/>
              </a:rPr>
              <a:t> afin de mieux comprendre les données. 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sz="1000" b="1" i="0" dirty="0">
                <a:effectLst/>
                <a:latin typeface="+mn-lt"/>
              </a:rPr>
              <a:t>Effectuer une analyse univariée</a:t>
            </a:r>
            <a:r>
              <a:rPr lang="fr-FR" sz="1000" b="0" i="0" dirty="0">
                <a:effectLst/>
                <a:latin typeface="+mn-lt"/>
              </a:rPr>
              <a:t> pour chaque variable intéressante, afin de synthétiser son comportement.</a:t>
            </a:r>
            <a:endParaRPr lang="fr-FR" sz="1000" dirty="0">
              <a:ln>
                <a:solidFill>
                  <a:schemeClr val="tx1"/>
                </a:solidFill>
              </a:ln>
              <a:latin typeface="+mn-lt"/>
            </a:endParaRPr>
          </a:p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La protéine et le sucre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L’Énergie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. Ce composant principal comprend probablement des snack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dirty="0"/>
              <a:t>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la protéine</a:t>
            </a:r>
            <a:r>
              <a:rPr lang="fr-FR" dirty="0"/>
              <a:t>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b="1" dirty="0"/>
              <a:t>le sucre </a:t>
            </a:r>
            <a:r>
              <a:rPr lang="fr-FR" dirty="0"/>
              <a:t>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sel</a:t>
            </a:r>
            <a:r>
              <a:rPr lang="fr-FR" dirty="0"/>
              <a:t>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protéines</a:t>
            </a:r>
            <a:r>
              <a:rPr lang="fr-FR" dirty="0"/>
              <a:t> et </a:t>
            </a:r>
            <a:r>
              <a:rPr lang="fr-FR" b="1" dirty="0"/>
              <a:t>le sucre </a:t>
            </a:r>
            <a:r>
              <a:rPr lang="fr-FR" dirty="0"/>
              <a:t>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dirty="0"/>
              <a:t>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 </a:t>
            </a:r>
            <a:r>
              <a:rPr lang="fr-FR" dirty="0"/>
              <a:t>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sucre</a:t>
            </a:r>
            <a:r>
              <a:rPr lang="fr-FR" dirty="0"/>
              <a:t>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Quel type de nutriments: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calories, Les protéines, Les énergies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graisses, Les sucres,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fibres, etc.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Afficher aux utilisateurs, la qualité nutritionnelle de la nourriture ingurgitée selon Nutri-Score 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Le </a:t>
            </a:r>
            <a:r>
              <a:rPr lang="es-ES" dirty="0" err="1"/>
              <a:t>jeu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grand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Aussi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voir</a:t>
            </a:r>
            <a:r>
              <a:rPr lang="es-ES" dirty="0"/>
              <a:t> des </a:t>
            </a:r>
            <a:r>
              <a:rPr lang="es-ES" dirty="0" err="1"/>
              <a:t>généralités</a:t>
            </a:r>
            <a:r>
              <a:rPr lang="es-ES" dirty="0"/>
              <a:t> sur le jue de </a:t>
            </a:r>
            <a:r>
              <a:rPr lang="es-ES" dirty="0" err="1"/>
              <a:t>données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fr-FR" dirty="0"/>
              <a:t>De plus, on peut trouver des groupes de champs, par </a:t>
            </a:r>
            <a:r>
              <a:rPr lang="fr-FR" dirty="0" err="1"/>
              <a:t>exemplecode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Supprimer : colonnes et lignes vides, lignes en double. </a:t>
            </a:r>
            <a:b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Correction des types de colonnes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 aberrantes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1ª et 2ª </a:t>
            </a:r>
            <a:r>
              <a:rPr lang="es-ES" dirty="0" err="1"/>
              <a:t>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874983" y="1893914"/>
            <a:ext cx="62706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3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Concevez une application au service de la santé publique »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30347F-F3FF-4712-9302-4D86DD4E35B4}"/>
              </a:ext>
            </a:extLst>
          </p:cNvPr>
          <p:cNvGrpSpPr/>
          <p:nvPr/>
        </p:nvGrpSpPr>
        <p:grpSpPr>
          <a:xfrm>
            <a:off x="289442" y="1653092"/>
            <a:ext cx="3377683" cy="2124446"/>
            <a:chOff x="289442" y="1653092"/>
            <a:chExt cx="3377683" cy="212444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290155" y="1665644"/>
              <a:ext cx="3321882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25797" y="1653092"/>
              <a:ext cx="0" cy="2072031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289442" y="3740578"/>
              <a:ext cx="3377683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3635620" y="3506452"/>
              <a:ext cx="4185" cy="271086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366195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13 juillet 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D6DE8-672B-4152-9573-B8E6995F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09" y="432794"/>
            <a:ext cx="3582157" cy="2485578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193585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Champs de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l’idée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2044224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</a:t>
            </a:r>
            <a:r>
              <a:rPr lang="fr-FR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publiquebueno</a:t>
            </a:r>
            <a:endParaRPr lang="fr-FR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 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84930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d’idée d’application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Par exemple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analysés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CF3E9-8C72-4528-A8DC-89A2D9AACD8C}"/>
              </a:ext>
            </a:extLst>
          </p:cNvPr>
          <p:cNvSpPr/>
          <p:nvPr/>
        </p:nvSpPr>
        <p:spPr>
          <a:xfrm>
            <a:off x="10934299" y="5518712"/>
            <a:ext cx="565206" cy="617927"/>
          </a:xfrm>
          <a:prstGeom prst="rect">
            <a:avLst/>
          </a:prstGeom>
          <a:solidFill>
            <a:srgbClr val="FF0000">
              <a:alpha val="46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633974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7255673" y="1204996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7390340" y="1214022"/>
            <a:ext cx="537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3673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2A12AC-15B5-42CD-B326-A1BEE726E9E3}"/>
              </a:ext>
            </a:extLst>
          </p:cNvPr>
          <p:cNvSpPr/>
          <p:nvPr/>
        </p:nvSpPr>
        <p:spPr>
          <a:xfrm>
            <a:off x="3305039" y="1821555"/>
            <a:ext cx="2790961" cy="2820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391214" y="2710836"/>
            <a:ext cx="2360991" cy="13234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Sous</a:t>
            </a:r>
            <a:r>
              <a:rPr lang="es-ES" sz="2400" dirty="0"/>
              <a:t>-ensemble</a:t>
            </a:r>
          </a:p>
          <a:p>
            <a:pPr algn="ctr"/>
            <a:r>
              <a:rPr lang="es-ES" sz="2400" dirty="0" err="1"/>
              <a:t>sans</a:t>
            </a:r>
            <a:r>
              <a:rPr lang="es-ES" sz="2400" dirty="0"/>
              <a:t> </a:t>
            </a:r>
            <a:r>
              <a:rPr lang="es-ES" sz="2400" dirty="0" err="1"/>
              <a:t>valuers</a:t>
            </a:r>
            <a:r>
              <a:rPr lang="es-ES" sz="2400" dirty="0"/>
              <a:t> </a:t>
            </a:r>
            <a:r>
              <a:rPr lang="es-ES" sz="2400" dirty="0" err="1"/>
              <a:t>null</a:t>
            </a:r>
            <a:br>
              <a:rPr lang="es-ES" sz="2400" dirty="0"/>
            </a:br>
            <a:r>
              <a:rPr lang="es-ES" sz="2400" dirty="0"/>
              <a:t>(11325 x 9)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786119" y="263404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786119" y="3654718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2205" y="3009766"/>
            <a:ext cx="1033914" cy="362808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614919" y="3009766"/>
            <a:ext cx="1358610" cy="243484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786119" y="4906003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5238033" y="2370311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973529" y="5068893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614919" y="5444612"/>
            <a:ext cx="135861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895615" y="4821146"/>
            <a:ext cx="1425971" cy="369332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233819" y="3049408"/>
            <a:ext cx="1887571" cy="46166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00519" y="4406155"/>
            <a:ext cx="0" cy="499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820ABD77-D8C1-4202-A373-9BDDE9BCE53C}"/>
              </a:ext>
            </a:extLst>
          </p:cNvPr>
          <p:cNvSpPr txBox="1">
            <a:spLocks/>
          </p:cNvSpPr>
          <p:nvPr/>
        </p:nvSpPr>
        <p:spPr>
          <a:xfrm>
            <a:off x="3953238" y="1906648"/>
            <a:ext cx="1494562" cy="45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ln>
                  <a:solidFill>
                    <a:srgbClr val="7451EB"/>
                  </a:solidFill>
                </a:ln>
                <a:solidFill>
                  <a:srgbClr val="41719C"/>
                </a:solidFill>
                <a:latin typeface="+mn-lt"/>
              </a:rPr>
              <a:t>train/test</a:t>
            </a:r>
            <a:endParaRPr lang="es-419" sz="2400" b="1" u="sng" dirty="0">
              <a:ln>
                <a:solidFill>
                  <a:srgbClr val="7451EB"/>
                </a:solidFill>
              </a:ln>
              <a:solidFill>
                <a:srgbClr val="41719C"/>
              </a:solidFill>
              <a:latin typeface="+mn-lt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B176D7-3BDA-4816-BF30-45B077C9113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52205" y="3372574"/>
            <a:ext cx="1033914" cy="657863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B00CBB8A-651A-47C3-9378-99895D9A08FA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969868" y="3511073"/>
            <a:ext cx="1207737" cy="193353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D9B3EADB-B1D3-4BA5-82AF-0E47E77BC080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16200000" flipH="1">
            <a:off x="5705371" y="-1422825"/>
            <a:ext cx="338572" cy="8605895"/>
          </a:xfrm>
          <a:prstGeom prst="curvedConnector3">
            <a:avLst>
              <a:gd name="adj1" fmla="val -3889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7C2D65-CFD6-4A08-A60C-D3719EA26344}"/>
              </a:ext>
            </a:extLst>
          </p:cNvPr>
          <p:cNvSpPr/>
          <p:nvPr/>
        </p:nvSpPr>
        <p:spPr>
          <a:xfrm>
            <a:off x="7255673" y="740769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819DEA-A317-4899-92AD-9ABD8E5DE2F2}"/>
              </a:ext>
            </a:extLst>
          </p:cNvPr>
          <p:cNvSpPr txBox="1"/>
          <p:nvPr/>
        </p:nvSpPr>
        <p:spPr>
          <a:xfrm>
            <a:off x="7390340" y="749795"/>
            <a:ext cx="4801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35352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61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médianes et quartiles par rapport aux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5029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des résultats.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L’idée d’application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: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d’1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Traçage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le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814180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le grade A et le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phase,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L'Énergie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La Protéine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688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catégories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9477" y="2507898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 dépendante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 L'énergie » et « le sucre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3960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Le sel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13 </a:t>
            </a:r>
            <a:r>
              <a:rPr lang="fr-FR" sz="14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juillet 2021</a:t>
            </a:r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1623863" y="1411796"/>
            <a:ext cx="54104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L'agence "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Santé publique France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" a lancé un appel à projets pour trouver des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idées innovantes d’applications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en lien avec l'alimentation.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50E392D-3940-4E59-BC5F-2D0CB11A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99" y="3870114"/>
            <a:ext cx="2217600" cy="1538743"/>
          </a:xfrm>
          <a:prstGeom prst="rect">
            <a:avLst/>
          </a:prstGeom>
          <a:ln>
            <a:noFill/>
          </a:ln>
          <a:effectLst>
            <a:outerShdw blurRad="190500" dist="114300" dir="2700000" algn="tl" rotWithShape="0">
              <a:srgbClr val="333333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78932"/>
            <a:ext cx="360000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44627" y="3634697"/>
            <a:ext cx="6808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lu l’appel à projets, voici les différentes étapes que vous avez identifiées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Repérer des variables pertinentes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Produire des visualisations afin de mieux comprendre les données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Confirmer ou infirmer les hypothèses  à l’aide d’une analyse multivariée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Élaborer une idée d’application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721278" y="3158877"/>
            <a:ext cx="4428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docs-Roboto"/>
              </a:rPr>
              <a:t>Je souhaite y participer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15D888-5BF0-47E3-AC41-BCC43674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61" y="983694"/>
            <a:ext cx="3509231" cy="198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Poject</a:t>
            </a:r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 3 -  Conception d’une application au service de la santé publique  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L’idée d’application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13240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comptabiliser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Comptabiliser les nutriments (les calories, les protéines) associés à la nourriture ingurgitée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 la nourriture ingurgitée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72746"/>
              </p:ext>
            </p:extLst>
          </p:nvPr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906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Nettoyage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13025</TotalTime>
  <Words>2720</Words>
  <Application>Microsoft Office PowerPoint</Application>
  <PresentationFormat>Grand écran</PresentationFormat>
  <Paragraphs>400</Paragraphs>
  <Slides>38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9" baseType="lpstr">
      <vt:lpstr>-apple-system</vt:lpstr>
      <vt:lpstr>Arial</vt:lpstr>
      <vt:lpstr>Calibri</vt:lpstr>
      <vt:lpstr>Calibri Light</vt:lpstr>
      <vt:lpstr>docs-Roboto</vt:lpstr>
      <vt:lpstr>Fira Sans Extra Condensed</vt:lpstr>
      <vt:lpstr>Google Sans</vt:lpstr>
      <vt:lpstr>Graphik Light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432</cp:revision>
  <dcterms:created xsi:type="dcterms:W3CDTF">2019-08-03T17:49:11Z</dcterms:created>
  <dcterms:modified xsi:type="dcterms:W3CDTF">2021-07-11T15:27:09Z</dcterms:modified>
</cp:coreProperties>
</file>