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68" r:id="rId2"/>
    <p:sldId id="372" r:id="rId3"/>
    <p:sldId id="373" r:id="rId4"/>
    <p:sldId id="408" r:id="rId5"/>
    <p:sldId id="375" r:id="rId6"/>
    <p:sldId id="410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31" r:id="rId15"/>
    <p:sldId id="437" r:id="rId16"/>
    <p:sldId id="424" r:id="rId17"/>
    <p:sldId id="432" r:id="rId18"/>
    <p:sldId id="435" r:id="rId19"/>
    <p:sldId id="436" r:id="rId20"/>
    <p:sldId id="433" r:id="rId21"/>
    <p:sldId id="434" r:id="rId22"/>
    <p:sldId id="425" r:id="rId23"/>
    <p:sldId id="426" r:id="rId24"/>
    <p:sldId id="428" r:id="rId25"/>
    <p:sldId id="430" r:id="rId26"/>
    <p:sldId id="429" r:id="rId27"/>
    <p:sldId id="411" r:id="rId28"/>
    <p:sldId id="413" r:id="rId29"/>
    <p:sldId id="414" r:id="rId30"/>
    <p:sldId id="415" r:id="rId31"/>
    <p:sldId id="409" r:id="rId32"/>
    <p:sldId id="374" r:id="rId33"/>
    <p:sldId id="404" r:id="rId34"/>
    <p:sldId id="405" r:id="rId35"/>
    <p:sldId id="406" r:id="rId36"/>
    <p:sldId id="407" r:id="rId37"/>
    <p:sldId id="379" r:id="rId38"/>
    <p:sldId id="381" r:id="rId39"/>
    <p:sldId id="376" r:id="rId40"/>
    <p:sldId id="387" r:id="rId41"/>
    <p:sldId id="382" r:id="rId42"/>
    <p:sldId id="388" r:id="rId43"/>
    <p:sldId id="389" r:id="rId44"/>
    <p:sldId id="390" r:id="rId45"/>
    <p:sldId id="391" r:id="rId46"/>
    <p:sldId id="401" r:id="rId47"/>
    <p:sldId id="398" r:id="rId48"/>
    <p:sldId id="393" r:id="rId49"/>
    <p:sldId id="400" r:id="rId50"/>
    <p:sldId id="402" r:id="rId51"/>
    <p:sldId id="377" r:id="rId52"/>
    <p:sldId id="399" r:id="rId53"/>
    <p:sldId id="386" r:id="rId54"/>
    <p:sldId id="37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7451EB"/>
    <a:srgbClr val="66FF33"/>
    <a:srgbClr val="CCFF33"/>
    <a:srgbClr val="0070C0"/>
    <a:srgbClr val="65A9D9"/>
    <a:srgbClr val="83AC68"/>
    <a:srgbClr val="FEFEFE"/>
    <a:srgbClr val="FFFFFF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82222" autoAdjust="0"/>
  </p:normalViewPr>
  <p:slideViewPr>
    <p:cSldViewPr snapToGrid="0">
      <p:cViewPr varScale="1">
        <p:scale>
          <a:sx n="94" d="100"/>
          <a:sy n="94" d="100"/>
        </p:scale>
        <p:origin x="117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4 </a:t>
            </a:r>
            <a:r>
              <a:rPr lang="es-ES" dirty="0" err="1"/>
              <a:t>étapes</a:t>
            </a:r>
            <a:endParaRPr lang="es-ES" dirty="0"/>
          </a:p>
          <a:p>
            <a:r>
              <a:rPr lang="es-ES" dirty="0"/>
              <a:t>01 – Dans </a:t>
            </a:r>
            <a:r>
              <a:rPr lang="es-ES" dirty="0" err="1"/>
              <a:t>quels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et </a:t>
            </a:r>
            <a:r>
              <a:rPr lang="es-ES" dirty="0" err="1"/>
              <a:t>colonnes</a:t>
            </a:r>
            <a:r>
              <a:rPr lang="es-ES" dirty="0"/>
              <a:t> </a:t>
            </a:r>
          </a:p>
          <a:p>
            <a:r>
              <a:rPr lang="es-ES" dirty="0"/>
              <a:t>02 - </a:t>
            </a:r>
            <a:r>
              <a:rPr lang="fr-FR" dirty="0"/>
              <a:t>quelle est la stratégie que j'ai utilisé</a:t>
            </a:r>
          </a:p>
          <a:p>
            <a:r>
              <a:rPr lang="fr-FR" dirty="0"/>
              <a:t>03 – comment j’ai peux comparer les pays</a:t>
            </a:r>
          </a:p>
          <a:p>
            <a:r>
              <a:rPr lang="fr-FR" dirty="0"/>
              <a:t>04 - choisir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3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1800" b="1" u="none" strike="noStrike" dirty="0">
              <a:solidFill>
                <a:srgbClr val="F2B43D"/>
              </a:solidFill>
              <a:latin typeface="docs-Roboto"/>
            </a:endParaRPr>
          </a:p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qui n'ont pas d'importance</a:t>
            </a:r>
          </a:p>
          <a:p>
            <a:endParaRPr lang="fr-FR" sz="18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rtl="0"/>
            <a:r>
              <a:rPr lang="fr-FR" dirty="0">
                <a:solidFill>
                  <a:srgbClr val="000000"/>
                </a:solidFill>
                <a:effectLst/>
              </a:rPr>
              <a:t>J'ai obtenu 296 indicateurs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8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 vais choisir à main levée ceux qui sont le plus important dans le cadre de la mission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pays a des données pour 2015, mais il y a peut-être un autre pays qui ne dispose pas de données pour la même année.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5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GDP = </a:t>
            </a:r>
            <a:r>
              <a:rPr lang="es-ES" dirty="0" err="1"/>
              <a:t>produit</a:t>
            </a:r>
            <a:r>
              <a:rPr lang="es-ES" dirty="0"/>
              <a:t> </a:t>
            </a:r>
            <a:r>
              <a:rPr lang="es-ES" dirty="0" err="1"/>
              <a:t>intérieur</a:t>
            </a:r>
            <a:r>
              <a:rPr lang="es-ES" dirty="0"/>
              <a:t> </a:t>
            </a:r>
            <a:r>
              <a:rPr lang="es-ES" dirty="0" err="1"/>
              <a:t>brut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6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3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D'ailleurs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9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L’AND</a:t>
            </a:r>
            <a:endParaRPr lang="fr-FR" dirty="0"/>
          </a:p>
          <a:p>
            <a:r>
              <a:rPr lang="fr-FR" dirty="0"/>
              <a:t>l'Allemagne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doit travailler dans le cadre d'une startup qui s'appelle </a:t>
            </a:r>
            <a:r>
              <a:rPr lang="fr-FR" dirty="0" err="1"/>
              <a:t>Academy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Il y a 5 ensembles des données qui ont des relations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01net.com/astuces/5-applications-gratuites-pour-compter-les-calories-1423135.html" TargetMode="External"/><Relationship Id="rId2" Type="http://schemas.openxmlformats.org/officeDocument/2006/relationships/hyperlink" Target="https://www.biron.com/fr/actualites/sante-connectee/les-meilleures-applications-pour-compter-vos-calories-et-ameliorer-votre-sante-digestiv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TextBox 27">
            <a:extLst>
              <a:ext uri="{FF2B5EF4-FFF2-40B4-BE49-F238E27FC236}">
                <a16:creationId xmlns:a16="http://schemas.microsoft.com/office/drawing/2014/main" id="{CEAF1316-14A7-42E0-92C6-538E97E8F5D5}"/>
              </a:ext>
            </a:extLst>
          </p:cNvPr>
          <p:cNvSpPr txBox="1"/>
          <p:nvPr/>
        </p:nvSpPr>
        <p:spPr>
          <a:xfrm>
            <a:off x="4612181" y="5492261"/>
            <a:ext cx="2197794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3149828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Les champs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idée</a:t>
            </a:r>
          </a:p>
        </p:txBody>
      </p:sp>
      <p:sp>
        <p:nvSpPr>
          <p:cNvPr id="41" name="TextBox 30">
            <a:extLst>
              <a:ext uri="{FF2B5EF4-FFF2-40B4-BE49-F238E27FC236}">
                <a16:creationId xmlns:a16="http://schemas.microsoft.com/office/drawing/2014/main" id="{6F5EE796-56A6-468A-B6F0-77ED788459D4}"/>
              </a:ext>
            </a:extLst>
          </p:cNvPr>
          <p:cNvSpPr txBox="1"/>
          <p:nvPr/>
        </p:nvSpPr>
        <p:spPr>
          <a:xfrm>
            <a:off x="290531" y="2181994"/>
            <a:ext cx="245996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1571358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44">
            <a:extLst>
              <a:ext uri="{FF2B5EF4-FFF2-40B4-BE49-F238E27FC236}">
                <a16:creationId xmlns:a16="http://schemas.microsoft.com/office/drawing/2014/main" id="{4AAA4CA6-497A-4114-8E77-CCA688626E95}"/>
              </a:ext>
            </a:extLst>
          </p:cNvPr>
          <p:cNvSpPr txBox="1"/>
          <p:nvPr/>
        </p:nvSpPr>
        <p:spPr>
          <a:xfrm>
            <a:off x="1853713" y="5283169"/>
            <a:ext cx="2269400" cy="95410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- Supprimer : colonnes et lignes vides, lignes en double.</a:t>
            </a:r>
          </a:p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- Correction des types de colonnes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0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d’application idée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Pour </a:t>
            </a:r>
            <a:r>
              <a:rPr lang="fr-FR" sz="1600" dirty="0" err="1">
                <a:latin typeface="docs-Roboto"/>
              </a:rPr>
              <a:t>example</a:t>
            </a:r>
            <a:r>
              <a:rPr lang="fr-FR" sz="1600" dirty="0">
                <a:latin typeface="docs-Roboto"/>
              </a:rPr>
              <a:t>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analysée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584597"/>
            <a:ext cx="8541417" cy="379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04934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8742782" y="2785251"/>
            <a:ext cx="80243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862457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  Après une phase d'observation, la façon de traitement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6409853" y="1204996"/>
            <a:ext cx="578214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6581869" y="1215698"/>
            <a:ext cx="56101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En ce moment-là, la taille de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16416 x 16 avec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SOUS-ENSEMBLE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0089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SOUS-ENSEMBLE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6" y="4018812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923405" y="2436132"/>
            <a:ext cx="1828800" cy="7514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  <a:br>
              <a:rPr lang="es-ES" dirty="0"/>
            </a:br>
            <a:r>
              <a:rPr lang="es-ES" dirty="0"/>
              <a:t>(11325 x 9)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455357" y="179182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455357" y="2994429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2752205" y="2167546"/>
            <a:ext cx="703152" cy="644305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752205" y="2811851"/>
            <a:ext cx="657934" cy="537852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455357" y="4247320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4933664" y="1533462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314812" y="3387947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284157" y="3763666"/>
            <a:ext cx="1030655" cy="102226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960233" y="4028376"/>
            <a:ext cx="142597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075794" y="2550240"/>
            <a:ext cx="2176558" cy="523220"/>
          </a:xfrm>
          <a:prstGeom prst="rect">
            <a:avLst/>
          </a:prstGeom>
          <a:noFill/>
          <a:ln w="19050">
            <a:solidFill>
              <a:srgbClr val="548235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548235"/>
                </a:solidFill>
              </a:rPr>
              <a:t>Comparaison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7F8646-7555-441C-881C-4281D1C958CC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 flipV="1">
            <a:off x="2752205" y="2811850"/>
            <a:ext cx="6323589" cy="1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7CC02FD-08CF-4086-8EA5-3A331447100F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284157" y="2167546"/>
            <a:ext cx="1030655" cy="1596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C94D1F-4708-4912-AF50-24DD8C9E461C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311151" y="3073460"/>
            <a:ext cx="1852922" cy="69020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369757" y="3745866"/>
            <a:ext cx="0" cy="5014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8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24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 et quartiles par rapport des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résultat.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compté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compté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E4754AE-F0A2-48BA-8155-3FA3FDC68EB7}"/>
              </a:ext>
            </a:extLst>
          </p:cNvPr>
          <p:cNvSpPr txBox="1"/>
          <p:nvPr/>
        </p:nvSpPr>
        <p:spPr>
          <a:xfrm>
            <a:off x="4759496" y="5950819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XXXX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XXXX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6D343-340F-439F-89D3-03F67915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5BA61-D1BB-4494-84D2-2659A1F3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944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CB493-5D83-4D6A-B1B5-778B76FC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733E1-95A6-49A5-86C9-3A22FDC4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https://www.biron.com/fr/actualites/sante-connectee/les-meilleures-applications-pour-compter-vos-calories-et-ameliorer-votre-sante-digestive/</a:t>
            </a:r>
            <a:endParaRPr lang="fr-FR" dirty="0"/>
          </a:p>
          <a:p>
            <a:r>
              <a:rPr lang="fr-FR" dirty="0">
                <a:hlinkClick r:id="rId3"/>
              </a:rPr>
              <a:t>https://www.01net.com/astuces/5-applications-gratuites-pour-compter-les-calories-1423135.html</a:t>
            </a:r>
            <a:endParaRPr lang="fr-FR" dirty="0"/>
          </a:p>
          <a:p>
            <a:r>
              <a:rPr lang="fr-FR" dirty="0"/>
              <a:t>https://www.topsante.com/nutrition-et-recettes/equilibre-alimentaire/conseils-dietetiques/adulte-les-apports-nutritionnels-necessaires-pour-etre-en-bonne-sante-245181</a:t>
            </a:r>
          </a:p>
        </p:txBody>
      </p:sp>
    </p:spTree>
    <p:extLst>
      <p:ext uri="{BB962C8B-B14F-4D97-AF65-F5344CB8AC3E}">
        <p14:creationId xmlns:p14="http://schemas.microsoft.com/office/powerpoint/2010/main" val="331527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AFDAD-5B1D-4BEA-B2C3-4F087F62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60104-0CCA-4FDA-ACE1-DD0CB612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9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91D9E-9F94-4E1B-AD67-61CD551A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42E8D-0A9B-42A7-A938-CE479323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9897AE7D-92B1-4385-9BD6-A3D90CC642BE}"/>
              </a:ext>
            </a:extLst>
          </p:cNvPr>
          <p:cNvSpPr txBox="1"/>
          <p:nvPr/>
        </p:nvSpPr>
        <p:spPr>
          <a:xfrm>
            <a:off x="4759496" y="5950819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78201-A17A-4B4D-89D5-6E6030B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865E3-2D4C-4940-803B-AA9EDCD5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49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32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E2D71FE-A947-429C-AE9E-AFF6861869A9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92046-B59E-44AA-B0C3-D22B629F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76569-6EB8-4152-BDD8-747F9EA1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8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BC0B2-761C-4F59-80CE-1A48A784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5CF62-6C7D-4B91-8E41-E4A6C6D8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12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0188A-C599-4BE6-88F3-7B98E415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EE365-900E-43CC-82D9-39C8CAD4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83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B49AE-F7F9-4827-9343-0A03B438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24296-5EB6-45BF-8E68-DD1E94BF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38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3BFEFB6-E5A9-4167-9AB8-BDF5942C8854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12363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86996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 nombre de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9888" y="1406870"/>
            <a:ext cx="74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534178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l’inde, les EU et le Brésil sont les pays avec le plus fort potentiel </a:t>
            </a:r>
            <a:endParaRPr lang="es-419" sz="32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971647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962855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613637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868060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527650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527650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315632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375177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390566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2141366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604986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29085"/>
              </p:ext>
            </p:extLst>
          </p:nvPr>
        </p:nvGraphicFramePr>
        <p:xfrm>
          <a:off x="1464296" y="3666334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935476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192792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 err="1"/>
                        <a:t>Enrolment</a:t>
                      </a:r>
                      <a:r>
                        <a:rPr lang="es-419" sz="1600" dirty="0"/>
                        <a:t> in </a:t>
                      </a:r>
                      <a:r>
                        <a:rPr lang="es-419" sz="1600" dirty="0" err="1"/>
                        <a:t>education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(Définition du Score)</a:t>
            </a:r>
            <a:endParaRPr lang="es-419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213596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A4344-AA9C-43BE-BAEA-8401C7AA3A62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F7E12-E5D6-4BA7-815E-422EFE3F35E7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52FD8D9-D5EC-47DE-A415-1CEA83FEB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4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2025375"/>
            <a:ext cx="8485967" cy="4242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361703"/>
            <a:ext cx="3419889" cy="377784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3180148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361703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60" y="5043735"/>
            <a:ext cx="711148" cy="109580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34848" y="3341565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34848" y="3914468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34848" y="449621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03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sont les pays avec le plus fort potentiel </a:t>
            </a:r>
            <a:endParaRPr lang="es-419" sz="36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492514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507903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DF27A-907D-43B9-A885-D04C106AC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757221"/>
            <a:ext cx="720000" cy="720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9CA7F0-DEA2-4E9A-87DE-64FF67BF7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4330199"/>
            <a:ext cx="720000" cy="72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B453582-54CB-4DE2-8EB9-967B25BB4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18424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03B8138-84C7-4E96-8B41-4407F524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456035"/>
            <a:ext cx="3933537" cy="72321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497597"/>
            <a:ext cx="384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969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ont plus d’évolution  de clients potentiels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43" y="1490081"/>
            <a:ext cx="7214923" cy="4809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6E48DA-17F9-4DF7-A97F-2274270C2A38}"/>
              </a:ext>
            </a:extLst>
          </p:cNvPr>
          <p:cNvSpPr txBox="1"/>
          <p:nvPr/>
        </p:nvSpPr>
        <p:spPr>
          <a:xfrm>
            <a:off x="844894" y="2386587"/>
            <a:ext cx="3368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les </a:t>
            </a:r>
            <a:r>
              <a:rPr lang="es-419" sz="2000" dirty="0" err="1"/>
              <a:t>indicateurs</a:t>
            </a:r>
            <a:r>
              <a:rPr lang="es-419" sz="2000" dirty="0"/>
              <a:t> “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education</a:t>
            </a:r>
            <a:r>
              <a:rPr lang="es-ES" sz="2000" dirty="0"/>
              <a:t>” et 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21" y="1641909"/>
            <a:ext cx="7981040" cy="452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EB296A-8236-46C5-94E3-7FACDF099F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641909"/>
            <a:ext cx="457727" cy="42727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523DF0-2A0E-49FD-8377-773E444DB62F}"/>
              </a:ext>
            </a:extLst>
          </p:cNvPr>
          <p:cNvSpPr txBox="1"/>
          <p:nvPr/>
        </p:nvSpPr>
        <p:spPr>
          <a:xfrm>
            <a:off x="844894" y="1641909"/>
            <a:ext cx="28174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l’indicateur</a:t>
            </a:r>
            <a:r>
              <a:rPr lang="es-419" sz="2000" dirty="0"/>
              <a:t> </a:t>
            </a:r>
            <a:r>
              <a:rPr lang="es-ES" sz="2000" dirty="0"/>
              <a:t>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5F4573CD-E526-44DB-BBF8-8FD58382BABA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Royaume-Uni, le Japon, l’Inde et l’Allemagne ont la meilleure évolution d’internet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6066C62-C948-4A2E-B8EC-533A5EEC205A}"/>
              </a:ext>
            </a:extLst>
          </p:cNvPr>
          <p:cNvSpPr txBox="1"/>
          <p:nvPr/>
        </p:nvSpPr>
        <p:spPr>
          <a:xfrm>
            <a:off x="4759496" y="5950819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4">
            <a:extLst>
              <a:ext uri="{FF2B5EF4-FFF2-40B4-BE49-F238E27FC236}">
                <a16:creationId xmlns:a16="http://schemas.microsoft.com/office/drawing/2014/main" id="{339D356D-F6AF-44F0-BDD9-965B4BC5BA7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95064EA-A120-4245-B197-3C04A227F70E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</a:t>
            </a:r>
            <a:r>
              <a:rPr lang="fr-FR" sz="36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Academy</a:t>
            </a:r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doit opérer en priorité en la </a:t>
            </a:r>
            <a:r>
              <a:rPr lang="fr-FR" sz="3600" b="1" i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Chine</a:t>
            </a:r>
            <a:endParaRPr lang="es-419" sz="36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5F42C82-991F-45C4-A3C5-1A3D4253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1" y="3705013"/>
            <a:ext cx="5199018" cy="240742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7B86A73-3AE5-422B-9335-62C84067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E5B79B8-AA94-4FE5-A36F-22E665E8BE89}"/>
              </a:ext>
            </a:extLst>
          </p:cNvPr>
          <p:cNvSpPr txBox="1"/>
          <p:nvPr/>
        </p:nvSpPr>
        <p:spPr>
          <a:xfrm>
            <a:off x="844894" y="2386587"/>
            <a:ext cx="4972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La Chine a la plus forte croissance de clients potentiels au cours des trois dernières années</a:t>
            </a:r>
            <a:endParaRPr lang="es-419" sz="2000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449AB6F-4370-487D-83AB-A4084E039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20" y="1853337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32DAC0F-1F27-4ED7-BD31-B0DDE9F94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143" y="3402702"/>
            <a:ext cx="1332000" cy="1332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881AB65-6461-41AE-8489-19B13A142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3144243"/>
            <a:ext cx="1440000" cy="144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1643026-5D0F-4B4F-95F5-88FC294E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37025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BB52515-0D41-4305-AB9D-55F91A75620A}"/>
              </a:ext>
            </a:extLst>
          </p:cNvPr>
          <p:cNvSpPr txBox="1"/>
          <p:nvPr/>
        </p:nvSpPr>
        <p:spPr>
          <a:xfrm>
            <a:off x="842225" y="3702572"/>
            <a:ext cx="4972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Le prix de la formation n'est pas cher donc elle peut être acquise par plus de clients</a:t>
            </a:r>
            <a:endParaRPr lang="es-419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9E071-289F-42AA-BF3A-12AAAB1A92F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3B849B8-00E2-4975-BEB5-AB39376939E1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9D40433C-44A7-49A0-9A72-131558F04137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473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330196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93168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4726755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717963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3748299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4F65F-041D-4F7F-A697-C22FA4F3B47B}"/>
              </a:ext>
            </a:extLst>
          </p:cNvPr>
          <p:cNvSpPr txBox="1"/>
          <p:nvPr/>
        </p:nvSpPr>
        <p:spPr>
          <a:xfrm>
            <a:off x="854156" y="2034836"/>
            <a:ext cx="8445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EdStatsCountry-Series.csv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EdStatsFootNote.csv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EdStatsSeries.csv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40827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Compter les nutriments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des repas mangée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F3FFA45-2EE5-46BA-99D6-49E1AE3C62E6}"/>
              </a:ext>
            </a:extLst>
          </p:cNvPr>
          <p:cNvSpPr txBox="1"/>
          <p:nvPr/>
        </p:nvSpPr>
        <p:spPr>
          <a:xfrm>
            <a:off x="4759496" y="5950819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30493"/>
              </p:ext>
            </p:extLst>
          </p:nvPr>
        </p:nvGraphicFramePr>
        <p:xfrm>
          <a:off x="1011893" y="2006081"/>
          <a:ext cx="3448139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180812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64001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1</a:t>
                      </a:r>
                      <a:endParaRPr lang="es-419" sz="13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90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Nettoyage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E4754AE-F0A2-48BA-8155-3FA3FDC68EB7}"/>
              </a:ext>
            </a:extLst>
          </p:cNvPr>
          <p:cNvSpPr txBox="1"/>
          <p:nvPr/>
        </p:nvSpPr>
        <p:spPr>
          <a:xfrm>
            <a:off x="4759496" y="5950819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11969</TotalTime>
  <Words>2780</Words>
  <Application>Microsoft Office PowerPoint</Application>
  <PresentationFormat>Grand écran</PresentationFormat>
  <Paragraphs>465</Paragraphs>
  <Slides>54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6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Montserrat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355</cp:revision>
  <dcterms:created xsi:type="dcterms:W3CDTF">2019-08-03T17:49:11Z</dcterms:created>
  <dcterms:modified xsi:type="dcterms:W3CDTF">2021-06-23T12:03:21Z</dcterms:modified>
</cp:coreProperties>
</file>