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68" r:id="rId2"/>
    <p:sldId id="372" r:id="rId3"/>
    <p:sldId id="373" r:id="rId4"/>
    <p:sldId id="408" r:id="rId5"/>
    <p:sldId id="375" r:id="rId6"/>
    <p:sldId id="410" r:id="rId7"/>
    <p:sldId id="416" r:id="rId8"/>
    <p:sldId id="417" r:id="rId9"/>
    <p:sldId id="418" r:id="rId10"/>
    <p:sldId id="419" r:id="rId11"/>
    <p:sldId id="439" r:id="rId12"/>
    <p:sldId id="438" r:id="rId13"/>
    <p:sldId id="421" r:id="rId14"/>
    <p:sldId id="422" r:id="rId15"/>
    <p:sldId id="440" r:id="rId16"/>
    <p:sldId id="431" r:id="rId17"/>
    <p:sldId id="437" r:id="rId18"/>
    <p:sldId id="424" r:id="rId19"/>
    <p:sldId id="432" r:id="rId20"/>
    <p:sldId id="435" r:id="rId21"/>
    <p:sldId id="436" r:id="rId22"/>
    <p:sldId id="441" r:id="rId23"/>
    <p:sldId id="433" r:id="rId24"/>
    <p:sldId id="434" r:id="rId25"/>
    <p:sldId id="442" r:id="rId26"/>
    <p:sldId id="443" r:id="rId27"/>
    <p:sldId id="444" r:id="rId28"/>
    <p:sldId id="445" r:id="rId29"/>
    <p:sldId id="451" r:id="rId30"/>
    <p:sldId id="447" r:id="rId31"/>
    <p:sldId id="448" r:id="rId32"/>
    <p:sldId id="449" r:id="rId33"/>
    <p:sldId id="452" r:id="rId34"/>
    <p:sldId id="450" r:id="rId35"/>
    <p:sldId id="425" r:id="rId36"/>
    <p:sldId id="426" r:id="rId37"/>
    <p:sldId id="428" r:id="rId38"/>
    <p:sldId id="43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48235"/>
    <a:srgbClr val="FFC000"/>
    <a:srgbClr val="70AD47"/>
    <a:srgbClr val="5B9BD5"/>
    <a:srgbClr val="ED7D31"/>
    <a:srgbClr val="66FF33"/>
    <a:srgbClr val="CCFF33"/>
    <a:srgbClr val="0070C0"/>
    <a:srgbClr val="65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77661" autoAdjust="0"/>
  </p:normalViewPr>
  <p:slideViewPr>
    <p:cSldViewPr snapToGrid="0">
      <p:cViewPr varScale="1">
        <p:scale>
          <a:sx n="89" d="100"/>
          <a:sy n="89" d="100"/>
        </p:scale>
        <p:origin x="136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protéines et les sucres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Energy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l'énergie-kcal_100g, la graisse_100g et la graisse saturée_100g. Ce composant principal comprend probablement des collations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energy-kcal_100g, fat_100g et saturated-fat_100g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protein_100g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glucides_100g et le sucre_100 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salt_100g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protéines_100g et le sucre_100 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saturated-fat_100g 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glucides_100g et l'énergie-kcal_100 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sugar_100g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 vais choisir à main levée ceux qui sont le plus important dans le cadre de la mission</a:t>
            </a:r>
            <a:endParaRPr lang="fr-FR" dirty="0"/>
          </a:p>
          <a:p>
            <a:r>
              <a:rPr lang="fr-FR" dirty="0"/>
              <a:t>Travaillez uniquement avec des catégories connues qui ont plus de données et leurs produits ne sont pas très différents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TextBox 27">
            <a:extLst>
              <a:ext uri="{FF2B5EF4-FFF2-40B4-BE49-F238E27FC236}">
                <a16:creationId xmlns:a16="http://schemas.microsoft.com/office/drawing/2014/main" id="{CEAF1316-14A7-42E0-92C6-538E97E8F5D5}"/>
              </a:ext>
            </a:extLst>
          </p:cNvPr>
          <p:cNvSpPr txBox="1"/>
          <p:nvPr/>
        </p:nvSpPr>
        <p:spPr>
          <a:xfrm>
            <a:off x="4612181" y="5492261"/>
            <a:ext cx="2197794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3149828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Les champs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idée</a:t>
            </a:r>
          </a:p>
        </p:txBody>
      </p:sp>
      <p:sp>
        <p:nvSpPr>
          <p:cNvPr id="41" name="TextBox 30">
            <a:extLst>
              <a:ext uri="{FF2B5EF4-FFF2-40B4-BE49-F238E27FC236}">
                <a16:creationId xmlns:a16="http://schemas.microsoft.com/office/drawing/2014/main" id="{6F5EE796-56A6-468A-B6F0-77ED788459D4}"/>
              </a:ext>
            </a:extLst>
          </p:cNvPr>
          <p:cNvSpPr txBox="1"/>
          <p:nvPr/>
        </p:nvSpPr>
        <p:spPr>
          <a:xfrm>
            <a:off x="290531" y="2181994"/>
            <a:ext cx="2459968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1571358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44">
            <a:extLst>
              <a:ext uri="{FF2B5EF4-FFF2-40B4-BE49-F238E27FC236}">
                <a16:creationId xmlns:a16="http://schemas.microsoft.com/office/drawing/2014/main" id="{4AAA4CA6-497A-4114-8E77-CCA688626E95}"/>
              </a:ext>
            </a:extLst>
          </p:cNvPr>
          <p:cNvSpPr txBox="1"/>
          <p:nvPr/>
        </p:nvSpPr>
        <p:spPr>
          <a:xfrm>
            <a:off x="1853713" y="5283169"/>
            <a:ext cx="2269400" cy="95410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- Supprimer : colonnes et lignes vides, lignes en double.</a:t>
            </a:r>
          </a:p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- Correction des types de colonnes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d’application idée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Pour </a:t>
            </a:r>
            <a:r>
              <a:rPr lang="fr-FR" sz="1600" dirty="0" err="1">
                <a:latin typeface="docs-Roboto"/>
              </a:rPr>
              <a:t>example</a:t>
            </a:r>
            <a:r>
              <a:rPr lang="fr-FR" sz="1600" dirty="0">
                <a:latin typeface="docs-Roboto"/>
              </a:rPr>
              <a:t>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analysée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plus 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862457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  Après une phase d'observation, la façon de traitement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6409853" y="1204996"/>
            <a:ext cx="578214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6581869" y="1215698"/>
            <a:ext cx="56101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En ce moment-là, la taille de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16416 x 16 avec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0089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923405" y="2436132"/>
            <a:ext cx="1828800" cy="7514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  <a:br>
              <a:rPr lang="es-ES" dirty="0"/>
            </a:br>
            <a:r>
              <a:rPr lang="es-ES" dirty="0"/>
              <a:t>(11325 x 9)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455357" y="179182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455357" y="2994429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2752205" y="2167546"/>
            <a:ext cx="703152" cy="644305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752205" y="2811851"/>
            <a:ext cx="657934" cy="537852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455357" y="4247320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4933664" y="1533462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314812" y="3387947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284157" y="3763666"/>
            <a:ext cx="1030655" cy="102226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960233" y="4028376"/>
            <a:ext cx="142597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075794" y="2550240"/>
            <a:ext cx="2176558" cy="523220"/>
          </a:xfrm>
          <a:prstGeom prst="rect">
            <a:avLst/>
          </a:prstGeom>
          <a:noFill/>
          <a:ln w="19050">
            <a:solidFill>
              <a:srgbClr val="548235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548235"/>
                </a:solidFill>
              </a:rPr>
              <a:t>Comparaison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7F8646-7555-441C-881C-4281D1C958CC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 flipV="1">
            <a:off x="2752205" y="2811850"/>
            <a:ext cx="6323589" cy="1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7CC02FD-08CF-4086-8EA5-3A331447100F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284157" y="2167546"/>
            <a:ext cx="1030655" cy="1596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C94D1F-4708-4912-AF50-24DD8C9E461C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311151" y="3073460"/>
            <a:ext cx="1852922" cy="69020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369757" y="3745866"/>
            <a:ext cx="0" cy="50145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30D656-B398-4E21-909E-21B5E6AC630A}"/>
              </a:ext>
            </a:extLst>
          </p:cNvPr>
          <p:cNvSpPr/>
          <p:nvPr/>
        </p:nvSpPr>
        <p:spPr>
          <a:xfrm>
            <a:off x="3152196" y="2763918"/>
            <a:ext cx="2577196" cy="303067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4AA8CD-CAD8-45D9-A9D9-DD7F8C77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3439" y="3968661"/>
            <a:ext cx="3710015" cy="17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8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24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 et quartiles par rapport des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résultat.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compté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compté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L’idée d’application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Tracer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715742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grade A et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En ce moment-là, la taille de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16416 x 16 avec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Energy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548235"/>
                </a:solidFill>
                <a:latin typeface="docs-Roboto"/>
              </a:rPr>
              <a:t>Proteins</a:t>
            </a:r>
            <a:r>
              <a:rPr lang="fr-FR" sz="1600" b="1" dirty="0">
                <a:solidFill>
                  <a:srgbClr val="548235"/>
                </a:solidFill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584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 catégorie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0146" y="2517229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variables 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Energy » et « Sugar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proteins_100g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les 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proteins_100g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44202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energy-kcal_100g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salt_100g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energy-kcal_100g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fat_100g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</a:p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saturated-fat_100g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compte les nutriments par jour et affiche la qualité nutritionnelle des repas mangée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C213B5B-F2B0-44D1-8F49-D92BF150577E}"/>
              </a:ext>
            </a:extLst>
          </p:cNvPr>
          <p:cNvSpPr txBox="1"/>
          <p:nvPr/>
        </p:nvSpPr>
        <p:spPr>
          <a:xfrm>
            <a:off x="1244721" y="4122472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highlight>
                  <a:srgbClr val="FF0000"/>
                </a:highlight>
              </a:rPr>
              <a:t>Hoy en </a:t>
            </a:r>
            <a:r>
              <a:rPr lang="fr-FR" sz="2000" dirty="0" err="1">
                <a:highlight>
                  <a:srgbClr val="FF0000"/>
                </a:highlight>
              </a:rPr>
              <a:t>día</a:t>
            </a:r>
            <a:r>
              <a:rPr lang="fr-FR" sz="2000" dirty="0">
                <a:highlight>
                  <a:srgbClr val="FF0000"/>
                </a:highlight>
              </a:rPr>
              <a:t> </a:t>
            </a:r>
            <a:r>
              <a:rPr lang="fr-FR" sz="2000" dirty="0" err="1">
                <a:highlight>
                  <a:srgbClr val="FF0000"/>
                </a:highlight>
              </a:rPr>
              <a:t>existen</a:t>
            </a:r>
            <a:r>
              <a:rPr lang="fr-FR" sz="2000" dirty="0">
                <a:highlight>
                  <a:srgbClr val="FF0000"/>
                </a:highlight>
              </a:rPr>
              <a:t> </a:t>
            </a:r>
            <a:r>
              <a:rPr lang="fr-FR" sz="2000" dirty="0" err="1">
                <a:highlight>
                  <a:srgbClr val="FF0000"/>
                </a:highlight>
              </a:rPr>
              <a:t>aplicaicones</a:t>
            </a:r>
            <a:r>
              <a:rPr lang="fr-FR" sz="2000" dirty="0">
                <a:highlight>
                  <a:srgbClr val="FF0000"/>
                </a:highlight>
              </a:rPr>
              <a:t>… </a:t>
            </a:r>
            <a:r>
              <a:rPr lang="fr-FR" sz="2000" dirty="0" err="1">
                <a:highlight>
                  <a:srgbClr val="FF0000"/>
                </a:highlight>
              </a:rPr>
              <a:t>decirlo</a:t>
            </a:r>
            <a:endParaRPr lang="fr-FR" sz="20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9" y="3870114"/>
            <a:ext cx="2217600" cy="1538743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44627" y="3634697"/>
            <a:ext cx="680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lu l’appel à projets, voici les différentes étapes que vous avez identifiées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Repérer des variables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Produire des visualisations afin de mieux comprendre les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Confirmer ou infirmer les hypothèses  à l’aide d’une analyse multivariée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Élaborer une idée d’application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Je souhaite y participer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5D888-5BF0-47E3-AC41-BCC4367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61" y="983694"/>
            <a:ext cx="3509231" cy="198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L’idée d’application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40827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Compter les nutriments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des repas mangée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B607095A-7C24-4BF6-AE1B-81C60A4D169D}"/>
              </a:ext>
            </a:extLst>
          </p:cNvPr>
          <p:cNvSpPr txBox="1"/>
          <p:nvPr/>
        </p:nvSpPr>
        <p:spPr>
          <a:xfrm>
            <a:off x="377906" y="4793889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highlight>
                  <a:srgbClr val="FF0000"/>
                </a:highlight>
              </a:rPr>
              <a:t>Compte </a:t>
            </a:r>
            <a:r>
              <a:rPr lang="fr-FR" sz="2000">
                <a:highlight>
                  <a:srgbClr val="FF0000"/>
                </a:highlight>
              </a:rPr>
              <a:t>le calories, et tout ça</a:t>
            </a:r>
            <a:endParaRPr lang="fr-FR" sz="20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30493"/>
              </p:ext>
            </p:extLst>
          </p:nvPr>
        </p:nvGraphicFramePr>
        <p:xfrm>
          <a:off x="1011893" y="2006081"/>
          <a:ext cx="3448139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180812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64001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1</a:t>
                      </a:r>
                      <a:endParaRPr lang="es-419" sz="13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90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Nettoyage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12580</TotalTime>
  <Words>2567</Words>
  <Application>Microsoft Office PowerPoint</Application>
  <PresentationFormat>Grand écran</PresentationFormat>
  <Paragraphs>361</Paragraphs>
  <Slides>38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docs-Roboto</vt:lpstr>
      <vt:lpstr>Fira Sans Extra Condensed</vt:lpstr>
      <vt:lpstr>Google Sans</vt:lpstr>
      <vt:lpstr>Graphik Light</vt:lpstr>
      <vt:lpstr>Montserrat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397</cp:revision>
  <dcterms:created xsi:type="dcterms:W3CDTF">2019-08-03T17:49:11Z</dcterms:created>
  <dcterms:modified xsi:type="dcterms:W3CDTF">2021-06-24T08:10:54Z</dcterms:modified>
</cp:coreProperties>
</file>