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68" r:id="rId2"/>
    <p:sldId id="372" r:id="rId3"/>
    <p:sldId id="373" r:id="rId4"/>
    <p:sldId id="408" r:id="rId5"/>
    <p:sldId id="375" r:id="rId6"/>
    <p:sldId id="410" r:id="rId7"/>
    <p:sldId id="416" r:id="rId8"/>
    <p:sldId id="417" r:id="rId9"/>
    <p:sldId id="418" r:id="rId10"/>
    <p:sldId id="419" r:id="rId11"/>
    <p:sldId id="439" r:id="rId12"/>
    <p:sldId id="438" r:id="rId13"/>
    <p:sldId id="421" r:id="rId14"/>
    <p:sldId id="422" r:id="rId15"/>
    <p:sldId id="440" r:id="rId16"/>
    <p:sldId id="431" r:id="rId17"/>
    <p:sldId id="437" r:id="rId18"/>
    <p:sldId id="454" r:id="rId19"/>
    <p:sldId id="432" r:id="rId20"/>
    <p:sldId id="435" r:id="rId21"/>
    <p:sldId id="436" r:id="rId22"/>
    <p:sldId id="441" r:id="rId23"/>
    <p:sldId id="433" r:id="rId24"/>
    <p:sldId id="434" r:id="rId25"/>
    <p:sldId id="442" r:id="rId26"/>
    <p:sldId id="443" r:id="rId27"/>
    <p:sldId id="444" r:id="rId28"/>
    <p:sldId id="445" r:id="rId29"/>
    <p:sldId id="451" r:id="rId30"/>
    <p:sldId id="447" r:id="rId31"/>
    <p:sldId id="448" r:id="rId32"/>
    <p:sldId id="452" r:id="rId33"/>
    <p:sldId id="450" r:id="rId34"/>
    <p:sldId id="425" r:id="rId35"/>
    <p:sldId id="426" r:id="rId36"/>
    <p:sldId id="428" r:id="rId37"/>
    <p:sldId id="430" r:id="rId38"/>
    <p:sldId id="44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2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41719C"/>
    <a:srgbClr val="7451EB"/>
    <a:srgbClr val="548235"/>
    <a:srgbClr val="FFC000"/>
    <a:srgbClr val="70AD47"/>
    <a:srgbClr val="5B9BD5"/>
    <a:srgbClr val="ED7D31"/>
    <a:srgbClr val="66FF33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84795" autoAdjust="0"/>
  </p:normalViewPr>
  <p:slideViewPr>
    <p:cSldViewPr snapToGrid="0">
      <p:cViewPr varScale="1">
        <p:scale>
          <a:sx n="61" d="100"/>
          <a:sy n="61" d="100"/>
        </p:scale>
        <p:origin x="82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quels sont les objectifs de ce projet</a:t>
            </a:r>
          </a:p>
          <a:p>
            <a:pPr marL="228600" indent="-228600">
              <a:buAutoNum type="arabicPeriod"/>
            </a:pPr>
            <a:r>
              <a:rPr lang="fr-FR" dirty="0"/>
              <a:t>Présenter l’idée d’application</a:t>
            </a:r>
          </a:p>
          <a:p>
            <a:pPr marL="228600" indent="-228600">
              <a:buAutoNum type="arabicPeriod"/>
            </a:pPr>
            <a:r>
              <a:rPr lang="fr-FR" dirty="0"/>
              <a:t>Connaitre plus en détails les différents </a:t>
            </a:r>
            <a:r>
              <a:rPr lang="fr-FR" dirty="0" err="1"/>
              <a:t>dataset</a:t>
            </a:r>
            <a:r>
              <a:rPr lang="fr-FR" dirty="0"/>
              <a:t> / ensemble de données</a:t>
            </a:r>
          </a:p>
          <a:p>
            <a:pPr marL="228600" indent="-228600">
              <a:buAutoNum type="arabicPeriod"/>
            </a:pPr>
            <a:r>
              <a:rPr lang="fr-FR" dirty="0"/>
              <a:t>Le processus pour faire le nettoyage du jeu de données</a:t>
            </a:r>
          </a:p>
          <a:p>
            <a:pPr marL="228600" indent="-228600">
              <a:buAutoNum type="arabicPeriod"/>
            </a:pPr>
            <a:r>
              <a:rPr lang="fr-FR" dirty="0"/>
              <a:t>selon les hypothèses que j’ai défini pour travailler la mission</a:t>
            </a:r>
          </a:p>
          <a:p>
            <a:pPr marL="228600" indent="-228600">
              <a:buAutoNum type="arabicPeriod"/>
            </a:pPr>
            <a:r>
              <a:rPr lang="fr-FR" dirty="0"/>
              <a:t>Finalement…La conclusion sur la pertinence du jeu de données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Seuil = </a:t>
            </a:r>
            <a:r>
              <a:rPr lang="es-ES" dirty="0" err="1"/>
              <a:t>Threshold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00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Seuil = </a:t>
            </a:r>
            <a:r>
              <a:rPr lang="es-ES" dirty="0" err="1"/>
              <a:t>Threshold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40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Seuil = </a:t>
            </a:r>
            <a:r>
              <a:rPr lang="es-ES" dirty="0" err="1"/>
              <a:t>Threshold</a:t>
            </a: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Après une phase d'observation, 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 t</a:t>
            </a: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raitement des valeurs aberrantes sélectionné est Z Score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84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Sélectionnez un sous-ensemble de données (11325 x 9)</a:t>
            </a:r>
            <a:b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</a:br>
            <a:r>
              <a:rPr lang="fr-FR" sz="1200" i="1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docs-Roboto"/>
              </a:rPr>
              <a:t>Travailler uniquement avec les lignes sans valeurs manquantes et colonnes importantes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Diviser le sous-ensemble en ensembles d'entraînement et de test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u="none" strike="noStrike" dirty="0">
                <a:solidFill>
                  <a:srgbClr val="000000"/>
                </a:solidFill>
                <a:effectLst/>
                <a:latin typeface="docs-Roboto"/>
              </a:rPr>
              <a:t>Faire des imputations via SimpleImputer, CustomImputer, KNN Imputer et Iterative Imputer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Comparaison de l'imputation à l'aide du MSE et du RMSE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21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Comparaison par un indicateur de risque en tant que RMSE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et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52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il se ressemble plus aux données originales</a:t>
            </a:r>
          </a:p>
          <a:p>
            <a:pPr marL="171450" indent="-171450">
              <a:buFontTx/>
              <a:buChar char="-"/>
            </a:pPr>
            <a:r>
              <a:rPr lang="fr-FR" dirty="0"/>
              <a:t>Le Simple Imputer est le </a:t>
            </a:r>
            <a:r>
              <a:rPr lang="fr-FR" dirty="0" err="1"/>
              <a:t>moin</a:t>
            </a:r>
            <a:r>
              <a:rPr lang="fr-FR" dirty="0"/>
              <a:t> semblable au </a:t>
            </a:r>
            <a:r>
              <a:rPr lang="fr-FR"/>
              <a:t>donnée original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14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dirty="0" err="1"/>
              <a:t>Iterative</a:t>
            </a:r>
            <a:r>
              <a:rPr lang="es-ES" dirty="0"/>
              <a:t> </a:t>
            </a:r>
            <a:r>
              <a:rPr lang="es-ES" dirty="0" err="1"/>
              <a:t>Imputer</a:t>
            </a:r>
            <a:r>
              <a:rPr lang="es-ES" dirty="0"/>
              <a:t> :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Multivariate imputer that estimates each feature from all the others.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A strategy for imputing missing values by modeling each feature with missing values as a function of other features in a round-robin fashion</a:t>
            </a:r>
          </a:p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11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385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Observations / Conclusions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Graphique à secteurs (par pourcentage %)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La plupart des produits (61,5%) sont classés entre le grade A et le grade B.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Seuls les 20,8% sont classés entre le grade D et le grade E.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fr-FR" dirty="0"/>
              <a:t>Graphique à barres (par quantité %)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7786 produits sont classés entre le grade A et le grade B.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2635 produits sont classés entre le grade D et le grade 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88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La quantité de sucre est supérieure dans les produits snacks et les chocolats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Les aliments d'origine végétale et les chocolats offrent plus de matières grasses par rapport aux autres catégories. Probablement à cause des huiles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60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dirty="0">
                <a:latin typeface="+mn-lt"/>
              </a:rPr>
              <a:t>on doit travailler dans le cadre </a:t>
            </a:r>
            <a:r>
              <a:rPr lang="fr-FR" sz="1000" b="1" dirty="0">
                <a:latin typeface="+mn-lt"/>
              </a:rPr>
              <a:t>d’un appel à projets </a:t>
            </a:r>
            <a:r>
              <a:rPr lang="fr-FR" sz="1000" dirty="0">
                <a:latin typeface="+mn-lt"/>
              </a:rPr>
              <a:t>en lien avec l’alimentation</a:t>
            </a:r>
            <a:endParaRPr lang="fr-FR" sz="1000" dirty="0">
              <a:ln>
                <a:solidFill>
                  <a:schemeClr val="tx1"/>
                </a:solidFill>
              </a:ln>
              <a:latin typeface="+mn-lt"/>
            </a:endParaRPr>
          </a:p>
          <a:p>
            <a:pPr marL="228600" indent="-228600">
              <a:buAutoNum type="arabicPeriod"/>
            </a:pPr>
            <a:endParaRPr lang="fr-FR" sz="1000" dirty="0">
              <a:ln>
                <a:solidFill>
                  <a:schemeClr val="tx1"/>
                </a:solidFill>
              </a:ln>
              <a:latin typeface="+mn-lt"/>
            </a:endParaRPr>
          </a:p>
          <a:p>
            <a:pPr marL="0" indent="0">
              <a:buNone/>
            </a:pPr>
            <a:r>
              <a:rPr lang="fr-FR" sz="1000" dirty="0">
                <a:ln>
                  <a:solidFill>
                    <a:schemeClr val="tx1"/>
                  </a:solidFill>
                </a:ln>
                <a:latin typeface="+mn-lt"/>
              </a:rPr>
              <a:t>Les différentes étapes sont: </a:t>
            </a:r>
          </a:p>
          <a:p>
            <a:pPr marL="228600" indent="-228600">
              <a:buAutoNum type="arabicPeriod"/>
            </a:pPr>
            <a:r>
              <a:rPr lang="fr-FR" sz="1000" b="1" i="0" dirty="0">
                <a:effectLst/>
                <a:latin typeface="+mn-lt"/>
              </a:rPr>
              <a:t>Traiter le jeu de données</a:t>
            </a:r>
            <a:r>
              <a:rPr lang="fr-FR" sz="1000" b="0" i="0" dirty="0">
                <a:effectLst/>
                <a:latin typeface="+mn-lt"/>
              </a:rPr>
              <a:t> afin de </a:t>
            </a:r>
            <a:r>
              <a:rPr lang="fr-FR" sz="1000" b="1" i="0" dirty="0">
                <a:effectLst/>
                <a:latin typeface="+mn-lt"/>
              </a:rPr>
              <a:t>repérer des variables pertinentes</a:t>
            </a:r>
            <a:r>
              <a:rPr lang="fr-FR" sz="1000" b="0" i="0" dirty="0">
                <a:effectLst/>
                <a:latin typeface="+mn-lt"/>
              </a:rPr>
              <a:t> pour les traitements à venir. 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fr-FR" sz="1000" b="1" i="0" dirty="0">
                <a:effectLst/>
                <a:latin typeface="+mn-lt"/>
              </a:rPr>
              <a:t>Automatiser ces traitements</a:t>
            </a:r>
            <a:r>
              <a:rPr lang="fr-FR" sz="1000" b="0" i="0" dirty="0">
                <a:effectLst/>
                <a:latin typeface="+mn-lt"/>
              </a:rPr>
              <a:t> pour éviter de répéter ces opérations.</a:t>
            </a:r>
          </a:p>
          <a:p>
            <a:pPr marL="228600" indent="-228600">
              <a:buAutoNum type="arabicPeriod"/>
            </a:pPr>
            <a:r>
              <a:rPr lang="fr-FR" sz="1000" b="0" i="0" dirty="0">
                <a:effectLst/>
                <a:latin typeface="+mn-lt"/>
              </a:rPr>
              <a:t>Tout au long de l’analyse, </a:t>
            </a:r>
            <a:r>
              <a:rPr lang="fr-FR" sz="1000" b="1" i="0" dirty="0">
                <a:effectLst/>
                <a:latin typeface="+mn-lt"/>
              </a:rPr>
              <a:t>produire des visualisations</a:t>
            </a:r>
            <a:r>
              <a:rPr lang="fr-FR" sz="1000" b="0" i="0" dirty="0">
                <a:effectLst/>
                <a:latin typeface="+mn-lt"/>
              </a:rPr>
              <a:t> afin de mieux comprendre les données. 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fr-FR" sz="1000" b="1" i="0" dirty="0">
                <a:effectLst/>
                <a:latin typeface="+mn-lt"/>
              </a:rPr>
              <a:t>Effectuer une analyse univariée</a:t>
            </a:r>
            <a:r>
              <a:rPr lang="fr-FR" sz="1000" b="0" i="0" dirty="0">
                <a:effectLst/>
                <a:latin typeface="+mn-lt"/>
              </a:rPr>
              <a:t> pour chaque variable intéressante, afin de synthétiser son comportement.</a:t>
            </a:r>
            <a:endParaRPr lang="fr-FR" sz="1000" dirty="0">
              <a:ln>
                <a:solidFill>
                  <a:schemeClr val="tx1"/>
                </a:solidFill>
              </a:ln>
              <a:latin typeface="+mn-lt"/>
            </a:endParaRPr>
          </a:p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03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En statistique, un graphique Q-Q est une méthode graphique pour diagnostiquer les différences entre la distribution de probabilité d'une population à partir de laquelle un échantillon aléatoire a été tiré et une distribution utilisée à des fins de comparaison.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979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6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fr-FR" dirty="0"/>
              <a:t>Coefficient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La protéine et le sucre ont une relation inverse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L’Énergie vs Nutri-Score n'ont pas de relation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R² - Score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fr-FR" dirty="0"/>
              <a:t>Plus la valeur de r2 est proche de 1, plus l'ajustement du modèle à la variable que nous essayons d'expliquer est grand.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005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386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244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PC1 a une influence sur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la graisse 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graisses saturées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. Ce composant principal comprend probablement des snack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236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fr-FR" dirty="0"/>
              <a:t>F1 et F2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la graisse 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graisses saturées</a:t>
            </a:r>
            <a:r>
              <a:rPr lang="fr-FR" dirty="0"/>
              <a:t> ont une forte corrélation avec F1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la protéine</a:t>
            </a:r>
            <a:r>
              <a:rPr lang="fr-FR" dirty="0"/>
              <a:t> a une forte corrélation avec F2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les glucides </a:t>
            </a:r>
            <a:r>
              <a:rPr lang="fr-FR" dirty="0"/>
              <a:t>et </a:t>
            </a:r>
            <a:r>
              <a:rPr lang="fr-FR" b="1" dirty="0"/>
              <a:t>le sucre </a:t>
            </a:r>
            <a:r>
              <a:rPr lang="fr-FR" dirty="0"/>
              <a:t>ont une corrélation négative avec F2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F3 et F4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 sel</a:t>
            </a:r>
            <a:r>
              <a:rPr lang="fr-FR" dirty="0"/>
              <a:t> a une forte corrélation avec F3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les protéines</a:t>
            </a:r>
            <a:r>
              <a:rPr lang="fr-FR" dirty="0"/>
              <a:t> et </a:t>
            </a:r>
            <a:r>
              <a:rPr lang="fr-FR" b="1" dirty="0"/>
              <a:t>le sucre </a:t>
            </a:r>
            <a:r>
              <a:rPr lang="fr-FR" dirty="0"/>
              <a:t>ont une corrélation négative avec F3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F5 et F6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graisses saturées </a:t>
            </a:r>
            <a:r>
              <a:rPr lang="fr-FR" dirty="0"/>
              <a:t>a une corrélation négative avec F6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les glucides </a:t>
            </a:r>
            <a:r>
              <a:rPr lang="fr-FR" dirty="0"/>
              <a:t>et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 </a:t>
            </a:r>
            <a:r>
              <a:rPr lang="fr-FR" dirty="0"/>
              <a:t>ont une corrélation négative avec F5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 sucre</a:t>
            </a:r>
            <a:r>
              <a:rPr lang="fr-FR" dirty="0"/>
              <a:t> a une forte corrélation avec F5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59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003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Nous sommes je suis arrivé à la fin de la présentation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660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Merci pour votre écoute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95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Quel type de nutriments: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Les calories, Les protéines, Les énergies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Les graisses, Les sucres,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Les fibres, etc.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Afficher aux utilisateurs, la qualité nutritionnelle de la nourriture ingurgitée selon Nutri-Score 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219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34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05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Le </a:t>
            </a:r>
            <a:r>
              <a:rPr lang="es-ES" dirty="0" err="1"/>
              <a:t>jeu</a:t>
            </a:r>
            <a:r>
              <a:rPr lang="es-ES" dirty="0"/>
              <a:t> de </a:t>
            </a:r>
            <a:r>
              <a:rPr lang="es-ES" dirty="0" err="1"/>
              <a:t>données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grand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 err="1"/>
              <a:t>Aussi</a:t>
            </a:r>
            <a:r>
              <a:rPr lang="es-ES" dirty="0"/>
              <a:t>,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peut</a:t>
            </a:r>
            <a:r>
              <a:rPr lang="es-ES" dirty="0"/>
              <a:t> </a:t>
            </a:r>
            <a:r>
              <a:rPr lang="es-ES" dirty="0" err="1"/>
              <a:t>voir</a:t>
            </a:r>
            <a:r>
              <a:rPr lang="es-ES" dirty="0"/>
              <a:t> des </a:t>
            </a:r>
            <a:r>
              <a:rPr lang="es-ES" dirty="0" err="1"/>
              <a:t>généralités</a:t>
            </a:r>
            <a:r>
              <a:rPr lang="es-ES" dirty="0"/>
              <a:t> sur le jue de </a:t>
            </a:r>
            <a:r>
              <a:rPr lang="es-ES" dirty="0" err="1"/>
              <a:t>données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fr-FR" dirty="0"/>
              <a:t>De plus, on peut trouver des groupes de champs, par </a:t>
            </a:r>
            <a:r>
              <a:rPr lang="fr-FR" dirty="0" err="1"/>
              <a:t>exemplecode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71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9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Supprimer : colonnes et lignes vides, lignes en double. </a:t>
            </a:r>
            <a:b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Correction des types de colonnes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Filtrage des informations uniquement pour la France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Identifier et analyser les champs de l'idée d'application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 aberrantes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manquantes</a:t>
            </a: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Lancer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une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analyse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exploratoire</a:t>
            </a: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1ª et 2ª </a:t>
            </a:r>
            <a:r>
              <a:rPr lang="es-ES" dirty="0" err="1"/>
              <a:t>pas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15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J'ai choisi quelques catégories ceux qui sont le plus important dans le cadre de la mission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Travaillez uniquement avec des catégories connues qui ont plus de données et leurs produits ne sont pas très différents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De plus, j'ai défini une nouvelle colonne avec un nom de catégorie plus facile juste pour travailler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microsoft.com/office/2007/relationships/hdphoto" Target="../media/hdphoto2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microsoft.com/office/2007/relationships/hdphoto" Target="../media/hdphoto1.wdp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874983" y="1893914"/>
            <a:ext cx="627068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3</a:t>
            </a:r>
          </a:p>
          <a:p>
            <a:r>
              <a:rPr lang="fr-FR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Concevez une application au service de la santé publique »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D30347F-F3FF-4712-9302-4D86DD4E35B4}"/>
              </a:ext>
            </a:extLst>
          </p:cNvPr>
          <p:cNvGrpSpPr/>
          <p:nvPr/>
        </p:nvGrpSpPr>
        <p:grpSpPr>
          <a:xfrm>
            <a:off x="289442" y="1653092"/>
            <a:ext cx="3377683" cy="2124446"/>
            <a:chOff x="289442" y="1653092"/>
            <a:chExt cx="3377683" cy="2124446"/>
          </a:xfrm>
        </p:grpSpPr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290155" y="1665644"/>
              <a:ext cx="3321882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/>
            <p:nvPr/>
          </p:nvCxnSpPr>
          <p:spPr>
            <a:xfrm>
              <a:off x="325797" y="1653092"/>
              <a:ext cx="0" cy="2072031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289442" y="3740578"/>
              <a:ext cx="3377683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3635620" y="3506452"/>
              <a:ext cx="4185" cy="271086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366195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13 juillet 2021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2D6DE8-672B-4152-9573-B8E6995F7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709" y="432794"/>
            <a:ext cx="3582157" cy="2485578"/>
          </a:xfrm>
          <a:prstGeom prst="rect">
            <a:avLst/>
          </a:prstGeom>
          <a:ln>
            <a:noFill/>
          </a:ln>
          <a:effectLst>
            <a:outerShdw blurRad="190500" dist="114300" dir="2700000" algn="tl" rotWithShape="0">
              <a:srgbClr val="333333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34">
            <a:extLst>
              <a:ext uri="{FF2B5EF4-FFF2-40B4-BE49-F238E27FC236}">
                <a16:creationId xmlns:a16="http://schemas.microsoft.com/office/drawing/2014/main" id="{5AB11B3F-39C3-4C33-8F6A-076E24251A45}"/>
              </a:ext>
            </a:extLst>
          </p:cNvPr>
          <p:cNvSpPr txBox="1"/>
          <p:nvPr/>
        </p:nvSpPr>
        <p:spPr>
          <a:xfrm>
            <a:off x="5297105" y="2393264"/>
            <a:ext cx="1727337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aberrantes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Nettoyage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Freeform: Shape 2">
            <a:extLst>
              <a:ext uri="{FF2B5EF4-FFF2-40B4-BE49-F238E27FC236}">
                <a16:creationId xmlns:a16="http://schemas.microsoft.com/office/drawing/2014/main" id="{A6DB1DBE-2306-459F-A759-3471E574A38B}"/>
              </a:ext>
            </a:extLst>
          </p:cNvPr>
          <p:cNvSpPr/>
          <p:nvPr/>
        </p:nvSpPr>
        <p:spPr>
          <a:xfrm>
            <a:off x="1028499" y="2293393"/>
            <a:ext cx="10131826" cy="2722104"/>
          </a:xfrm>
          <a:custGeom>
            <a:avLst/>
            <a:gdLst>
              <a:gd name="connsiteX0" fmla="*/ 0 w 7744408"/>
              <a:gd name="connsiteY0" fmla="*/ 2472612 h 2472612"/>
              <a:gd name="connsiteX1" fmla="*/ 1819469 w 7744408"/>
              <a:gd name="connsiteY1" fmla="*/ 774441 h 2472612"/>
              <a:gd name="connsiteX2" fmla="*/ 5047861 w 7744408"/>
              <a:gd name="connsiteY2" fmla="*/ 1819469 h 2472612"/>
              <a:gd name="connsiteX3" fmla="*/ 7744408 w 7744408"/>
              <a:gd name="connsiteY3" fmla="*/ 0 h 2472612"/>
              <a:gd name="connsiteX0" fmla="*/ 0 w 7744408"/>
              <a:gd name="connsiteY0" fmla="*/ 2472612 h 2472612"/>
              <a:gd name="connsiteX1" fmla="*/ 1841605 w 7744408"/>
              <a:gd name="connsiteY1" fmla="*/ 1017037 h 2472612"/>
              <a:gd name="connsiteX2" fmla="*/ 5047861 w 7744408"/>
              <a:gd name="connsiteY2" fmla="*/ 1819469 h 2472612"/>
              <a:gd name="connsiteX3" fmla="*/ 7744408 w 7744408"/>
              <a:gd name="connsiteY3" fmla="*/ 0 h 2472612"/>
              <a:gd name="connsiteX0" fmla="*/ 0 w 7552562"/>
              <a:gd name="connsiteY0" fmla="*/ 2565918 h 2565918"/>
              <a:gd name="connsiteX1" fmla="*/ 1841605 w 7552562"/>
              <a:gd name="connsiteY1" fmla="*/ 1110343 h 2565918"/>
              <a:gd name="connsiteX2" fmla="*/ 5047861 w 7552562"/>
              <a:gd name="connsiteY2" fmla="*/ 1912775 h 2565918"/>
              <a:gd name="connsiteX3" fmla="*/ 7552562 w 7552562"/>
              <a:gd name="connsiteY3" fmla="*/ 0 h 2565918"/>
              <a:gd name="connsiteX0" fmla="*/ 0 w 7552562"/>
              <a:gd name="connsiteY0" fmla="*/ 2565918 h 2565918"/>
              <a:gd name="connsiteX1" fmla="*/ 1841605 w 7552562"/>
              <a:gd name="connsiteY1" fmla="*/ 1110343 h 2565918"/>
              <a:gd name="connsiteX2" fmla="*/ 5047861 w 7552562"/>
              <a:gd name="connsiteY2" fmla="*/ 1912775 h 2565918"/>
              <a:gd name="connsiteX3" fmla="*/ 7552562 w 7552562"/>
              <a:gd name="connsiteY3" fmla="*/ 0 h 256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2562" h="2565918">
                <a:moveTo>
                  <a:pt x="0" y="2565918"/>
                </a:moveTo>
                <a:cubicBezTo>
                  <a:pt x="489079" y="1771261"/>
                  <a:pt x="1000295" y="1219200"/>
                  <a:pt x="1841605" y="1110343"/>
                </a:cubicBezTo>
                <a:cubicBezTo>
                  <a:pt x="2682915" y="1001486"/>
                  <a:pt x="4096035" y="2097832"/>
                  <a:pt x="5047861" y="1912775"/>
                </a:cubicBezTo>
                <a:cubicBezTo>
                  <a:pt x="5999687" y="1727718"/>
                  <a:pt x="6860364" y="1041141"/>
                  <a:pt x="7552562" y="0"/>
                </a:cubicBezTo>
              </a:path>
            </a:pathLst>
          </a:custGeom>
          <a:noFill/>
          <a:ln w="76200">
            <a:gradFill flip="none" rotWithShape="1">
              <a:gsLst>
                <a:gs pos="15000">
                  <a:srgbClr val="4BAFC8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12">
            <a:extLst>
              <a:ext uri="{FF2B5EF4-FFF2-40B4-BE49-F238E27FC236}">
                <a16:creationId xmlns:a16="http://schemas.microsoft.com/office/drawing/2014/main" id="{B82ECA2F-696F-4314-AE03-DE0003399FEE}"/>
              </a:ext>
            </a:extLst>
          </p:cNvPr>
          <p:cNvSpPr/>
          <p:nvPr/>
        </p:nvSpPr>
        <p:spPr>
          <a:xfrm>
            <a:off x="2321836" y="3429000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2A898314-89AB-42E7-8CA5-7116CA59CA89}"/>
              </a:ext>
            </a:extLst>
          </p:cNvPr>
          <p:cNvSpPr>
            <a:spLocks/>
          </p:cNvSpPr>
          <p:nvPr/>
        </p:nvSpPr>
        <p:spPr bwMode="auto">
          <a:xfrm>
            <a:off x="2476755" y="3600462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Oval 15">
            <a:extLst>
              <a:ext uri="{FF2B5EF4-FFF2-40B4-BE49-F238E27FC236}">
                <a16:creationId xmlns:a16="http://schemas.microsoft.com/office/drawing/2014/main" id="{AFC380DA-B122-4EC4-AE81-AAC79A10FF14}"/>
              </a:ext>
            </a:extLst>
          </p:cNvPr>
          <p:cNvSpPr/>
          <p:nvPr/>
        </p:nvSpPr>
        <p:spPr>
          <a:xfrm>
            <a:off x="787145" y="4774143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9FB4BD48-C3A3-452B-98AE-2F6853278442}"/>
              </a:ext>
            </a:extLst>
          </p:cNvPr>
          <p:cNvSpPr>
            <a:spLocks/>
          </p:cNvSpPr>
          <p:nvPr/>
        </p:nvSpPr>
        <p:spPr bwMode="auto">
          <a:xfrm>
            <a:off x="942064" y="4945605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Oval 18">
            <a:extLst>
              <a:ext uri="{FF2B5EF4-FFF2-40B4-BE49-F238E27FC236}">
                <a16:creationId xmlns:a16="http://schemas.microsoft.com/office/drawing/2014/main" id="{E018DC99-3F2F-448F-8D51-74F2207FDC4C}"/>
              </a:ext>
            </a:extLst>
          </p:cNvPr>
          <p:cNvSpPr/>
          <p:nvPr/>
        </p:nvSpPr>
        <p:spPr>
          <a:xfrm>
            <a:off x="6703289" y="3993211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6C7F6D0E-5F0A-417C-AF50-975E0E03D2F4}"/>
              </a:ext>
            </a:extLst>
          </p:cNvPr>
          <p:cNvSpPr>
            <a:spLocks/>
          </p:cNvSpPr>
          <p:nvPr/>
        </p:nvSpPr>
        <p:spPr bwMode="auto">
          <a:xfrm>
            <a:off x="6858208" y="4164673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96843E06-AB93-49F9-91D2-7CE1C82BCA23}"/>
              </a:ext>
            </a:extLst>
          </p:cNvPr>
          <p:cNvSpPr/>
          <p:nvPr/>
        </p:nvSpPr>
        <p:spPr>
          <a:xfrm>
            <a:off x="8920971" y="3575071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161FA8E4-CC22-4364-9857-4DCF6F0192C5}"/>
              </a:ext>
            </a:extLst>
          </p:cNvPr>
          <p:cNvSpPr>
            <a:spLocks/>
          </p:cNvSpPr>
          <p:nvPr/>
        </p:nvSpPr>
        <p:spPr bwMode="auto">
          <a:xfrm>
            <a:off x="9075890" y="3746533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Oval 24">
            <a:extLst>
              <a:ext uri="{FF2B5EF4-FFF2-40B4-BE49-F238E27FC236}">
                <a16:creationId xmlns:a16="http://schemas.microsoft.com/office/drawing/2014/main" id="{9F3D1C26-61AC-47C3-BB87-DB7D738DA2C2}"/>
              </a:ext>
            </a:extLst>
          </p:cNvPr>
          <p:cNvSpPr/>
          <p:nvPr/>
        </p:nvSpPr>
        <p:spPr>
          <a:xfrm>
            <a:off x="10897299" y="2082018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05FAA30F-2318-4844-9CEA-EF5E6A3FB8C2}"/>
              </a:ext>
            </a:extLst>
          </p:cNvPr>
          <p:cNvSpPr>
            <a:spLocks/>
          </p:cNvSpPr>
          <p:nvPr/>
        </p:nvSpPr>
        <p:spPr bwMode="auto">
          <a:xfrm>
            <a:off x="11052218" y="2253480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" name="TextBox 28">
            <a:extLst>
              <a:ext uri="{FF2B5EF4-FFF2-40B4-BE49-F238E27FC236}">
                <a16:creationId xmlns:a16="http://schemas.microsoft.com/office/drawing/2014/main" id="{01DC96D8-95AC-410D-8176-07AEF80325E4}"/>
              </a:ext>
            </a:extLst>
          </p:cNvPr>
          <p:cNvSpPr txBox="1"/>
          <p:nvPr/>
        </p:nvSpPr>
        <p:spPr>
          <a:xfrm>
            <a:off x="4612181" y="4780409"/>
            <a:ext cx="1935852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Champs de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l’idée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d’application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TextBox 31">
            <a:extLst>
              <a:ext uri="{FF2B5EF4-FFF2-40B4-BE49-F238E27FC236}">
                <a16:creationId xmlns:a16="http://schemas.microsoft.com/office/drawing/2014/main" id="{B3FAA618-F527-415A-82A5-C73D0FBD9317}"/>
              </a:ext>
            </a:extLst>
          </p:cNvPr>
          <p:cNvSpPr txBox="1"/>
          <p:nvPr/>
        </p:nvSpPr>
        <p:spPr>
          <a:xfrm>
            <a:off x="239620" y="2044224"/>
            <a:ext cx="2510879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Filtrage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des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informations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TextBox 37">
            <a:extLst>
              <a:ext uri="{FF2B5EF4-FFF2-40B4-BE49-F238E27FC236}">
                <a16:creationId xmlns:a16="http://schemas.microsoft.com/office/drawing/2014/main" id="{22D5DDFD-C359-4625-B23E-06AE20189E15}"/>
              </a:ext>
            </a:extLst>
          </p:cNvPr>
          <p:cNvSpPr txBox="1"/>
          <p:nvPr/>
        </p:nvSpPr>
        <p:spPr>
          <a:xfrm>
            <a:off x="9112958" y="4709827"/>
            <a:ext cx="2358882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manquantes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7" name="Straight Connector 38">
            <a:extLst>
              <a:ext uri="{FF2B5EF4-FFF2-40B4-BE49-F238E27FC236}">
                <a16:creationId xmlns:a16="http://schemas.microsoft.com/office/drawing/2014/main" id="{D741592C-DC0C-471F-868B-A4E880440575}"/>
              </a:ext>
            </a:extLst>
          </p:cNvPr>
          <p:cNvCxnSpPr>
            <a:cxnSpLocks/>
          </p:cNvCxnSpPr>
          <p:nvPr/>
        </p:nvCxnSpPr>
        <p:spPr>
          <a:xfrm>
            <a:off x="6944863" y="3149447"/>
            <a:ext cx="0" cy="68826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39">
            <a:extLst>
              <a:ext uri="{FF2B5EF4-FFF2-40B4-BE49-F238E27FC236}">
                <a16:creationId xmlns:a16="http://schemas.microsoft.com/office/drawing/2014/main" id="{8DB6CB8F-0455-4073-90CF-08BDF49D35D6}"/>
              </a:ext>
            </a:extLst>
          </p:cNvPr>
          <p:cNvCxnSpPr>
            <a:cxnSpLocks/>
          </p:cNvCxnSpPr>
          <p:nvPr/>
        </p:nvCxnSpPr>
        <p:spPr>
          <a:xfrm>
            <a:off x="4783942" y="4000627"/>
            <a:ext cx="0" cy="716364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0">
            <a:extLst>
              <a:ext uri="{FF2B5EF4-FFF2-40B4-BE49-F238E27FC236}">
                <a16:creationId xmlns:a16="http://schemas.microsoft.com/office/drawing/2014/main" id="{B5C96ED7-2968-4193-8C30-48F9D45226A9}"/>
              </a:ext>
            </a:extLst>
          </p:cNvPr>
          <p:cNvCxnSpPr>
            <a:cxnSpLocks/>
          </p:cNvCxnSpPr>
          <p:nvPr/>
        </p:nvCxnSpPr>
        <p:spPr>
          <a:xfrm>
            <a:off x="2560302" y="2829770"/>
            <a:ext cx="0" cy="459696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1">
            <a:extLst>
              <a:ext uri="{FF2B5EF4-FFF2-40B4-BE49-F238E27FC236}">
                <a16:creationId xmlns:a16="http://schemas.microsoft.com/office/drawing/2014/main" id="{2D53BB68-B969-4809-8253-59C50F7B0298}"/>
              </a:ext>
            </a:extLst>
          </p:cNvPr>
          <p:cNvSpPr txBox="1"/>
          <p:nvPr/>
        </p:nvSpPr>
        <p:spPr>
          <a:xfrm>
            <a:off x="280158" y="439066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BAFC8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Début</a:t>
            </a:r>
            <a:endParaRPr lang="en-IN" b="1" dirty="0">
              <a:solidFill>
                <a:srgbClr val="4BAFC8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TextBox 45">
            <a:extLst>
              <a:ext uri="{FF2B5EF4-FFF2-40B4-BE49-F238E27FC236}">
                <a16:creationId xmlns:a16="http://schemas.microsoft.com/office/drawing/2014/main" id="{D037B547-D8AF-4A68-9061-9156448B28C2}"/>
              </a:ext>
            </a:extLst>
          </p:cNvPr>
          <p:cNvSpPr txBox="1"/>
          <p:nvPr/>
        </p:nvSpPr>
        <p:spPr>
          <a:xfrm>
            <a:off x="1853712" y="4808085"/>
            <a:ext cx="2111095" cy="4001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Premier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nettoyage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4" name="Straight Connector 46">
            <a:extLst>
              <a:ext uri="{FF2B5EF4-FFF2-40B4-BE49-F238E27FC236}">
                <a16:creationId xmlns:a16="http://schemas.microsoft.com/office/drawing/2014/main" id="{E66D45D3-CE0B-4173-9DD4-1F84EAA1EFC0}"/>
              </a:ext>
            </a:extLst>
          </p:cNvPr>
          <p:cNvCxnSpPr>
            <a:cxnSpLocks/>
          </p:cNvCxnSpPr>
          <p:nvPr/>
        </p:nvCxnSpPr>
        <p:spPr>
          <a:xfrm>
            <a:off x="1326434" y="5022828"/>
            <a:ext cx="400228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48">
            <a:extLst>
              <a:ext uri="{FF2B5EF4-FFF2-40B4-BE49-F238E27FC236}">
                <a16:creationId xmlns:a16="http://schemas.microsoft.com/office/drawing/2014/main" id="{ADBDF012-F419-436C-8FB4-446E070751E8}"/>
              </a:ext>
            </a:extLst>
          </p:cNvPr>
          <p:cNvSpPr/>
          <p:nvPr/>
        </p:nvSpPr>
        <p:spPr>
          <a:xfrm>
            <a:off x="4541218" y="3389366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A27F7399-341B-48A2-8D71-826830CED85A}"/>
              </a:ext>
            </a:extLst>
          </p:cNvPr>
          <p:cNvSpPr>
            <a:spLocks/>
          </p:cNvSpPr>
          <p:nvPr/>
        </p:nvSpPr>
        <p:spPr bwMode="auto">
          <a:xfrm>
            <a:off x="4696137" y="3560828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57" name="Straight Connector 50">
            <a:extLst>
              <a:ext uri="{FF2B5EF4-FFF2-40B4-BE49-F238E27FC236}">
                <a16:creationId xmlns:a16="http://schemas.microsoft.com/office/drawing/2014/main" id="{BA7EA061-4F85-4E7C-B58F-1875D87A0375}"/>
              </a:ext>
            </a:extLst>
          </p:cNvPr>
          <p:cNvCxnSpPr>
            <a:cxnSpLocks/>
          </p:cNvCxnSpPr>
          <p:nvPr/>
        </p:nvCxnSpPr>
        <p:spPr>
          <a:xfrm>
            <a:off x="9218769" y="4204441"/>
            <a:ext cx="0" cy="42286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3">
            <a:extLst>
              <a:ext uri="{FF2B5EF4-FFF2-40B4-BE49-F238E27FC236}">
                <a16:creationId xmlns:a16="http://schemas.microsoft.com/office/drawing/2014/main" id="{A445A7EB-57A5-4969-942B-5AC24791657C}"/>
              </a:ext>
            </a:extLst>
          </p:cNvPr>
          <p:cNvSpPr txBox="1"/>
          <p:nvPr/>
        </p:nvSpPr>
        <p:spPr>
          <a:xfrm>
            <a:off x="8592354" y="1637902"/>
            <a:ext cx="1649789" cy="101566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Lancer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une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analyse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exploratoire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9" name="Straight Connector 54">
            <a:extLst>
              <a:ext uri="{FF2B5EF4-FFF2-40B4-BE49-F238E27FC236}">
                <a16:creationId xmlns:a16="http://schemas.microsoft.com/office/drawing/2014/main" id="{5619A787-E5BC-4902-9141-37BE3F8D7ADA}"/>
              </a:ext>
            </a:extLst>
          </p:cNvPr>
          <p:cNvCxnSpPr>
            <a:cxnSpLocks/>
          </p:cNvCxnSpPr>
          <p:nvPr/>
        </p:nvCxnSpPr>
        <p:spPr>
          <a:xfrm>
            <a:off x="10285361" y="2302294"/>
            <a:ext cx="400228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1">
            <a:extLst>
              <a:ext uri="{FF2B5EF4-FFF2-40B4-BE49-F238E27FC236}">
                <a16:creationId xmlns:a16="http://schemas.microsoft.com/office/drawing/2014/main" id="{B4F405DB-698A-499E-A83B-6EF7DE91DAF5}"/>
              </a:ext>
            </a:extLst>
          </p:cNvPr>
          <p:cNvSpPr/>
          <p:nvPr/>
        </p:nvSpPr>
        <p:spPr>
          <a:xfrm>
            <a:off x="8965608" y="3621749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Elipse 47">
            <a:extLst>
              <a:ext uri="{FF2B5EF4-FFF2-40B4-BE49-F238E27FC236}">
                <a16:creationId xmlns:a16="http://schemas.microsoft.com/office/drawing/2014/main" id="{830E62C7-027D-40FB-B802-DB81F28DEB43}"/>
              </a:ext>
            </a:extLst>
          </p:cNvPr>
          <p:cNvSpPr/>
          <p:nvPr/>
        </p:nvSpPr>
        <p:spPr>
          <a:xfrm>
            <a:off x="10928324" y="2116271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Elipse 51">
            <a:extLst>
              <a:ext uri="{FF2B5EF4-FFF2-40B4-BE49-F238E27FC236}">
                <a16:creationId xmlns:a16="http://schemas.microsoft.com/office/drawing/2014/main" id="{B34F8BA1-82B7-426D-BCDC-130AFB9F8A09}"/>
              </a:ext>
            </a:extLst>
          </p:cNvPr>
          <p:cNvSpPr/>
          <p:nvPr/>
        </p:nvSpPr>
        <p:spPr>
          <a:xfrm>
            <a:off x="6745460" y="4037282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Oval 48">
            <a:extLst>
              <a:ext uri="{FF2B5EF4-FFF2-40B4-BE49-F238E27FC236}">
                <a16:creationId xmlns:a16="http://schemas.microsoft.com/office/drawing/2014/main" id="{CA897A73-1854-4971-BFA7-99E06C4EC51B}"/>
              </a:ext>
            </a:extLst>
          </p:cNvPr>
          <p:cNvSpPr/>
          <p:nvPr/>
        </p:nvSpPr>
        <p:spPr>
          <a:xfrm>
            <a:off x="6696653" y="3999086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Freeform 5">
            <a:extLst>
              <a:ext uri="{FF2B5EF4-FFF2-40B4-BE49-F238E27FC236}">
                <a16:creationId xmlns:a16="http://schemas.microsoft.com/office/drawing/2014/main" id="{C532F3C7-CA7F-4B53-AB4F-5E11C9FCC07A}"/>
              </a:ext>
            </a:extLst>
          </p:cNvPr>
          <p:cNvSpPr>
            <a:spLocks/>
          </p:cNvSpPr>
          <p:nvPr/>
        </p:nvSpPr>
        <p:spPr bwMode="auto">
          <a:xfrm>
            <a:off x="6851572" y="4170548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" name="Oval 18">
            <a:extLst>
              <a:ext uri="{FF2B5EF4-FFF2-40B4-BE49-F238E27FC236}">
                <a16:creationId xmlns:a16="http://schemas.microsoft.com/office/drawing/2014/main" id="{4CC56D03-6524-41BF-8BB7-30B87FFC52D8}"/>
              </a:ext>
            </a:extLst>
          </p:cNvPr>
          <p:cNvSpPr/>
          <p:nvPr/>
        </p:nvSpPr>
        <p:spPr>
          <a:xfrm>
            <a:off x="8895523" y="3572999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Freeform 5">
            <a:extLst>
              <a:ext uri="{FF2B5EF4-FFF2-40B4-BE49-F238E27FC236}">
                <a16:creationId xmlns:a16="http://schemas.microsoft.com/office/drawing/2014/main" id="{3B5B2A6D-9103-439F-8CF6-16E180323066}"/>
              </a:ext>
            </a:extLst>
          </p:cNvPr>
          <p:cNvSpPr>
            <a:spLocks/>
          </p:cNvSpPr>
          <p:nvPr/>
        </p:nvSpPr>
        <p:spPr bwMode="auto">
          <a:xfrm>
            <a:off x="9050442" y="3744461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" name="Elipse 51">
            <a:extLst>
              <a:ext uri="{FF2B5EF4-FFF2-40B4-BE49-F238E27FC236}">
                <a16:creationId xmlns:a16="http://schemas.microsoft.com/office/drawing/2014/main" id="{276AC8AD-9EE6-4CB8-A981-4161898F8B50}"/>
              </a:ext>
            </a:extLst>
          </p:cNvPr>
          <p:cNvSpPr/>
          <p:nvPr/>
        </p:nvSpPr>
        <p:spPr>
          <a:xfrm>
            <a:off x="8937694" y="3617070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Oval 48">
            <a:extLst>
              <a:ext uri="{FF2B5EF4-FFF2-40B4-BE49-F238E27FC236}">
                <a16:creationId xmlns:a16="http://schemas.microsoft.com/office/drawing/2014/main" id="{D5D76353-DA01-4159-9436-E90A19D04C02}"/>
              </a:ext>
            </a:extLst>
          </p:cNvPr>
          <p:cNvSpPr/>
          <p:nvPr/>
        </p:nvSpPr>
        <p:spPr>
          <a:xfrm>
            <a:off x="8888887" y="3578874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Freeform 5">
            <a:extLst>
              <a:ext uri="{FF2B5EF4-FFF2-40B4-BE49-F238E27FC236}">
                <a16:creationId xmlns:a16="http://schemas.microsoft.com/office/drawing/2014/main" id="{89FFC747-E4EE-4E11-BB8B-95295ECEA24A}"/>
              </a:ext>
            </a:extLst>
          </p:cNvPr>
          <p:cNvSpPr>
            <a:spLocks/>
          </p:cNvSpPr>
          <p:nvPr/>
        </p:nvSpPr>
        <p:spPr bwMode="auto">
          <a:xfrm>
            <a:off x="9043806" y="3750336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" name="Oval 18">
            <a:extLst>
              <a:ext uri="{FF2B5EF4-FFF2-40B4-BE49-F238E27FC236}">
                <a16:creationId xmlns:a16="http://schemas.microsoft.com/office/drawing/2014/main" id="{7F0E1FC9-04D9-4566-A17B-66D391F291F0}"/>
              </a:ext>
            </a:extLst>
          </p:cNvPr>
          <p:cNvSpPr/>
          <p:nvPr/>
        </p:nvSpPr>
        <p:spPr>
          <a:xfrm>
            <a:off x="10887000" y="2067274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Freeform 5">
            <a:extLst>
              <a:ext uri="{FF2B5EF4-FFF2-40B4-BE49-F238E27FC236}">
                <a16:creationId xmlns:a16="http://schemas.microsoft.com/office/drawing/2014/main" id="{F942C393-9B21-4200-A758-510C754CA49D}"/>
              </a:ext>
            </a:extLst>
          </p:cNvPr>
          <p:cNvSpPr>
            <a:spLocks/>
          </p:cNvSpPr>
          <p:nvPr/>
        </p:nvSpPr>
        <p:spPr bwMode="auto">
          <a:xfrm>
            <a:off x="11041919" y="2238736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2" name="Elipse 51">
            <a:extLst>
              <a:ext uri="{FF2B5EF4-FFF2-40B4-BE49-F238E27FC236}">
                <a16:creationId xmlns:a16="http://schemas.microsoft.com/office/drawing/2014/main" id="{549A56C6-07FF-4254-BE62-1FB67DCE35DB}"/>
              </a:ext>
            </a:extLst>
          </p:cNvPr>
          <p:cNvSpPr/>
          <p:nvPr/>
        </p:nvSpPr>
        <p:spPr>
          <a:xfrm>
            <a:off x="10929171" y="2111345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Oval 48">
            <a:extLst>
              <a:ext uri="{FF2B5EF4-FFF2-40B4-BE49-F238E27FC236}">
                <a16:creationId xmlns:a16="http://schemas.microsoft.com/office/drawing/2014/main" id="{7FCCC9C8-08F4-4CF9-9757-9C32E160FCFD}"/>
              </a:ext>
            </a:extLst>
          </p:cNvPr>
          <p:cNvSpPr/>
          <p:nvPr/>
        </p:nvSpPr>
        <p:spPr>
          <a:xfrm>
            <a:off x="10880364" y="2073149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Freeform 5">
            <a:extLst>
              <a:ext uri="{FF2B5EF4-FFF2-40B4-BE49-F238E27FC236}">
                <a16:creationId xmlns:a16="http://schemas.microsoft.com/office/drawing/2014/main" id="{004C69F1-013D-46F6-9CC8-90184D656C2B}"/>
              </a:ext>
            </a:extLst>
          </p:cNvPr>
          <p:cNvSpPr>
            <a:spLocks/>
          </p:cNvSpPr>
          <p:nvPr/>
        </p:nvSpPr>
        <p:spPr bwMode="auto">
          <a:xfrm>
            <a:off x="11035283" y="2244611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854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 47">
            <a:extLst>
              <a:ext uri="{FF2B5EF4-FFF2-40B4-BE49-F238E27FC236}">
                <a16:creationId xmlns:a16="http://schemas.microsoft.com/office/drawing/2014/main" id="{6DFC8D10-0163-481F-9A99-9A59815F880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76" y="4145432"/>
            <a:ext cx="457727" cy="427272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A31ED7E4-C908-42A1-93E4-222A49489CE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254869"/>
            <a:ext cx="457727" cy="427272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4E87CF4-5B55-490B-A443-0DC4C2B7848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7" y="1756957"/>
            <a:ext cx="457727" cy="4272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</a:t>
            </a:r>
            <a:r>
              <a:rPr lang="fr-FR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publiquebueno</a:t>
            </a:r>
            <a:endParaRPr lang="fr-FR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Premier nettoyage y filtrage des informations 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570F312-FA6E-467E-97EE-341FA785D9C7}"/>
              </a:ext>
            </a:extLst>
          </p:cNvPr>
          <p:cNvSpPr txBox="1"/>
          <p:nvPr/>
        </p:nvSpPr>
        <p:spPr>
          <a:xfrm>
            <a:off x="844895" y="1268292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Supprimer : colonnes et lignes vides, lignes en double.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0F51F37-DEE0-4C69-83C5-95A69784D073}"/>
              </a:ext>
            </a:extLst>
          </p:cNvPr>
          <p:cNvSpPr txBox="1"/>
          <p:nvPr/>
        </p:nvSpPr>
        <p:spPr>
          <a:xfrm>
            <a:off x="844895" y="1770538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Correction des types de colonnes</a:t>
            </a:r>
            <a:r>
              <a:rPr lang="fr-FR" sz="2000" u="none" strike="noStrike" baseline="30000" dirty="0">
                <a:solidFill>
                  <a:srgbClr val="000000"/>
                </a:solidFill>
                <a:effectLst/>
                <a:latin typeface="docs-Roboto"/>
              </a:rPr>
              <a:t>1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353F5F5-E81D-4BD7-8297-AAC8722B0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617" y="2196551"/>
            <a:ext cx="7172325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31EE493-392C-4D62-B76C-D29C1F0CDE53}"/>
              </a:ext>
            </a:extLst>
          </p:cNvPr>
          <p:cNvSpPr txBox="1"/>
          <p:nvPr/>
        </p:nvSpPr>
        <p:spPr>
          <a:xfrm>
            <a:off x="8621423" y="6133199"/>
            <a:ext cx="35705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https://world.openfoodfacts.org/data/data-fields.txt</a:t>
            </a: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F6E309F9-DA7F-4642-A7F6-FAD80D1A4B89}"/>
              </a:ext>
            </a:extLst>
          </p:cNvPr>
          <p:cNvGrpSpPr/>
          <p:nvPr/>
        </p:nvGrpSpPr>
        <p:grpSpPr>
          <a:xfrm>
            <a:off x="9141420" y="2476985"/>
            <a:ext cx="2226376" cy="457727"/>
            <a:chOff x="9430435" y="2375021"/>
            <a:chExt cx="2226376" cy="4577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1D98F86-F60B-4855-9E8F-47F024A96237}"/>
                </a:ext>
              </a:extLst>
            </p:cNvPr>
            <p:cNvSpPr/>
            <p:nvPr/>
          </p:nvSpPr>
          <p:spPr>
            <a:xfrm>
              <a:off x="9430435" y="2375021"/>
              <a:ext cx="2226376" cy="457727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</a:endParaRP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E0B7A02A-B48F-48AB-92E4-042F639E7EBB}"/>
                </a:ext>
              </a:extLst>
            </p:cNvPr>
            <p:cNvSpPr txBox="1"/>
            <p:nvPr/>
          </p:nvSpPr>
          <p:spPr>
            <a:xfrm>
              <a:off x="9483206" y="2403829"/>
              <a:ext cx="212089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2000" u="none" strike="noStrike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/>
                  <a:latin typeface="docs-Roboto"/>
                </a:rPr>
                <a:t>Premier nettoyage</a:t>
              </a:r>
              <a:endPara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endParaRPr>
            </a:p>
          </p:txBody>
        </p:sp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AF34B904-2AC8-447D-815A-7C2C1EA91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045" y="3051671"/>
            <a:ext cx="5657850" cy="80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5" name="Groupe 44">
            <a:extLst>
              <a:ext uri="{FF2B5EF4-FFF2-40B4-BE49-F238E27FC236}">
                <a16:creationId xmlns:a16="http://schemas.microsoft.com/office/drawing/2014/main" id="{B7732C40-B5D6-4330-BAC8-375B6825A2A2}"/>
              </a:ext>
            </a:extLst>
          </p:cNvPr>
          <p:cNvGrpSpPr/>
          <p:nvPr/>
        </p:nvGrpSpPr>
        <p:grpSpPr>
          <a:xfrm>
            <a:off x="9141420" y="4856635"/>
            <a:ext cx="2813163" cy="457727"/>
            <a:chOff x="7997468" y="4060082"/>
            <a:chExt cx="2813163" cy="4577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9EF770A-91AA-4F53-BFE8-B6DABA5993D3}"/>
                </a:ext>
              </a:extLst>
            </p:cNvPr>
            <p:cNvSpPr/>
            <p:nvPr/>
          </p:nvSpPr>
          <p:spPr>
            <a:xfrm>
              <a:off x="7997468" y="4060082"/>
              <a:ext cx="2813163" cy="457727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</a:endParaRP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F1ABD236-0C61-4510-9D2C-3C287CF060C9}"/>
                </a:ext>
              </a:extLst>
            </p:cNvPr>
            <p:cNvSpPr txBox="1"/>
            <p:nvPr/>
          </p:nvSpPr>
          <p:spPr>
            <a:xfrm>
              <a:off x="8050239" y="4088890"/>
              <a:ext cx="276039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2000" u="none" strike="noStrike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/>
                  <a:latin typeface="docs-Roboto"/>
                </a:rPr>
                <a:t>Filtrage des informations</a:t>
              </a:r>
              <a:endPara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endParaRP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BCEBAA0E-396B-47F2-B47B-CFD4B48F3446}"/>
              </a:ext>
            </a:extLst>
          </p:cNvPr>
          <p:cNvGrpSpPr/>
          <p:nvPr/>
        </p:nvGrpSpPr>
        <p:grpSpPr>
          <a:xfrm>
            <a:off x="979617" y="4659709"/>
            <a:ext cx="6534150" cy="1336783"/>
            <a:chOff x="4213875" y="4480360"/>
            <a:chExt cx="6534150" cy="1336783"/>
          </a:xfrm>
        </p:grpSpPr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9D8DC363-DE7C-45CA-B655-DC17E0763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13875" y="4480360"/>
              <a:ext cx="6534150" cy="9334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76A5B934-0EB1-486C-B444-E2A21DA28D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1153" b="-2944"/>
            <a:stretch/>
          </p:blipFill>
          <p:spPr>
            <a:xfrm>
              <a:off x="4213875" y="5375900"/>
              <a:ext cx="6534150" cy="441243"/>
            </a:xfrm>
            <a:prstGeom prst="rect">
              <a:avLst/>
            </a:prstGeom>
          </p:spPr>
        </p:pic>
      </p:grpSp>
      <p:sp>
        <p:nvSpPr>
          <p:cNvPr id="40" name="ZoneTexte 39">
            <a:extLst>
              <a:ext uri="{FF2B5EF4-FFF2-40B4-BE49-F238E27FC236}">
                <a16:creationId xmlns:a16="http://schemas.microsoft.com/office/drawing/2014/main" id="{05DDD9DD-3A52-443B-BFA6-0C1DCC13CAA9}"/>
              </a:ext>
            </a:extLst>
          </p:cNvPr>
          <p:cNvSpPr txBox="1"/>
          <p:nvPr/>
        </p:nvSpPr>
        <p:spPr>
          <a:xfrm>
            <a:off x="897665" y="4158855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Filtrage des informations 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uniquement pour la France</a:t>
            </a:r>
            <a:endParaRPr lang="fr-FR" sz="2000" b="1" u="sng" strike="noStrike" baseline="30000" dirty="0">
              <a:solidFill>
                <a:srgbClr val="548235"/>
              </a:solidFill>
              <a:effectLst/>
              <a:latin typeface="docs-Roboto"/>
            </a:endParaRP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39BC2C88-A391-4797-B359-E984BA2C6C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399" y="4051069"/>
            <a:ext cx="965532" cy="2074895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78E71002-8E26-4F31-A69F-7599368254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399" y="1668402"/>
            <a:ext cx="965532" cy="207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92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de catégories des produits à travailler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1" name="Tableau 3">
            <a:extLst>
              <a:ext uri="{FF2B5EF4-FFF2-40B4-BE49-F238E27FC236}">
                <a16:creationId xmlns:a16="http://schemas.microsoft.com/office/drawing/2014/main" id="{19BFFA8A-8AF1-4410-A80A-FCF37C96C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813236"/>
              </p:ext>
            </p:extLst>
          </p:nvPr>
        </p:nvGraphicFramePr>
        <p:xfrm>
          <a:off x="935713" y="1175372"/>
          <a:ext cx="10320573" cy="50243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05693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2214880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426818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« </a:t>
                      </a:r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main_category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» + « / » + « </a:t>
                      </a:r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categories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»</a:t>
                      </a:r>
                      <a:endParaRPr lang="es-419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Renamed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Category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en:chicken-breasts</a:t>
                      </a:r>
                      <a:r>
                        <a:rPr lang="fr-FR" sz="1500" dirty="0"/>
                        <a:t> / Viandes, Volailles, Poulets, Filets de poulet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Meats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en:chicken-thighs</a:t>
                      </a:r>
                      <a:r>
                        <a:rPr lang="fr-FR" sz="1500" dirty="0"/>
                        <a:t> / Viandes, Volailles, Poulets, Cuisses de poulet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Meats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en:turkey-cutlets</a:t>
                      </a:r>
                      <a:r>
                        <a:rPr lang="es-419" sz="1500" dirty="0"/>
                        <a:t> / </a:t>
                      </a:r>
                      <a:r>
                        <a:rPr lang="es-419" sz="1500" dirty="0" err="1"/>
                        <a:t>Viandes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Volailles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Dindes</a:t>
                      </a:r>
                      <a:r>
                        <a:rPr lang="es-419" sz="1500" dirty="0"/>
                        <a:t>, Escalopes de </a:t>
                      </a:r>
                      <a:r>
                        <a:rPr lang="es-419" sz="1500" dirty="0" err="1"/>
                        <a:t>dinde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Meats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en:extra-virgin-olive-oils</a:t>
                      </a:r>
                      <a:r>
                        <a:rPr lang="fr-FR" sz="1500" dirty="0"/>
                        <a:t> / Aliments et boissons à base de végétaux, Aliments d'origine végétale, Matières grasses, Produits de l'olivier, Matières grasses végétales, Huiles, Huiles d'olive, Huiles d'olive vierges extra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Foods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of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plant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origin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en:biscuits</a:t>
                      </a:r>
                      <a:r>
                        <a:rPr lang="es-419" sz="1500" dirty="0"/>
                        <a:t> / Snacks, Snacks </a:t>
                      </a:r>
                      <a:r>
                        <a:rPr lang="es-419" sz="1500" dirty="0" err="1"/>
                        <a:t>sucrés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Biscuits</a:t>
                      </a:r>
                      <a:r>
                        <a:rPr lang="es-419" sz="1500" dirty="0"/>
                        <a:t> et </a:t>
                      </a:r>
                      <a:r>
                        <a:rPr lang="es-419" sz="1500" dirty="0" err="1"/>
                        <a:t>gâteaux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Biscuits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/>
                        <a:t>Snacks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en:white-hams</a:t>
                      </a:r>
                      <a:r>
                        <a:rPr lang="fr-FR" sz="1500" dirty="0"/>
                        <a:t> / Viandes, Charcuteries, Jambons, Jambons blancs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Cold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cuts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en:labeled-cheeses</a:t>
                      </a:r>
                      <a:r>
                        <a:rPr lang="fr-FR" sz="1500" dirty="0"/>
                        <a:t> / Produits laitiers, Produits fermentés, Produits laitiers fermentés, Fromages, Fromages à pâte pressée cuite, Fromages de France, Comté, </a:t>
                      </a:r>
                      <a:r>
                        <a:rPr lang="fr-FR" sz="1500" dirty="0" err="1"/>
                        <a:t>en:aoc-cheeses</a:t>
                      </a:r>
                      <a:r>
                        <a:rPr lang="fr-FR" sz="1500" dirty="0"/>
                        <a:t>, </a:t>
                      </a:r>
                      <a:r>
                        <a:rPr lang="fr-FR" sz="1500" dirty="0" err="1"/>
                        <a:t>en:labeled-cheeses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Dairy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products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48701"/>
                  </a:ext>
                </a:extLst>
              </a:tr>
              <a:tr h="50173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en:cheeses</a:t>
                      </a:r>
                      <a:r>
                        <a:rPr lang="fr-FR" sz="1500" dirty="0"/>
                        <a:t> / Produits laitiers, Produits fermentés, Produits laitiers fermentés, Fromages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500" dirty="0" err="1"/>
                        <a:t>Dairy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products</a:t>
                      </a:r>
                      <a:endParaRPr lang="es-419" sz="1500" dirty="0"/>
                    </a:p>
                    <a:p>
                      <a:pPr algn="ctr"/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902743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en:dark-chocolates</a:t>
                      </a:r>
                      <a:r>
                        <a:rPr lang="es-419" sz="1500" dirty="0"/>
                        <a:t> / Snacks, Snacks </a:t>
                      </a:r>
                      <a:r>
                        <a:rPr lang="es-419" sz="1500" dirty="0" err="1"/>
                        <a:t>sucrés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Chocolats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Chocolats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noirs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/>
                        <a:t>Chocolates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0693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936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84930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champs d’idée d’application 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9F2B2A2-E707-4781-8F86-C6385B96C0A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7" y="2051152"/>
            <a:ext cx="457727" cy="42727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A85EDA1-DB72-4F1C-9221-560FB9DC62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254869"/>
            <a:ext cx="457727" cy="427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EC8CD9-608A-493A-A13F-EB1941AD53F4}"/>
              </a:ext>
            </a:extLst>
          </p:cNvPr>
          <p:cNvSpPr txBox="1"/>
          <p:nvPr/>
        </p:nvSpPr>
        <p:spPr>
          <a:xfrm>
            <a:off x="844896" y="1268292"/>
            <a:ext cx="56772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analysé le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27 colonnes ont été obtenues </a:t>
            </a:r>
            <a:r>
              <a:rPr lang="fr-FR" sz="14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docs-Roboto"/>
              </a:rPr>
              <a:t>(Pour voir le liste complété de champs, aller aux annexes)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BEA0CA4-7CF1-4EF2-971F-FA27D2B97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549" y="1360974"/>
            <a:ext cx="4341846" cy="48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C8F3C3C-10FD-4D93-8F07-360FA5495642}"/>
              </a:ext>
            </a:extLst>
          </p:cNvPr>
          <p:cNvSpPr/>
          <p:nvPr/>
        </p:nvSpPr>
        <p:spPr>
          <a:xfrm>
            <a:off x="979714" y="-186612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728B31-5207-4FA8-9991-FCD6CC108902}"/>
              </a:ext>
            </a:extLst>
          </p:cNvPr>
          <p:cNvSpPr/>
          <p:nvPr/>
        </p:nvSpPr>
        <p:spPr>
          <a:xfrm>
            <a:off x="7261569" y="1763412"/>
            <a:ext cx="4510569" cy="598979"/>
          </a:xfrm>
          <a:prstGeom prst="rect">
            <a:avLst/>
          </a:prstGeom>
          <a:noFill/>
          <a:ln w="38100">
            <a:solidFill>
              <a:srgbClr val="83A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E932590-0826-453A-9E37-C562BB4B4D45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284376" y="2062902"/>
            <a:ext cx="3977193" cy="978878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>
            <a:extLst>
              <a:ext uri="{FF2B5EF4-FFF2-40B4-BE49-F238E27FC236}">
                <a16:creationId xmlns:a16="http://schemas.microsoft.com/office/drawing/2014/main" id="{C4F3C12B-492A-4152-B40D-3EE856C0E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4512288"/>
            <a:ext cx="6144192" cy="1507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E70CF2F5-8577-4DA2-BAC6-4476BDCC4415}"/>
              </a:ext>
            </a:extLst>
          </p:cNvPr>
          <p:cNvSpPr txBox="1"/>
          <p:nvPr/>
        </p:nvSpPr>
        <p:spPr>
          <a:xfrm>
            <a:off x="835845" y="2859343"/>
            <a:ext cx="47862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latin typeface="docs-Roboto"/>
              </a:rPr>
              <a:t>Par exemple « Energy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energy_100g et energy-kj_100g ont les même données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energy_100g vs energy-kcal_100g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1 kcal = 4,1868 kJ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1 kJ = 0,2388 kcal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dirty="0">
              <a:latin typeface="docs-Roboto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6BF8D5D-BED5-4B5A-A195-EC8AD1703326}"/>
              </a:ext>
            </a:extLst>
          </p:cNvPr>
          <p:cNvSpPr txBox="1"/>
          <p:nvPr/>
        </p:nvSpPr>
        <p:spPr>
          <a:xfrm>
            <a:off x="844896" y="2064733"/>
            <a:ext cx="57705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docs-Roboto"/>
              </a:rPr>
              <a:t>Les champs qui ont plusieurs colonnes identifiées ont été analysés pour compléter les données entre elles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727F85-E528-4CB2-AEC8-2EAF46A4514A}"/>
              </a:ext>
            </a:extLst>
          </p:cNvPr>
          <p:cNvSpPr/>
          <p:nvPr/>
        </p:nvSpPr>
        <p:spPr>
          <a:xfrm>
            <a:off x="7007290" y="612450"/>
            <a:ext cx="5184711" cy="593801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074A596-6839-42A5-8F10-3739337485D3}"/>
              </a:ext>
            </a:extLst>
          </p:cNvPr>
          <p:cNvSpPr txBox="1"/>
          <p:nvPr/>
        </p:nvSpPr>
        <p:spPr>
          <a:xfrm>
            <a:off x="7261569" y="641258"/>
            <a:ext cx="49304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Finalement, 16 colonnes ont été obtenues </a:t>
            </a:r>
          </a:p>
          <a:p>
            <a:pPr algn="r"/>
            <a:r>
              <a:rPr lang="fr-FR" sz="1200" i="1" u="none" strike="noStrike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/>
                <a:latin typeface="docs-Roboto"/>
              </a:rPr>
              <a:t>(Pour voir le liste complété de champs, aller aux annexes)</a:t>
            </a:r>
            <a:endParaRPr lang="fr-FR" sz="1200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61208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313920" cy="126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Seulement deux colonnes avec NaN supérieur à 80%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A36AD3F-6E9B-4088-8160-798DADCAAF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864283"/>
            <a:ext cx="457727" cy="42727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13EF33A-F6C7-427F-B25F-B936593A0E5E}"/>
              </a:ext>
            </a:extLst>
          </p:cNvPr>
          <p:cNvSpPr txBox="1"/>
          <p:nvPr/>
        </p:nvSpPr>
        <p:spPr>
          <a:xfrm>
            <a:off x="844895" y="1877706"/>
            <a:ext cx="50863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La plupart des colonnes ont + / - 20% de valeurs manquantes</a:t>
            </a:r>
            <a:endParaRPr lang="fr-FR" sz="2000" b="1" i="1" u="none" strike="noStrike" dirty="0">
              <a:solidFill>
                <a:srgbClr val="548235"/>
              </a:solidFill>
              <a:effectLst/>
              <a:latin typeface="docs-Roboto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5ADA86E-C19C-48B5-BDBD-13BAE50C08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945"/>
          <a:stretch/>
        </p:blipFill>
        <p:spPr>
          <a:xfrm>
            <a:off x="6248400" y="497173"/>
            <a:ext cx="5251105" cy="5718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C3DCE5-A6BC-407E-A8BA-25936C26491F}"/>
              </a:ext>
            </a:extLst>
          </p:cNvPr>
          <p:cNvSpPr/>
          <p:nvPr/>
        </p:nvSpPr>
        <p:spPr>
          <a:xfrm>
            <a:off x="6248400" y="5518713"/>
            <a:ext cx="5251105" cy="61792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DAD85BFF-DDAA-4A7C-BFB7-9218198E6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627" y="3697628"/>
            <a:ext cx="5086350" cy="257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D0C4DBB3-2AF1-4767-B7E4-EB43427AF31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2774445"/>
            <a:ext cx="457727" cy="42727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17E89C16-C413-4D72-B0F9-C9A6AC6FF29C}"/>
              </a:ext>
            </a:extLst>
          </p:cNvPr>
          <p:cNvSpPr txBox="1"/>
          <p:nvPr/>
        </p:nvSpPr>
        <p:spPr>
          <a:xfrm>
            <a:off x="844895" y="2787868"/>
            <a:ext cx="50863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Suppression des colonnes à plus de 80% des valeurs manquantes</a:t>
            </a:r>
            <a:endParaRPr lang="fr-FR" sz="2000" b="1" i="1" u="none" strike="noStrike" dirty="0">
              <a:solidFill>
                <a:srgbClr val="548235"/>
              </a:solidFill>
              <a:effectLst/>
              <a:latin typeface="docs-Roboto"/>
            </a:endParaRP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DCDFC55-D22A-4691-8393-DED520B430D3}"/>
              </a:ext>
            </a:extLst>
          </p:cNvPr>
          <p:cNvCxnSpPr>
            <a:cxnSpLocks/>
            <a:stCxn id="19" idx="2"/>
            <a:endCxn id="6" idx="1"/>
          </p:cNvCxnSpPr>
          <p:nvPr/>
        </p:nvCxnSpPr>
        <p:spPr>
          <a:xfrm>
            <a:off x="3287802" y="3954803"/>
            <a:ext cx="2960598" cy="18728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F3CF3E9-8C72-4528-A8DC-89A2D9AACD8C}"/>
              </a:ext>
            </a:extLst>
          </p:cNvPr>
          <p:cNvSpPr/>
          <p:nvPr/>
        </p:nvSpPr>
        <p:spPr>
          <a:xfrm>
            <a:off x="10934299" y="5518712"/>
            <a:ext cx="565206" cy="617927"/>
          </a:xfrm>
          <a:prstGeom prst="rect">
            <a:avLst/>
          </a:prstGeom>
          <a:solidFill>
            <a:srgbClr val="FF0000">
              <a:alpha val="46000"/>
            </a:srgb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1724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Valeurs aberrantes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A36AD3F-6E9B-4088-8160-798DADCAAF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26473"/>
            <a:ext cx="457727" cy="42727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13EF33A-F6C7-427F-B25F-B936593A0E5E}"/>
              </a:ext>
            </a:extLst>
          </p:cNvPr>
          <p:cNvSpPr txBox="1"/>
          <p:nvPr/>
        </p:nvSpPr>
        <p:spPr>
          <a:xfrm>
            <a:off x="844895" y="1539896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Percentiles </a:t>
            </a:r>
            <a:r>
              <a:rPr lang="fr-FR" sz="2000" b="1" i="1" u="none" strike="noStrike" dirty="0">
                <a:solidFill>
                  <a:srgbClr val="548235"/>
                </a:solidFill>
                <a:effectLst/>
                <a:latin typeface="docs-Roboto"/>
              </a:rPr>
              <a:t>.quantile([0.05, 0.95])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87AAEB5-230F-4D67-9EAD-96723AF524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370984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5095AB0-FBE2-4C98-A69A-69682D3CFA58}"/>
              </a:ext>
            </a:extLst>
          </p:cNvPr>
          <p:cNvSpPr txBox="1"/>
          <p:nvPr/>
        </p:nvSpPr>
        <p:spPr>
          <a:xfrm>
            <a:off x="844683" y="3384407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Z Score </a:t>
            </a:r>
            <a:r>
              <a:rPr lang="fr-FR" sz="2000" b="1" i="1" u="none" strike="noStrike" dirty="0">
                <a:solidFill>
                  <a:srgbClr val="548235"/>
                </a:solidFill>
                <a:effectLst/>
                <a:latin typeface="docs-Roboto"/>
              </a:rPr>
              <a:t>l'écart type de 3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E9BA56-F9D6-469B-A3EC-AFA5C3157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2071979"/>
            <a:ext cx="10357602" cy="708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F46B0D1-0174-48EA-85E0-9F3C77347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06" y="3911874"/>
            <a:ext cx="10888894" cy="708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0878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9837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du traitement des valeurs aberrantes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B2FE4B4-8B93-479C-AC7E-7E3339F45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1584597"/>
            <a:ext cx="8990164" cy="3995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F843A9A-C7D9-4623-8369-9706123215E4}"/>
              </a:ext>
            </a:extLst>
          </p:cNvPr>
          <p:cNvSpPr/>
          <p:nvPr/>
        </p:nvSpPr>
        <p:spPr>
          <a:xfrm>
            <a:off x="6435425" y="1704443"/>
            <a:ext cx="2693437" cy="3638941"/>
          </a:xfrm>
          <a:prstGeom prst="rect">
            <a:avLst/>
          </a:prstGeom>
          <a:noFill/>
          <a:ln w="38100">
            <a:solidFill>
              <a:srgbClr val="83A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EC91A50-D958-4AB7-B72F-1A3F60C68199}"/>
              </a:ext>
            </a:extLst>
          </p:cNvPr>
          <p:cNvCxnSpPr>
            <a:cxnSpLocks/>
            <a:stCxn id="24" idx="1"/>
            <a:endCxn id="17" idx="3"/>
          </p:cNvCxnSpPr>
          <p:nvPr/>
        </p:nvCxnSpPr>
        <p:spPr>
          <a:xfrm flipH="1">
            <a:off x="9128862" y="2785251"/>
            <a:ext cx="416354" cy="738663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A61505B-428F-4196-B90D-2A58A3D90682}"/>
              </a:ext>
            </a:extLst>
          </p:cNvPr>
          <p:cNvSpPr/>
          <p:nvPr/>
        </p:nvSpPr>
        <p:spPr>
          <a:xfrm>
            <a:off x="9545216" y="2015119"/>
            <a:ext cx="2646785" cy="1540263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9E680EB-BF10-43B2-ACA8-D0F76E0C4605}"/>
              </a:ext>
            </a:extLst>
          </p:cNvPr>
          <p:cNvSpPr txBox="1"/>
          <p:nvPr/>
        </p:nvSpPr>
        <p:spPr>
          <a:xfrm>
            <a:off x="9633974" y="2046586"/>
            <a:ext cx="23295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Après une phase d'observation, 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 t</a:t>
            </a: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raitement des valeurs aberrantes sélectionné est Z Score</a:t>
            </a:r>
          </a:p>
        </p:txBody>
      </p:sp>
    </p:spTree>
    <p:extLst>
      <p:ext uri="{BB962C8B-B14F-4D97-AF65-F5344CB8AC3E}">
        <p14:creationId xmlns:p14="http://schemas.microsoft.com/office/powerpoint/2010/main" val="3247013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Valeurs manquantes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B587B2-10AB-454B-8633-1FB015D448C6}"/>
              </a:ext>
            </a:extLst>
          </p:cNvPr>
          <p:cNvSpPr/>
          <p:nvPr/>
        </p:nvSpPr>
        <p:spPr>
          <a:xfrm>
            <a:off x="7255673" y="1204996"/>
            <a:ext cx="4936329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032DC6A-1C28-4BB2-88E6-C3D3E5F488A1}"/>
              </a:ext>
            </a:extLst>
          </p:cNvPr>
          <p:cNvSpPr txBox="1"/>
          <p:nvPr/>
        </p:nvSpPr>
        <p:spPr>
          <a:xfrm>
            <a:off x="7390340" y="1214022"/>
            <a:ext cx="53771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est de 16416 x 16 </a:t>
            </a:r>
          </a:p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et 12.81 % de valeurs manquantes</a:t>
            </a:r>
          </a:p>
        </p:txBody>
      </p:sp>
      <p:sp>
        <p:nvSpPr>
          <p:cNvPr id="22" name="Google Shape;1585;p41">
            <a:extLst>
              <a:ext uri="{FF2B5EF4-FFF2-40B4-BE49-F238E27FC236}">
                <a16:creationId xmlns:a16="http://schemas.microsoft.com/office/drawing/2014/main" id="{C29A9DA2-04AF-40F4-A095-D543B18B84AE}"/>
              </a:ext>
            </a:extLst>
          </p:cNvPr>
          <p:cNvSpPr/>
          <p:nvPr/>
        </p:nvSpPr>
        <p:spPr>
          <a:xfrm>
            <a:off x="3206426" y="2311315"/>
            <a:ext cx="525786" cy="535934"/>
          </a:xfrm>
          <a:custGeom>
            <a:avLst/>
            <a:gdLst/>
            <a:ahLst/>
            <a:cxnLst/>
            <a:rect l="l" t="t" r="r" b="b"/>
            <a:pathLst>
              <a:path w="5678" h="5678" extrusionOk="0">
                <a:moveTo>
                  <a:pt x="2839" y="1"/>
                </a:moveTo>
                <a:cubicBezTo>
                  <a:pt x="1272" y="1"/>
                  <a:pt x="0" y="1272"/>
                  <a:pt x="0" y="2839"/>
                </a:cubicBezTo>
                <a:cubicBezTo>
                  <a:pt x="0" y="4407"/>
                  <a:pt x="1272" y="5678"/>
                  <a:pt x="2839" y="5678"/>
                </a:cubicBezTo>
                <a:cubicBezTo>
                  <a:pt x="4407" y="5678"/>
                  <a:pt x="5678" y="4407"/>
                  <a:pt x="5678" y="2839"/>
                </a:cubicBezTo>
                <a:cubicBezTo>
                  <a:pt x="5678" y="1272"/>
                  <a:pt x="4407" y="1"/>
                  <a:pt x="28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1586;p41">
            <a:extLst>
              <a:ext uri="{FF2B5EF4-FFF2-40B4-BE49-F238E27FC236}">
                <a16:creationId xmlns:a16="http://schemas.microsoft.com/office/drawing/2014/main" id="{98879800-70F5-456C-A654-C0AEF5520E6C}"/>
              </a:ext>
            </a:extLst>
          </p:cNvPr>
          <p:cNvGrpSpPr/>
          <p:nvPr/>
        </p:nvGrpSpPr>
        <p:grpSpPr>
          <a:xfrm>
            <a:off x="2522173" y="2258080"/>
            <a:ext cx="1894317" cy="2448064"/>
            <a:chOff x="885825" y="1256325"/>
            <a:chExt cx="1700172" cy="2186357"/>
          </a:xfrm>
        </p:grpSpPr>
        <p:sp>
          <p:nvSpPr>
            <p:cNvPr id="24" name="Google Shape;1587;p41">
              <a:extLst>
                <a:ext uri="{FF2B5EF4-FFF2-40B4-BE49-F238E27FC236}">
                  <a16:creationId xmlns:a16="http://schemas.microsoft.com/office/drawing/2014/main" id="{C9796A41-7A9E-4286-A709-4DE4898F223D}"/>
                </a:ext>
              </a:extLst>
            </p:cNvPr>
            <p:cNvSpPr/>
            <p:nvPr/>
          </p:nvSpPr>
          <p:spPr>
            <a:xfrm>
              <a:off x="885825" y="1495561"/>
              <a:ext cx="1700172" cy="1868201"/>
            </a:xfrm>
            <a:custGeom>
              <a:avLst/>
              <a:gdLst/>
              <a:ahLst/>
              <a:cxnLst/>
              <a:rect l="l" t="t" r="r" b="b"/>
              <a:pathLst>
                <a:path w="17244" h="22162" extrusionOk="0">
                  <a:moveTo>
                    <a:pt x="2324" y="1"/>
                  </a:moveTo>
                  <a:cubicBezTo>
                    <a:pt x="1042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2" y="22162"/>
                    <a:pt x="2324" y="22162"/>
                  </a:cubicBezTo>
                  <a:lnTo>
                    <a:pt x="12011" y="22162"/>
                  </a:lnTo>
                  <a:lnTo>
                    <a:pt x="12011" y="21029"/>
                  </a:lnTo>
                  <a:lnTo>
                    <a:pt x="2324" y="21029"/>
                  </a:lnTo>
                  <a:cubicBezTo>
                    <a:pt x="1668" y="21029"/>
                    <a:pt x="1133" y="20495"/>
                    <a:pt x="1133" y="19840"/>
                  </a:cubicBezTo>
                  <a:lnTo>
                    <a:pt x="1133" y="2324"/>
                  </a:lnTo>
                  <a:cubicBezTo>
                    <a:pt x="1133" y="1668"/>
                    <a:pt x="1668" y="1133"/>
                    <a:pt x="2324" y="1133"/>
                  </a:cubicBezTo>
                  <a:lnTo>
                    <a:pt x="14920" y="1133"/>
                  </a:lnTo>
                  <a:cubicBezTo>
                    <a:pt x="15576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4" y="7628"/>
                  </a:lnTo>
                  <a:lnTo>
                    <a:pt x="17244" y="2324"/>
                  </a:lnTo>
                  <a:cubicBezTo>
                    <a:pt x="17244" y="1042"/>
                    <a:pt x="16201" y="1"/>
                    <a:pt x="14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88;p41">
              <a:extLst>
                <a:ext uri="{FF2B5EF4-FFF2-40B4-BE49-F238E27FC236}">
                  <a16:creationId xmlns:a16="http://schemas.microsoft.com/office/drawing/2014/main" id="{3507CC28-132D-42A4-9EA0-D0D5D3A68A65}"/>
                </a:ext>
              </a:extLst>
            </p:cNvPr>
            <p:cNvSpPr/>
            <p:nvPr/>
          </p:nvSpPr>
          <p:spPr>
            <a:xfrm>
              <a:off x="2066952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9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89;p41">
              <a:extLst>
                <a:ext uri="{FF2B5EF4-FFF2-40B4-BE49-F238E27FC236}">
                  <a16:creationId xmlns:a16="http://schemas.microsoft.com/office/drawing/2014/main" id="{203170C9-FA9B-4DF0-A331-BA2E5E96D3D6}"/>
                </a:ext>
              </a:extLst>
            </p:cNvPr>
            <p:cNvSpPr/>
            <p:nvPr/>
          </p:nvSpPr>
          <p:spPr>
            <a:xfrm>
              <a:off x="1452951" y="1256325"/>
              <a:ext cx="565896" cy="573982"/>
            </a:xfrm>
            <a:custGeom>
              <a:avLst/>
              <a:gdLst/>
              <a:ahLst/>
              <a:cxnLst/>
              <a:rect l="l" t="t" r="r" b="b"/>
              <a:pathLst>
                <a:path w="6809" h="6809" extrusionOk="0">
                  <a:moveTo>
                    <a:pt x="3405" y="1131"/>
                  </a:moveTo>
                  <a:cubicBezTo>
                    <a:pt x="4658" y="1131"/>
                    <a:pt x="5677" y="2152"/>
                    <a:pt x="5677" y="3403"/>
                  </a:cubicBezTo>
                  <a:cubicBezTo>
                    <a:pt x="5677" y="4656"/>
                    <a:pt x="4658" y="5676"/>
                    <a:pt x="3405" y="5676"/>
                  </a:cubicBezTo>
                  <a:cubicBezTo>
                    <a:pt x="2152" y="5676"/>
                    <a:pt x="1132" y="4656"/>
                    <a:pt x="1132" y="3403"/>
                  </a:cubicBezTo>
                  <a:cubicBezTo>
                    <a:pt x="1132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1" y="1527"/>
                    <a:pt x="1" y="3405"/>
                  </a:cubicBezTo>
                  <a:cubicBezTo>
                    <a:pt x="1" y="5282"/>
                    <a:pt x="1528" y="6809"/>
                    <a:pt x="3405" y="6809"/>
                  </a:cubicBezTo>
                  <a:cubicBezTo>
                    <a:pt x="5282" y="6809"/>
                    <a:pt x="6809" y="5282"/>
                    <a:pt x="6809" y="3405"/>
                  </a:cubicBezTo>
                  <a:cubicBezTo>
                    <a:pt x="6809" y="1527"/>
                    <a:pt x="5282" y="1"/>
                    <a:pt x="3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590;p41">
            <a:extLst>
              <a:ext uri="{FF2B5EF4-FFF2-40B4-BE49-F238E27FC236}">
                <a16:creationId xmlns:a16="http://schemas.microsoft.com/office/drawing/2014/main" id="{4E16296F-127A-4AE2-B775-5B6C40AEC4E1}"/>
              </a:ext>
            </a:extLst>
          </p:cNvPr>
          <p:cNvGrpSpPr/>
          <p:nvPr/>
        </p:nvGrpSpPr>
        <p:grpSpPr>
          <a:xfrm>
            <a:off x="7255673" y="3255108"/>
            <a:ext cx="1894317" cy="2448154"/>
            <a:chOff x="5134198" y="2146767"/>
            <a:chExt cx="1700172" cy="2186438"/>
          </a:xfrm>
          <a:solidFill>
            <a:srgbClr val="33CC33"/>
          </a:solidFill>
        </p:grpSpPr>
        <p:sp>
          <p:nvSpPr>
            <p:cNvPr id="28" name="Google Shape;1591;p41">
              <a:extLst>
                <a:ext uri="{FF2B5EF4-FFF2-40B4-BE49-F238E27FC236}">
                  <a16:creationId xmlns:a16="http://schemas.microsoft.com/office/drawing/2014/main" id="{2EDE7C18-43AD-4E6E-AD67-AF741DBD3986}"/>
                </a:ext>
              </a:extLst>
            </p:cNvPr>
            <p:cNvSpPr/>
            <p:nvPr/>
          </p:nvSpPr>
          <p:spPr>
            <a:xfrm>
              <a:off x="5748281" y="3806936"/>
              <a:ext cx="471982" cy="478726"/>
            </a:xfrm>
            <a:custGeom>
              <a:avLst/>
              <a:gdLst/>
              <a:ahLst/>
              <a:cxnLst/>
              <a:rect l="l" t="t" r="r" b="b"/>
              <a:pathLst>
                <a:path w="5679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40"/>
                  </a:cubicBezTo>
                  <a:cubicBezTo>
                    <a:pt x="5678" y="1271"/>
                    <a:pt x="4407" y="1"/>
                    <a:pt x="2839" y="1"/>
                  </a:cubicBezTo>
                  <a:close/>
                </a:path>
              </a:pathLst>
            </a:custGeom>
            <a:grpFill/>
            <a:ln>
              <a:solidFill>
                <a:srgbClr val="33CC3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1592;p41">
              <a:extLst>
                <a:ext uri="{FF2B5EF4-FFF2-40B4-BE49-F238E27FC236}">
                  <a16:creationId xmlns:a16="http://schemas.microsoft.com/office/drawing/2014/main" id="{1CF0990D-B0C0-4941-B254-7630F94B2AE6}"/>
                </a:ext>
              </a:extLst>
            </p:cNvPr>
            <p:cNvGrpSpPr/>
            <p:nvPr/>
          </p:nvGrpSpPr>
          <p:grpSpPr>
            <a:xfrm>
              <a:off x="5134198" y="2146767"/>
              <a:ext cx="1700172" cy="2186438"/>
              <a:chOff x="5134198" y="2146767"/>
              <a:chExt cx="1700172" cy="2186438"/>
            </a:xfrm>
            <a:grpFill/>
          </p:grpSpPr>
          <p:sp>
            <p:nvSpPr>
              <p:cNvPr id="30" name="Google Shape;1593;p41">
                <a:extLst>
                  <a:ext uri="{FF2B5EF4-FFF2-40B4-BE49-F238E27FC236}">
                    <a16:creationId xmlns:a16="http://schemas.microsoft.com/office/drawing/2014/main" id="{56D5EBC6-FD15-4976-B64B-7E56DD5F14E7}"/>
                  </a:ext>
                </a:extLst>
              </p:cNvPr>
              <p:cNvSpPr/>
              <p:nvPr/>
            </p:nvSpPr>
            <p:spPr>
              <a:xfrm>
                <a:off x="5134198" y="2225670"/>
                <a:ext cx="1700172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4" extrusionOk="0">
                    <a:moveTo>
                      <a:pt x="2324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4" y="22163"/>
                    </a:cubicBezTo>
                    <a:lnTo>
                      <a:pt x="14921" y="22163"/>
                    </a:lnTo>
                    <a:cubicBezTo>
                      <a:pt x="16200" y="22163"/>
                      <a:pt x="17243" y="21122"/>
                      <a:pt x="17244" y="19840"/>
                    </a:cubicBezTo>
                    <a:lnTo>
                      <a:pt x="17244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6" y="21031"/>
                      <a:pt x="14921" y="21031"/>
                    </a:cubicBezTo>
                    <a:lnTo>
                      <a:pt x="2324" y="21031"/>
                    </a:lnTo>
                    <a:cubicBezTo>
                      <a:pt x="1668" y="21031"/>
                      <a:pt x="1133" y="20496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4"/>
                      <a:pt x="2324" y="1134"/>
                    </a:cubicBezTo>
                    <a:lnTo>
                      <a:pt x="12011" y="1134"/>
                    </a:lnTo>
                    <a:lnTo>
                      <a:pt x="1201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94;p41">
                <a:extLst>
                  <a:ext uri="{FF2B5EF4-FFF2-40B4-BE49-F238E27FC236}">
                    <a16:creationId xmlns:a16="http://schemas.microsoft.com/office/drawing/2014/main" id="{5975DBF6-E904-4973-8C84-DD902F9A6D03}"/>
                  </a:ext>
                </a:extLst>
              </p:cNvPr>
              <p:cNvSpPr/>
              <p:nvPr/>
            </p:nvSpPr>
            <p:spPr>
              <a:xfrm>
                <a:off x="6312515" y="2146767"/>
                <a:ext cx="193563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95;p41">
                <a:extLst>
                  <a:ext uri="{FF2B5EF4-FFF2-40B4-BE49-F238E27FC236}">
                    <a16:creationId xmlns:a16="http://schemas.microsoft.com/office/drawing/2014/main" id="{E14D9A90-79EC-459E-AA5C-86A034D2E018}"/>
                  </a:ext>
                </a:extLst>
              </p:cNvPr>
              <p:cNvSpPr/>
              <p:nvPr/>
            </p:nvSpPr>
            <p:spPr>
              <a:xfrm>
                <a:off x="5701282" y="3759308"/>
                <a:ext cx="565979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808" extrusionOk="0">
                    <a:moveTo>
                      <a:pt x="3405" y="1132"/>
                    </a:moveTo>
                    <a:cubicBezTo>
                      <a:pt x="4659" y="1132"/>
                      <a:pt x="5677" y="2151"/>
                      <a:pt x="5677" y="3405"/>
                    </a:cubicBezTo>
                    <a:cubicBezTo>
                      <a:pt x="5677" y="4658"/>
                      <a:pt x="4659" y="5676"/>
                      <a:pt x="3405" y="5676"/>
                    </a:cubicBezTo>
                    <a:cubicBezTo>
                      <a:pt x="2152" y="5676"/>
                      <a:pt x="1132" y="4658"/>
                      <a:pt x="1132" y="3405"/>
                    </a:cubicBezTo>
                    <a:cubicBezTo>
                      <a:pt x="1132" y="2151"/>
                      <a:pt x="2152" y="1132"/>
                      <a:pt x="3405" y="1132"/>
                    </a:cubicBezTo>
                    <a:close/>
                    <a:moveTo>
                      <a:pt x="3405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8" y="6808"/>
                      <a:pt x="3405" y="6808"/>
                    </a:cubicBezTo>
                    <a:cubicBezTo>
                      <a:pt x="5283" y="6808"/>
                      <a:pt x="6810" y="5282"/>
                      <a:pt x="6809" y="3405"/>
                    </a:cubicBezTo>
                    <a:cubicBezTo>
                      <a:pt x="6809" y="1527"/>
                      <a:pt x="5283" y="0"/>
                      <a:pt x="3405" y="0"/>
                    </a:cubicBez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" name="Google Shape;1597;p41">
            <a:extLst>
              <a:ext uri="{FF2B5EF4-FFF2-40B4-BE49-F238E27FC236}">
                <a16:creationId xmlns:a16="http://schemas.microsoft.com/office/drawing/2014/main" id="{C5994ACB-690C-490F-9C4F-1A99F76B4F27}"/>
              </a:ext>
            </a:extLst>
          </p:cNvPr>
          <p:cNvSpPr/>
          <p:nvPr/>
        </p:nvSpPr>
        <p:spPr>
          <a:xfrm>
            <a:off x="4786334" y="5113999"/>
            <a:ext cx="525786" cy="536029"/>
          </a:xfrm>
          <a:custGeom>
            <a:avLst/>
            <a:gdLst/>
            <a:ahLst/>
            <a:cxnLst/>
            <a:rect l="l" t="t" r="r" b="b"/>
            <a:pathLst>
              <a:path w="5678" h="5679" extrusionOk="0">
                <a:moveTo>
                  <a:pt x="2839" y="1"/>
                </a:moveTo>
                <a:cubicBezTo>
                  <a:pt x="1271" y="1"/>
                  <a:pt x="1" y="1271"/>
                  <a:pt x="1" y="2840"/>
                </a:cubicBezTo>
                <a:cubicBezTo>
                  <a:pt x="1" y="4407"/>
                  <a:pt x="1271" y="5678"/>
                  <a:pt x="2839" y="5678"/>
                </a:cubicBezTo>
                <a:cubicBezTo>
                  <a:pt x="4406" y="5678"/>
                  <a:pt x="5678" y="4407"/>
                  <a:pt x="5678" y="2840"/>
                </a:cubicBezTo>
                <a:cubicBezTo>
                  <a:pt x="5678" y="1271"/>
                  <a:pt x="4406" y="1"/>
                  <a:pt x="28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1598;p41">
            <a:extLst>
              <a:ext uri="{FF2B5EF4-FFF2-40B4-BE49-F238E27FC236}">
                <a16:creationId xmlns:a16="http://schemas.microsoft.com/office/drawing/2014/main" id="{1D094EE3-B97D-4641-9E0D-5ADED787B716}"/>
              </a:ext>
            </a:extLst>
          </p:cNvPr>
          <p:cNvGrpSpPr/>
          <p:nvPr/>
        </p:nvGrpSpPr>
        <p:grpSpPr>
          <a:xfrm>
            <a:off x="4102027" y="3255108"/>
            <a:ext cx="1894427" cy="2448154"/>
            <a:chOff x="2303763" y="2146767"/>
            <a:chExt cx="1700271" cy="2186438"/>
          </a:xfrm>
        </p:grpSpPr>
        <p:sp>
          <p:nvSpPr>
            <p:cNvPr id="36" name="Google Shape;1599;p41">
              <a:extLst>
                <a:ext uri="{FF2B5EF4-FFF2-40B4-BE49-F238E27FC236}">
                  <a16:creationId xmlns:a16="http://schemas.microsoft.com/office/drawing/2014/main" id="{EAFB6F03-139C-48D7-BA71-D63AE46F64AE}"/>
                </a:ext>
              </a:extLst>
            </p:cNvPr>
            <p:cNvSpPr/>
            <p:nvPr/>
          </p:nvSpPr>
          <p:spPr>
            <a:xfrm>
              <a:off x="2303763" y="2225670"/>
              <a:ext cx="1700271" cy="1868370"/>
            </a:xfrm>
            <a:custGeom>
              <a:avLst/>
              <a:gdLst/>
              <a:ahLst/>
              <a:cxnLst/>
              <a:rect l="l" t="t" r="r" b="b"/>
              <a:pathLst>
                <a:path w="17245" h="22164" extrusionOk="0">
                  <a:moveTo>
                    <a:pt x="2325" y="1"/>
                  </a:moveTo>
                  <a:cubicBezTo>
                    <a:pt x="1043" y="1"/>
                    <a:pt x="1" y="1043"/>
                    <a:pt x="1" y="2324"/>
                  </a:cubicBezTo>
                  <a:lnTo>
                    <a:pt x="1" y="19840"/>
                  </a:lnTo>
                  <a:cubicBezTo>
                    <a:pt x="1" y="21122"/>
                    <a:pt x="1043" y="22163"/>
                    <a:pt x="2325" y="22163"/>
                  </a:cubicBezTo>
                  <a:lnTo>
                    <a:pt x="14921" y="22163"/>
                  </a:lnTo>
                  <a:cubicBezTo>
                    <a:pt x="16201" y="22163"/>
                    <a:pt x="17245" y="21122"/>
                    <a:pt x="17245" y="19840"/>
                  </a:cubicBezTo>
                  <a:lnTo>
                    <a:pt x="17245" y="14536"/>
                  </a:lnTo>
                  <a:lnTo>
                    <a:pt x="16111" y="14536"/>
                  </a:lnTo>
                  <a:lnTo>
                    <a:pt x="16111" y="19840"/>
                  </a:lnTo>
                  <a:cubicBezTo>
                    <a:pt x="16111" y="20496"/>
                    <a:pt x="15577" y="21031"/>
                    <a:pt x="14921" y="21031"/>
                  </a:cubicBezTo>
                  <a:lnTo>
                    <a:pt x="2325" y="21031"/>
                  </a:lnTo>
                  <a:cubicBezTo>
                    <a:pt x="1668" y="21031"/>
                    <a:pt x="1134" y="20496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4"/>
                    <a:pt x="2325" y="1134"/>
                  </a:cubicBezTo>
                  <a:lnTo>
                    <a:pt x="12012" y="1134"/>
                  </a:lnTo>
                  <a:lnTo>
                    <a:pt x="120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00;p41">
              <a:extLst>
                <a:ext uri="{FF2B5EF4-FFF2-40B4-BE49-F238E27FC236}">
                  <a16:creationId xmlns:a16="http://schemas.microsoft.com/office/drawing/2014/main" id="{9BE2E6A0-C006-4761-AA2A-D6AAD01E84E2}"/>
                </a:ext>
              </a:extLst>
            </p:cNvPr>
            <p:cNvSpPr/>
            <p:nvPr/>
          </p:nvSpPr>
          <p:spPr>
            <a:xfrm>
              <a:off x="3459918" y="2146767"/>
              <a:ext cx="193480" cy="253483"/>
            </a:xfrm>
            <a:custGeom>
              <a:avLst/>
              <a:gdLst/>
              <a:ahLst/>
              <a:cxnLst/>
              <a:rect l="l" t="t" r="r" b="b"/>
              <a:pathLst>
                <a:path w="2328" h="3007" extrusionOk="0">
                  <a:moveTo>
                    <a:pt x="1" y="1"/>
                  </a:moveTo>
                  <a:lnTo>
                    <a:pt x="1" y="3006"/>
                  </a:lnTo>
                  <a:lnTo>
                    <a:pt x="2328" y="15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01;p41">
              <a:extLst>
                <a:ext uri="{FF2B5EF4-FFF2-40B4-BE49-F238E27FC236}">
                  <a16:creationId xmlns:a16="http://schemas.microsoft.com/office/drawing/2014/main" id="{6EE711D9-6B39-496A-8482-1B0B13A6DD21}"/>
                </a:ext>
              </a:extLst>
            </p:cNvPr>
            <p:cNvSpPr/>
            <p:nvPr/>
          </p:nvSpPr>
          <p:spPr>
            <a:xfrm>
              <a:off x="2870814" y="3759308"/>
              <a:ext cx="566145" cy="573897"/>
            </a:xfrm>
            <a:custGeom>
              <a:avLst/>
              <a:gdLst/>
              <a:ahLst/>
              <a:cxnLst/>
              <a:rect l="l" t="t" r="r" b="b"/>
              <a:pathLst>
                <a:path w="6812" h="6808" extrusionOk="0">
                  <a:moveTo>
                    <a:pt x="3406" y="1132"/>
                  </a:moveTo>
                  <a:cubicBezTo>
                    <a:pt x="4659" y="1132"/>
                    <a:pt x="5678" y="2151"/>
                    <a:pt x="5678" y="3405"/>
                  </a:cubicBezTo>
                  <a:cubicBezTo>
                    <a:pt x="5678" y="4658"/>
                    <a:pt x="4659" y="5676"/>
                    <a:pt x="3406" y="5676"/>
                  </a:cubicBezTo>
                  <a:cubicBezTo>
                    <a:pt x="2153" y="5676"/>
                    <a:pt x="1134" y="4658"/>
                    <a:pt x="1134" y="3405"/>
                  </a:cubicBezTo>
                  <a:cubicBezTo>
                    <a:pt x="1134" y="2151"/>
                    <a:pt x="2153" y="1132"/>
                    <a:pt x="3406" y="1132"/>
                  </a:cubicBezTo>
                  <a:close/>
                  <a:moveTo>
                    <a:pt x="3406" y="0"/>
                  </a:moveTo>
                  <a:cubicBezTo>
                    <a:pt x="1528" y="0"/>
                    <a:pt x="1" y="1527"/>
                    <a:pt x="1" y="3405"/>
                  </a:cubicBezTo>
                  <a:cubicBezTo>
                    <a:pt x="1" y="5282"/>
                    <a:pt x="1529" y="6808"/>
                    <a:pt x="3406" y="6808"/>
                  </a:cubicBezTo>
                  <a:cubicBezTo>
                    <a:pt x="5284" y="6808"/>
                    <a:pt x="6812" y="5282"/>
                    <a:pt x="6810" y="3405"/>
                  </a:cubicBezTo>
                  <a:cubicBezTo>
                    <a:pt x="6810" y="1527"/>
                    <a:pt x="5283" y="0"/>
                    <a:pt x="3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1602;p41">
            <a:extLst>
              <a:ext uri="{FF2B5EF4-FFF2-40B4-BE49-F238E27FC236}">
                <a16:creationId xmlns:a16="http://schemas.microsoft.com/office/drawing/2014/main" id="{32C06228-9797-465D-90F2-8514A49D02C0}"/>
              </a:ext>
            </a:extLst>
          </p:cNvPr>
          <p:cNvGrpSpPr/>
          <p:nvPr/>
        </p:nvGrpSpPr>
        <p:grpSpPr>
          <a:xfrm>
            <a:off x="5633695" y="2258080"/>
            <a:ext cx="1894427" cy="2448064"/>
            <a:chOff x="6557948" y="1256325"/>
            <a:chExt cx="1700271" cy="2186357"/>
          </a:xfrm>
        </p:grpSpPr>
        <p:sp>
          <p:nvSpPr>
            <p:cNvPr id="40" name="Google Shape;1603;p41">
              <a:extLst>
                <a:ext uri="{FF2B5EF4-FFF2-40B4-BE49-F238E27FC236}">
                  <a16:creationId xmlns:a16="http://schemas.microsoft.com/office/drawing/2014/main" id="{62F1C018-8EB6-4B84-9982-EF9E07F1D8C0}"/>
                </a:ext>
              </a:extLst>
            </p:cNvPr>
            <p:cNvSpPr/>
            <p:nvPr/>
          </p:nvSpPr>
          <p:spPr>
            <a:xfrm>
              <a:off x="6557948" y="1495561"/>
              <a:ext cx="1700271" cy="1868201"/>
            </a:xfrm>
            <a:custGeom>
              <a:avLst/>
              <a:gdLst/>
              <a:ahLst/>
              <a:cxnLst/>
              <a:rect l="l" t="t" r="r" b="b"/>
              <a:pathLst>
                <a:path w="17245" h="22162" extrusionOk="0">
                  <a:moveTo>
                    <a:pt x="2325" y="1"/>
                  </a:moveTo>
                  <a:cubicBezTo>
                    <a:pt x="1043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3" y="22162"/>
                    <a:pt x="2325" y="22162"/>
                  </a:cubicBezTo>
                  <a:lnTo>
                    <a:pt x="12012" y="22162"/>
                  </a:lnTo>
                  <a:lnTo>
                    <a:pt x="12012" y="21029"/>
                  </a:lnTo>
                  <a:lnTo>
                    <a:pt x="2325" y="21029"/>
                  </a:lnTo>
                  <a:cubicBezTo>
                    <a:pt x="1668" y="21029"/>
                    <a:pt x="1134" y="20495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3"/>
                    <a:pt x="2325" y="1133"/>
                  </a:cubicBezTo>
                  <a:lnTo>
                    <a:pt x="14921" y="1133"/>
                  </a:lnTo>
                  <a:cubicBezTo>
                    <a:pt x="15577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5" y="7628"/>
                  </a:lnTo>
                  <a:lnTo>
                    <a:pt x="17245" y="2324"/>
                  </a:lnTo>
                  <a:cubicBezTo>
                    <a:pt x="17245" y="1042"/>
                    <a:pt x="16203" y="1"/>
                    <a:pt x="14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04;p41">
              <a:extLst>
                <a:ext uri="{FF2B5EF4-FFF2-40B4-BE49-F238E27FC236}">
                  <a16:creationId xmlns:a16="http://schemas.microsoft.com/office/drawing/2014/main" id="{6F54E6D5-EC04-4832-9BC9-A528181F00C1}"/>
                </a:ext>
              </a:extLst>
            </p:cNvPr>
            <p:cNvSpPr/>
            <p:nvPr/>
          </p:nvSpPr>
          <p:spPr>
            <a:xfrm>
              <a:off x="7705398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8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05;p41">
              <a:extLst>
                <a:ext uri="{FF2B5EF4-FFF2-40B4-BE49-F238E27FC236}">
                  <a16:creationId xmlns:a16="http://schemas.microsoft.com/office/drawing/2014/main" id="{2EEF62B6-B9C8-46DC-B295-03E5ABF430AB}"/>
                </a:ext>
              </a:extLst>
            </p:cNvPr>
            <p:cNvSpPr/>
            <p:nvPr/>
          </p:nvSpPr>
          <p:spPr>
            <a:xfrm>
              <a:off x="7172080" y="1303869"/>
              <a:ext cx="471982" cy="478641"/>
            </a:xfrm>
            <a:custGeom>
              <a:avLst/>
              <a:gdLst/>
              <a:ahLst/>
              <a:cxnLst/>
              <a:rect l="l" t="t" r="r" b="b"/>
              <a:pathLst>
                <a:path w="5679" h="5678" extrusionOk="0">
                  <a:moveTo>
                    <a:pt x="2839" y="1"/>
                  </a:moveTo>
                  <a:cubicBezTo>
                    <a:pt x="1271" y="1"/>
                    <a:pt x="1" y="1272"/>
                    <a:pt x="1" y="2839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06;p41">
              <a:extLst>
                <a:ext uri="{FF2B5EF4-FFF2-40B4-BE49-F238E27FC236}">
                  <a16:creationId xmlns:a16="http://schemas.microsoft.com/office/drawing/2014/main" id="{ED1A546A-B00B-45CB-AC07-F77E13CA5AB5}"/>
                </a:ext>
              </a:extLst>
            </p:cNvPr>
            <p:cNvSpPr/>
            <p:nvPr/>
          </p:nvSpPr>
          <p:spPr>
            <a:xfrm>
              <a:off x="7125081" y="1256325"/>
              <a:ext cx="565979" cy="573982"/>
            </a:xfrm>
            <a:custGeom>
              <a:avLst/>
              <a:gdLst/>
              <a:ahLst/>
              <a:cxnLst/>
              <a:rect l="l" t="t" r="r" b="b"/>
              <a:pathLst>
                <a:path w="6810" h="6809" extrusionOk="0">
                  <a:moveTo>
                    <a:pt x="3405" y="1131"/>
                  </a:moveTo>
                  <a:cubicBezTo>
                    <a:pt x="4658" y="1131"/>
                    <a:pt x="5676" y="2152"/>
                    <a:pt x="5677" y="3403"/>
                  </a:cubicBezTo>
                  <a:cubicBezTo>
                    <a:pt x="5677" y="4656"/>
                    <a:pt x="4659" y="5676"/>
                    <a:pt x="3405" y="5676"/>
                  </a:cubicBezTo>
                  <a:cubicBezTo>
                    <a:pt x="2152" y="5676"/>
                    <a:pt x="1133" y="4656"/>
                    <a:pt x="1133" y="3403"/>
                  </a:cubicBezTo>
                  <a:cubicBezTo>
                    <a:pt x="1133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0" y="1527"/>
                    <a:pt x="0" y="3405"/>
                  </a:cubicBezTo>
                  <a:cubicBezTo>
                    <a:pt x="0" y="5282"/>
                    <a:pt x="1528" y="6809"/>
                    <a:pt x="3405" y="6809"/>
                  </a:cubicBezTo>
                  <a:cubicBezTo>
                    <a:pt x="5283" y="6809"/>
                    <a:pt x="6810" y="5282"/>
                    <a:pt x="6810" y="3405"/>
                  </a:cubicBezTo>
                  <a:cubicBezTo>
                    <a:pt x="6810" y="1527"/>
                    <a:pt x="5283" y="1"/>
                    <a:pt x="3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1615;p41">
            <a:extLst>
              <a:ext uri="{FF2B5EF4-FFF2-40B4-BE49-F238E27FC236}">
                <a16:creationId xmlns:a16="http://schemas.microsoft.com/office/drawing/2014/main" id="{80405F0B-0C22-49D6-BB33-B9149E481795}"/>
              </a:ext>
            </a:extLst>
          </p:cNvPr>
          <p:cNvSpPr txBox="1"/>
          <p:nvPr/>
        </p:nvSpPr>
        <p:spPr>
          <a:xfrm>
            <a:off x="2634545" y="2872481"/>
            <a:ext cx="1500742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7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" name="Google Shape;1616;p41">
            <a:extLst>
              <a:ext uri="{FF2B5EF4-FFF2-40B4-BE49-F238E27FC236}">
                <a16:creationId xmlns:a16="http://schemas.microsoft.com/office/drawing/2014/main" id="{885FADF2-ACDF-404F-A128-E91739EDC1A9}"/>
              </a:ext>
            </a:extLst>
          </p:cNvPr>
          <p:cNvSpPr txBox="1"/>
          <p:nvPr/>
        </p:nvSpPr>
        <p:spPr>
          <a:xfrm>
            <a:off x="2565303" y="3384406"/>
            <a:ext cx="1636730" cy="96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SOUS - ENSEMBLE DE DONNÉES (11325 x 9)</a:t>
            </a:r>
            <a:br>
              <a:rPr lang="fr-FR" sz="1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endParaRPr lang="fr-FR" sz="1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" name="Google Shape;1623;p41">
            <a:extLst>
              <a:ext uri="{FF2B5EF4-FFF2-40B4-BE49-F238E27FC236}">
                <a16:creationId xmlns:a16="http://schemas.microsoft.com/office/drawing/2014/main" id="{8FC0885F-D6EF-4011-AA46-50921A7F8E30}"/>
              </a:ext>
            </a:extLst>
          </p:cNvPr>
          <p:cNvSpPr txBox="1"/>
          <p:nvPr/>
        </p:nvSpPr>
        <p:spPr>
          <a:xfrm>
            <a:off x="5810228" y="2872510"/>
            <a:ext cx="1541375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7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" name="Google Shape;1624;p41">
            <a:extLst>
              <a:ext uri="{FF2B5EF4-FFF2-40B4-BE49-F238E27FC236}">
                <a16:creationId xmlns:a16="http://schemas.microsoft.com/office/drawing/2014/main" id="{6D619ABD-244C-4BF9-92CC-6BA095D85132}"/>
              </a:ext>
            </a:extLst>
          </p:cNvPr>
          <p:cNvSpPr txBox="1"/>
          <p:nvPr/>
        </p:nvSpPr>
        <p:spPr>
          <a:xfrm>
            <a:off x="5810238" y="3384436"/>
            <a:ext cx="1445436" cy="96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IMPUTATIONS</a:t>
            </a:r>
            <a:endParaRPr lang="es-419" sz="1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" name="Google Shape;1627;p41">
            <a:extLst>
              <a:ext uri="{FF2B5EF4-FFF2-40B4-BE49-F238E27FC236}">
                <a16:creationId xmlns:a16="http://schemas.microsoft.com/office/drawing/2014/main" id="{91FF7E57-AA59-45A8-9016-7372981C4B7F}"/>
              </a:ext>
            </a:extLst>
          </p:cNvPr>
          <p:cNvSpPr txBox="1"/>
          <p:nvPr/>
        </p:nvSpPr>
        <p:spPr>
          <a:xfrm>
            <a:off x="4250739" y="3506890"/>
            <a:ext cx="1497578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7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" name="Google Shape;1628;p41">
            <a:extLst>
              <a:ext uri="{FF2B5EF4-FFF2-40B4-BE49-F238E27FC236}">
                <a16:creationId xmlns:a16="http://schemas.microsoft.com/office/drawing/2014/main" id="{538D928F-3D20-4B73-8FE4-69674E7E06DA}"/>
              </a:ext>
            </a:extLst>
          </p:cNvPr>
          <p:cNvSpPr txBox="1"/>
          <p:nvPr/>
        </p:nvSpPr>
        <p:spPr>
          <a:xfrm>
            <a:off x="4229661" y="4018817"/>
            <a:ext cx="1636730" cy="104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TRAINING &amp; TESTING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SOUS - ENSEMBLE</a:t>
            </a:r>
          </a:p>
        </p:txBody>
      </p:sp>
      <p:sp>
        <p:nvSpPr>
          <p:cNvPr id="50" name="Google Shape;1631;p41">
            <a:extLst>
              <a:ext uri="{FF2B5EF4-FFF2-40B4-BE49-F238E27FC236}">
                <a16:creationId xmlns:a16="http://schemas.microsoft.com/office/drawing/2014/main" id="{259AFEBB-19FA-4DC2-86D6-C4D8FA7D8D9E}"/>
              </a:ext>
            </a:extLst>
          </p:cNvPr>
          <p:cNvSpPr txBox="1"/>
          <p:nvPr/>
        </p:nvSpPr>
        <p:spPr>
          <a:xfrm>
            <a:off x="7390887" y="3506884"/>
            <a:ext cx="1541260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700" b="1" dirty="0">
              <a:ln>
                <a:solidFill>
                  <a:srgbClr val="33CC33"/>
                </a:solidFill>
              </a:ln>
              <a:solidFill>
                <a:srgbClr val="33CC3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" name="Google Shape;1632;p41">
            <a:extLst>
              <a:ext uri="{FF2B5EF4-FFF2-40B4-BE49-F238E27FC236}">
                <a16:creationId xmlns:a16="http://schemas.microsoft.com/office/drawing/2014/main" id="{0A181ABF-1FA6-49BF-99B3-6C792FC6C613}"/>
              </a:ext>
            </a:extLst>
          </p:cNvPr>
          <p:cNvSpPr txBox="1"/>
          <p:nvPr/>
        </p:nvSpPr>
        <p:spPr>
          <a:xfrm>
            <a:off x="7390895" y="4018812"/>
            <a:ext cx="1669977" cy="99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COMPARAISON</a:t>
            </a:r>
          </a:p>
        </p:txBody>
      </p:sp>
      <p:sp>
        <p:nvSpPr>
          <p:cNvPr id="52" name="Google Shape;1633;p41">
            <a:extLst>
              <a:ext uri="{FF2B5EF4-FFF2-40B4-BE49-F238E27FC236}">
                <a16:creationId xmlns:a16="http://schemas.microsoft.com/office/drawing/2014/main" id="{F5F418A7-5B9D-4393-893B-96E55C1F8687}"/>
              </a:ext>
            </a:extLst>
          </p:cNvPr>
          <p:cNvSpPr/>
          <p:nvPr/>
        </p:nvSpPr>
        <p:spPr>
          <a:xfrm>
            <a:off x="3307904" y="2418519"/>
            <a:ext cx="300327" cy="315275"/>
          </a:xfrm>
          <a:custGeom>
            <a:avLst/>
            <a:gdLst/>
            <a:ahLst/>
            <a:cxnLst/>
            <a:rect l="l" t="t" r="r" b="b"/>
            <a:pathLst>
              <a:path w="2487" h="2598" extrusionOk="0">
                <a:moveTo>
                  <a:pt x="999" y="362"/>
                </a:moveTo>
                <a:cubicBezTo>
                  <a:pt x="1349" y="362"/>
                  <a:pt x="1641" y="648"/>
                  <a:pt x="1641" y="998"/>
                </a:cubicBezTo>
                <a:cubicBezTo>
                  <a:pt x="1641" y="1354"/>
                  <a:pt x="1349" y="1640"/>
                  <a:pt x="999" y="1640"/>
                </a:cubicBezTo>
                <a:cubicBezTo>
                  <a:pt x="648" y="1640"/>
                  <a:pt x="362" y="1354"/>
                  <a:pt x="362" y="998"/>
                </a:cubicBezTo>
                <a:cubicBezTo>
                  <a:pt x="362" y="648"/>
                  <a:pt x="648" y="362"/>
                  <a:pt x="999" y="362"/>
                </a:cubicBezTo>
                <a:close/>
                <a:moveTo>
                  <a:pt x="999" y="0"/>
                </a:moveTo>
                <a:cubicBezTo>
                  <a:pt x="450" y="0"/>
                  <a:pt x="1" y="450"/>
                  <a:pt x="1" y="998"/>
                </a:cubicBezTo>
                <a:cubicBezTo>
                  <a:pt x="1" y="1553"/>
                  <a:pt x="450" y="2002"/>
                  <a:pt x="999" y="2002"/>
                </a:cubicBezTo>
                <a:cubicBezTo>
                  <a:pt x="1180" y="2002"/>
                  <a:pt x="1349" y="1950"/>
                  <a:pt x="1495" y="1868"/>
                </a:cubicBezTo>
                <a:lnTo>
                  <a:pt x="2230" y="2597"/>
                </a:lnTo>
                <a:lnTo>
                  <a:pt x="2487" y="2341"/>
                </a:lnTo>
                <a:lnTo>
                  <a:pt x="1775" y="1629"/>
                </a:lnTo>
                <a:cubicBezTo>
                  <a:pt x="1915" y="1459"/>
                  <a:pt x="2002" y="1238"/>
                  <a:pt x="2002" y="998"/>
                </a:cubicBezTo>
                <a:cubicBezTo>
                  <a:pt x="2002" y="450"/>
                  <a:pt x="1553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4D44F821-BEE6-4759-98BB-312963239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589" y="5178888"/>
            <a:ext cx="396000" cy="396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080B3C8-F724-49DE-B057-611961D4A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894" y="2330925"/>
            <a:ext cx="468000" cy="468000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9C466C73-F9D9-475C-A991-930CC9666C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878" y="5214888"/>
            <a:ext cx="37701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19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D2A12AC-15B5-42CD-B326-A1BEE726E9E3}"/>
              </a:ext>
            </a:extLst>
          </p:cNvPr>
          <p:cNvSpPr/>
          <p:nvPr/>
        </p:nvSpPr>
        <p:spPr>
          <a:xfrm>
            <a:off x="3305039" y="1821555"/>
            <a:ext cx="2790961" cy="2820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26367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Diviser le sous-ensemble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7E540E7-8A4F-4D1D-B488-9366A6695CC1}"/>
              </a:ext>
            </a:extLst>
          </p:cNvPr>
          <p:cNvSpPr/>
          <p:nvPr/>
        </p:nvSpPr>
        <p:spPr>
          <a:xfrm>
            <a:off x="391214" y="2710836"/>
            <a:ext cx="2360991" cy="13234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err="1"/>
              <a:t>Sous</a:t>
            </a:r>
            <a:r>
              <a:rPr lang="es-ES" sz="2400" dirty="0"/>
              <a:t>-ensemble</a:t>
            </a:r>
          </a:p>
          <a:p>
            <a:pPr algn="ctr"/>
            <a:r>
              <a:rPr lang="es-ES" sz="2400" dirty="0" err="1"/>
              <a:t>sans</a:t>
            </a:r>
            <a:r>
              <a:rPr lang="es-ES" sz="2400" dirty="0"/>
              <a:t> </a:t>
            </a:r>
            <a:r>
              <a:rPr lang="es-ES" sz="2400" dirty="0" err="1"/>
              <a:t>valuers</a:t>
            </a:r>
            <a:r>
              <a:rPr lang="es-ES" sz="2400" dirty="0"/>
              <a:t> </a:t>
            </a:r>
            <a:r>
              <a:rPr lang="es-ES" sz="2400" dirty="0" err="1"/>
              <a:t>null</a:t>
            </a:r>
            <a:br>
              <a:rPr lang="es-ES" sz="2400" dirty="0"/>
            </a:br>
            <a:r>
              <a:rPr lang="es-ES" sz="2400" dirty="0"/>
              <a:t>(11325 x 9)</a:t>
            </a:r>
            <a:endParaRPr lang="fr-FR" sz="2400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5F3A610-041F-4F8F-95A9-42E620D738C0}"/>
              </a:ext>
            </a:extLst>
          </p:cNvPr>
          <p:cNvSpPr/>
          <p:nvPr/>
        </p:nvSpPr>
        <p:spPr>
          <a:xfrm>
            <a:off x="3786119" y="2634047"/>
            <a:ext cx="1828800" cy="751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Sous</a:t>
            </a:r>
            <a:r>
              <a:rPr lang="es-ES" dirty="0"/>
              <a:t>-ensemble</a:t>
            </a:r>
          </a:p>
          <a:p>
            <a:pPr algn="ctr"/>
            <a:r>
              <a:rPr lang="es-ES" dirty="0"/>
              <a:t>Training 70 %</a:t>
            </a:r>
            <a:endParaRPr lang="fr-FR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97C7E15-8CF9-403B-85BD-13E6B28A499D}"/>
              </a:ext>
            </a:extLst>
          </p:cNvPr>
          <p:cNvSpPr/>
          <p:nvPr/>
        </p:nvSpPr>
        <p:spPr>
          <a:xfrm>
            <a:off x="3786119" y="3654718"/>
            <a:ext cx="1828800" cy="751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Sous</a:t>
            </a:r>
            <a:r>
              <a:rPr lang="es-ES" dirty="0"/>
              <a:t>-ensemble</a:t>
            </a:r>
          </a:p>
          <a:p>
            <a:pPr algn="ctr"/>
            <a:r>
              <a:rPr lang="es-ES" dirty="0" err="1"/>
              <a:t>Testing</a:t>
            </a:r>
            <a:r>
              <a:rPr lang="es-ES" dirty="0"/>
              <a:t> 30 %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928E8B6-098E-4E30-B176-ABCBE46B98A9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2752205" y="3009766"/>
            <a:ext cx="1033914" cy="362808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916113C-4F17-4A4C-9879-609C2219CCE3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>
            <a:off x="5614919" y="3009766"/>
            <a:ext cx="1358610" cy="2434846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7D9E070A-3397-4AFB-981F-B782EBDDA87F}"/>
              </a:ext>
            </a:extLst>
          </p:cNvPr>
          <p:cNvSpPr txBox="1"/>
          <p:nvPr/>
        </p:nvSpPr>
        <p:spPr>
          <a:xfrm>
            <a:off x="3786119" y="4906003"/>
            <a:ext cx="1828800" cy="1077218"/>
          </a:xfrm>
          <a:prstGeom prst="rect">
            <a:avLst/>
          </a:prstGeom>
          <a:noFill/>
          <a:ln w="19050">
            <a:solidFill>
              <a:srgbClr val="0070C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70C0"/>
                </a:solidFill>
              </a:rPr>
              <a:t>attribuer à </a:t>
            </a:r>
            <a:r>
              <a:rPr lang="fr-FR" sz="1600" b="1" dirty="0">
                <a:solidFill>
                  <a:srgbClr val="FF0000"/>
                </a:solidFill>
              </a:rPr>
              <a:t>NaN 90 %</a:t>
            </a:r>
            <a:r>
              <a:rPr lang="fr-FR" sz="1600" b="1" dirty="0">
                <a:solidFill>
                  <a:srgbClr val="0070C0"/>
                </a:solidFill>
              </a:rPr>
              <a:t> des données pour la colonne </a:t>
            </a:r>
            <a:r>
              <a:rPr lang="fr-FR" sz="1600" b="1" dirty="0">
                <a:solidFill>
                  <a:srgbClr val="FF0000"/>
                </a:solidFill>
              </a:rPr>
              <a:t>energy-kcal_100g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5D4FBFA-0FAF-4556-9C11-22E48050AFAB}"/>
              </a:ext>
            </a:extLst>
          </p:cNvPr>
          <p:cNvSpPr txBox="1"/>
          <p:nvPr/>
        </p:nvSpPr>
        <p:spPr>
          <a:xfrm>
            <a:off x="5238033" y="2370311"/>
            <a:ext cx="70098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.fit()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ADD4EC0-5D70-4004-8721-A5A789EB4000}"/>
              </a:ext>
            </a:extLst>
          </p:cNvPr>
          <p:cNvSpPr/>
          <p:nvPr/>
        </p:nvSpPr>
        <p:spPr>
          <a:xfrm>
            <a:off x="6973529" y="5068893"/>
            <a:ext cx="1996339" cy="751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Concaténation</a:t>
            </a:r>
            <a:r>
              <a:rPr lang="es-ES" dirty="0"/>
              <a:t> des </a:t>
            </a:r>
            <a:r>
              <a:rPr lang="es-ES" dirty="0" err="1"/>
              <a:t>Sous</a:t>
            </a:r>
            <a:r>
              <a:rPr lang="es-ES" dirty="0"/>
              <a:t>-ensemble</a:t>
            </a:r>
            <a:endParaRPr lang="fr-FR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D2C3069-D0EC-43FF-BACA-42F605D7BF99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5614919" y="5444612"/>
            <a:ext cx="135861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E5D68728-0C47-4EFB-8FBD-A6F5E8AB4C43}"/>
              </a:ext>
            </a:extLst>
          </p:cNvPr>
          <p:cNvSpPr txBox="1"/>
          <p:nvPr/>
        </p:nvSpPr>
        <p:spPr>
          <a:xfrm>
            <a:off x="7895615" y="4821146"/>
            <a:ext cx="1425971" cy="369332"/>
          </a:xfrm>
          <a:prstGeom prst="rect">
            <a:avLst/>
          </a:prstGeom>
          <a:solidFill>
            <a:srgbClr val="C5E0B4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.</a:t>
            </a:r>
            <a:r>
              <a:rPr lang="fr-FR" b="1" dirty="0" err="1">
                <a:solidFill>
                  <a:srgbClr val="0070C0"/>
                </a:solidFill>
              </a:rPr>
              <a:t>transform</a:t>
            </a:r>
            <a:r>
              <a:rPr lang="fr-FR" b="1" dirty="0">
                <a:solidFill>
                  <a:srgbClr val="0070C0"/>
                </a:solidFill>
              </a:rPr>
              <a:t>()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9D52287-6A7D-4A35-9095-BA146BDAAE1B}"/>
              </a:ext>
            </a:extLst>
          </p:cNvPr>
          <p:cNvSpPr txBox="1"/>
          <p:nvPr/>
        </p:nvSpPr>
        <p:spPr>
          <a:xfrm>
            <a:off x="9233819" y="3049408"/>
            <a:ext cx="1887571" cy="461665"/>
          </a:xfrm>
          <a:prstGeom prst="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Comparaison</a:t>
            </a:r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2DA350A6-D28B-44E2-A6E8-7C2A4274480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700519" y="4406155"/>
            <a:ext cx="0" cy="49984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re 1">
            <a:extLst>
              <a:ext uri="{FF2B5EF4-FFF2-40B4-BE49-F238E27FC236}">
                <a16:creationId xmlns:a16="http://schemas.microsoft.com/office/drawing/2014/main" id="{820ABD77-D8C1-4202-A373-9BDDE9BCE53C}"/>
              </a:ext>
            </a:extLst>
          </p:cNvPr>
          <p:cNvSpPr txBox="1">
            <a:spLocks/>
          </p:cNvSpPr>
          <p:nvPr/>
        </p:nvSpPr>
        <p:spPr>
          <a:xfrm>
            <a:off x="3953238" y="1906648"/>
            <a:ext cx="1494562" cy="457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ln>
                  <a:solidFill>
                    <a:srgbClr val="7451EB"/>
                  </a:solidFill>
                </a:ln>
                <a:solidFill>
                  <a:srgbClr val="41719C"/>
                </a:solidFill>
                <a:latin typeface="+mn-lt"/>
              </a:rPr>
              <a:t>train/test</a:t>
            </a:r>
            <a:endParaRPr lang="es-419" sz="2400" b="1" u="sng" dirty="0">
              <a:ln>
                <a:solidFill>
                  <a:srgbClr val="7451EB"/>
                </a:solidFill>
              </a:ln>
              <a:solidFill>
                <a:srgbClr val="41719C"/>
              </a:solidFill>
              <a:latin typeface="+mn-lt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95B176D7-3BDA-4816-BF30-45B077C91137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2752205" y="3372574"/>
            <a:ext cx="1033914" cy="657863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 : en arc 54">
            <a:extLst>
              <a:ext uri="{FF2B5EF4-FFF2-40B4-BE49-F238E27FC236}">
                <a16:creationId xmlns:a16="http://schemas.microsoft.com/office/drawing/2014/main" id="{B00CBB8A-651A-47C3-9378-99895D9A08FA}"/>
              </a:ext>
            </a:extLst>
          </p:cNvPr>
          <p:cNvCxnSpPr>
            <a:cxnSpLocks/>
            <a:stCxn id="28" idx="3"/>
            <a:endCxn id="39" idx="2"/>
          </p:cNvCxnSpPr>
          <p:nvPr/>
        </p:nvCxnSpPr>
        <p:spPr>
          <a:xfrm flipV="1">
            <a:off x="8969868" y="3511073"/>
            <a:ext cx="1207737" cy="1933539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 : en arc 56">
            <a:extLst>
              <a:ext uri="{FF2B5EF4-FFF2-40B4-BE49-F238E27FC236}">
                <a16:creationId xmlns:a16="http://schemas.microsoft.com/office/drawing/2014/main" id="{D9B3EADB-B1D3-4BA5-82AF-0E47E77BC080}"/>
              </a:ext>
            </a:extLst>
          </p:cNvPr>
          <p:cNvCxnSpPr>
            <a:cxnSpLocks/>
            <a:stCxn id="2" idx="0"/>
            <a:endCxn id="39" idx="0"/>
          </p:cNvCxnSpPr>
          <p:nvPr/>
        </p:nvCxnSpPr>
        <p:spPr>
          <a:xfrm rot="16200000" flipH="1">
            <a:off x="5705371" y="-1422825"/>
            <a:ext cx="338572" cy="8605895"/>
          </a:xfrm>
          <a:prstGeom prst="curvedConnector3">
            <a:avLst>
              <a:gd name="adj1" fmla="val -38898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7C2D65-CFD6-4A08-A60C-D3719EA26344}"/>
              </a:ext>
            </a:extLst>
          </p:cNvPr>
          <p:cNvSpPr/>
          <p:nvPr/>
        </p:nvSpPr>
        <p:spPr>
          <a:xfrm>
            <a:off x="7255673" y="740769"/>
            <a:ext cx="4936329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A819DEA-A317-4899-92AD-9ABD8E5DE2F2}"/>
              </a:ext>
            </a:extLst>
          </p:cNvPr>
          <p:cNvSpPr txBox="1"/>
          <p:nvPr/>
        </p:nvSpPr>
        <p:spPr>
          <a:xfrm>
            <a:off x="7390340" y="749795"/>
            <a:ext cx="48016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est de 16416 x 16 </a:t>
            </a:r>
          </a:p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et 12.81 % de valeurs manquantes</a:t>
            </a:r>
          </a:p>
        </p:txBody>
      </p:sp>
    </p:spTree>
    <p:extLst>
      <p:ext uri="{BB962C8B-B14F-4D97-AF65-F5344CB8AC3E}">
        <p14:creationId xmlns:p14="http://schemas.microsoft.com/office/powerpoint/2010/main" val="353528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08500A0-75F6-4944-A1D3-CFEA26E3D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861" y="1197358"/>
            <a:ext cx="6154077" cy="5128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6119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des imputations sur «Energy»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0653563-7047-4D61-9E45-8536B67BE23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354977"/>
            <a:ext cx="457727" cy="4272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1967218-9749-4D39-BB9B-D5322B0D3B79}"/>
              </a:ext>
            </a:extLst>
          </p:cNvPr>
          <p:cNvSpPr txBox="1"/>
          <p:nvPr/>
        </p:nvSpPr>
        <p:spPr>
          <a:xfrm>
            <a:off x="844684" y="1368400"/>
            <a:ext cx="48784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KNN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 err="1">
                <a:solidFill>
                  <a:srgbClr val="548235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ont obtenus les meilleurs médianes et quartiles par rapport aux autres</a:t>
            </a:r>
            <a:endParaRPr lang="fr-FR" sz="20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4C7FE84-C3BA-4763-9FC6-D2DB01313AA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486198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0CC37C2-9CD2-447F-86A9-3EA4C1F9C423}"/>
              </a:ext>
            </a:extLst>
          </p:cNvPr>
          <p:cNvSpPr txBox="1"/>
          <p:nvPr/>
        </p:nvSpPr>
        <p:spPr>
          <a:xfrm>
            <a:off x="844472" y="2499621"/>
            <a:ext cx="50293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548235"/>
                </a:solidFill>
                <a:latin typeface="docs-Roboto"/>
              </a:rPr>
              <a:t>Simple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obtenu le pire des résultats. </a:t>
            </a:r>
          </a:p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Cette méthode ne pren</a:t>
            </a:r>
            <a:r>
              <a:rPr lang="fr-FR" sz="2000" dirty="0">
                <a:solidFill>
                  <a:srgbClr val="000000"/>
                </a:solidFill>
                <a:latin typeface="docs-Roboto"/>
              </a:rPr>
              <a:t>d en compte que la médiane de toutes les valeurs</a:t>
            </a:r>
            <a:endParaRPr lang="fr-FR" sz="20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540228E-C522-47CD-96A9-28BCEBCD0D1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5" y="3590258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08BA371-21C5-459B-84D2-E7B0AA661E33}"/>
              </a:ext>
            </a:extLst>
          </p:cNvPr>
          <p:cNvSpPr txBox="1"/>
          <p:nvPr/>
        </p:nvSpPr>
        <p:spPr>
          <a:xfrm>
            <a:off x="853311" y="3603681"/>
            <a:ext cx="48784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548235"/>
                </a:solidFill>
                <a:latin typeface="docs-Roboto"/>
              </a:rPr>
              <a:t>Custom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ne pren</a:t>
            </a:r>
            <a:r>
              <a:rPr lang="fr-FR" sz="2000" dirty="0">
                <a:solidFill>
                  <a:srgbClr val="000000"/>
                </a:solidFill>
                <a:latin typeface="docs-Roboto"/>
              </a:rPr>
              <a:t>d en compte que la médiane de toutes les valeurs sur la même catégorie</a:t>
            </a:r>
            <a:endParaRPr lang="fr-FR" sz="20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292490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L’idée d’application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Nettoyage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Conclusions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35883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E59397F-5D75-4C50-A7E7-10900668B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376" y="1227907"/>
            <a:ext cx="5088339" cy="5088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6119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Imputer : le meilleur résultat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2922A-0810-45BA-8845-EF38B119B38D}"/>
              </a:ext>
            </a:extLst>
          </p:cNvPr>
          <p:cNvSpPr/>
          <p:nvPr/>
        </p:nvSpPr>
        <p:spPr>
          <a:xfrm>
            <a:off x="9089679" y="4599160"/>
            <a:ext cx="1234161" cy="1656785"/>
          </a:xfrm>
          <a:prstGeom prst="rect">
            <a:avLst/>
          </a:prstGeom>
          <a:noFill/>
          <a:ln w="38100">
            <a:solidFill>
              <a:srgbClr val="83AC6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9EC4A659-1E92-4995-B1FE-7A1230C9B3C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45922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352AA275-4402-404F-92F9-71D26DB890ED}"/>
              </a:ext>
            </a:extLst>
          </p:cNvPr>
          <p:cNvSpPr txBox="1"/>
          <p:nvPr/>
        </p:nvSpPr>
        <p:spPr>
          <a:xfrm>
            <a:off x="844896" y="1559345"/>
            <a:ext cx="50973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KNN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DAEE4496-4961-41D8-9292-8CAC56470A5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7" y="2420901"/>
            <a:ext cx="457727" cy="427272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044B868D-82BB-41D3-B0BB-8675C22E838D}"/>
              </a:ext>
            </a:extLst>
          </p:cNvPr>
          <p:cNvSpPr txBox="1"/>
          <p:nvPr/>
        </p:nvSpPr>
        <p:spPr>
          <a:xfrm>
            <a:off x="835845" y="2434324"/>
            <a:ext cx="50973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D'ailleurs,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est encore expérimental pour l’instant.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4D924C-A699-42FD-BCC2-07D586556CF7}"/>
              </a:ext>
            </a:extLst>
          </p:cNvPr>
          <p:cNvSpPr/>
          <p:nvPr/>
        </p:nvSpPr>
        <p:spPr>
          <a:xfrm>
            <a:off x="-18013" y="5326573"/>
            <a:ext cx="557553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A75C802-ADDC-4637-8FE0-A1372BB4CC18}"/>
              </a:ext>
            </a:extLst>
          </p:cNvPr>
          <p:cNvSpPr txBox="1"/>
          <p:nvPr/>
        </p:nvSpPr>
        <p:spPr>
          <a:xfrm>
            <a:off x="1" y="5335061"/>
            <a:ext cx="54355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978DF522-AAD4-41AF-8955-B4B86B296C98}"/>
              </a:ext>
            </a:extLst>
          </p:cNvPr>
          <p:cNvCxnSpPr>
            <a:cxnSpLocks/>
            <a:stCxn id="31" idx="3"/>
            <a:endCxn id="23" idx="1"/>
          </p:cNvCxnSpPr>
          <p:nvPr/>
        </p:nvCxnSpPr>
        <p:spPr>
          <a:xfrm flipV="1">
            <a:off x="5557520" y="5427553"/>
            <a:ext cx="3532159" cy="252963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02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exploratoire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18C3AC2-AF70-45FC-A824-6C4E5F376360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  <a:noFill/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B1662A-2056-4892-96BE-60D28F662125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8B655E1-1E74-459A-B1D5-D1194E5F039F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752093DD-5D37-4115-B172-77F45043D46B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2">
              <a:extLst>
                <a:ext uri="{FF2B5EF4-FFF2-40B4-BE49-F238E27FC236}">
                  <a16:creationId xmlns:a16="http://schemas.microsoft.com/office/drawing/2014/main" id="{07509757-0BC2-4F1C-B9D2-EC44903770A0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225C53D1-6CA1-4B8A-972D-2EAA92AB4001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4">
              <a:extLst>
                <a:ext uri="{FF2B5EF4-FFF2-40B4-BE49-F238E27FC236}">
                  <a16:creationId xmlns:a16="http://schemas.microsoft.com/office/drawing/2014/main" id="{2A18889B-47F9-450C-B115-489961F12F31}"/>
                </a:ext>
              </a:extLst>
            </p:cNvPr>
            <p:cNvCxnSpPr>
              <a:endCxn id="26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3D0C18DB-14BC-49F5-B576-2A793A140EAB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16">
              <a:extLst>
                <a:ext uri="{FF2B5EF4-FFF2-40B4-BE49-F238E27FC236}">
                  <a16:creationId xmlns:a16="http://schemas.microsoft.com/office/drawing/2014/main" id="{9261FF12-2D49-48AF-A796-A7325344A0B4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1FBE8608-2E00-4AFD-86B8-35BD1720028F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4">
              <a:extLst>
                <a:ext uri="{FF2B5EF4-FFF2-40B4-BE49-F238E27FC236}">
                  <a16:creationId xmlns:a16="http://schemas.microsoft.com/office/drawing/2014/main" id="{DDE9DA54-D249-4353-B4A0-10647C439F1D}"/>
                </a:ext>
              </a:extLst>
            </p:cNvPr>
            <p:cNvCxnSpPr>
              <a:endCxn id="30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03F43125-F955-4C86-A9C6-0B33F4C3D5AC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BCFC3266-D230-4FCB-9574-D7C19799489A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0805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Lancer une analyse exploratoire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0" name="Google Shape;561;p27">
            <a:extLst>
              <a:ext uri="{FF2B5EF4-FFF2-40B4-BE49-F238E27FC236}">
                <a16:creationId xmlns:a16="http://schemas.microsoft.com/office/drawing/2014/main" id="{1F965A36-91D5-4464-97A0-4CE2FCD0A25E}"/>
              </a:ext>
            </a:extLst>
          </p:cNvPr>
          <p:cNvSpPr/>
          <p:nvPr/>
        </p:nvSpPr>
        <p:spPr>
          <a:xfrm>
            <a:off x="4049969" y="1256293"/>
            <a:ext cx="132983" cy="900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660BBAC5-380A-40E5-90EF-CC28BBFE9456}"/>
              </a:ext>
            </a:extLst>
          </p:cNvPr>
          <p:cNvGrpSpPr/>
          <p:nvPr/>
        </p:nvGrpSpPr>
        <p:grpSpPr>
          <a:xfrm>
            <a:off x="1838495" y="1362885"/>
            <a:ext cx="2083380" cy="995749"/>
            <a:chOff x="9130498" y="924405"/>
            <a:chExt cx="2083380" cy="995749"/>
          </a:xfrm>
        </p:grpSpPr>
        <p:sp>
          <p:nvSpPr>
            <p:cNvPr id="18" name="Google Shape;559;p27">
              <a:extLst>
                <a:ext uri="{FF2B5EF4-FFF2-40B4-BE49-F238E27FC236}">
                  <a16:creationId xmlns:a16="http://schemas.microsoft.com/office/drawing/2014/main" id="{3D096397-1973-4636-9E2E-A2FA14E4E1F8}"/>
                </a:ext>
              </a:extLst>
            </p:cNvPr>
            <p:cNvSpPr/>
            <p:nvPr/>
          </p:nvSpPr>
          <p:spPr>
            <a:xfrm>
              <a:off x="9130499" y="924405"/>
              <a:ext cx="2083379" cy="995749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" name="Google Shape;562;p27">
              <a:extLst>
                <a:ext uri="{FF2B5EF4-FFF2-40B4-BE49-F238E27FC236}">
                  <a16:creationId xmlns:a16="http://schemas.microsoft.com/office/drawing/2014/main" id="{B6535CF5-7B47-4E8E-81EA-66EE18EA5876}"/>
                </a:ext>
              </a:extLst>
            </p:cNvPr>
            <p:cNvSpPr txBox="1"/>
            <p:nvPr/>
          </p:nvSpPr>
          <p:spPr>
            <a:xfrm>
              <a:off x="9130498" y="1229362"/>
              <a:ext cx="2083325" cy="39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Analyse initiale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3" name="Google Shape;564;p27">
            <a:extLst>
              <a:ext uri="{FF2B5EF4-FFF2-40B4-BE49-F238E27FC236}">
                <a16:creationId xmlns:a16="http://schemas.microsoft.com/office/drawing/2014/main" id="{F0D74DDB-782D-4C3A-873F-FF0094A0201A}"/>
              </a:ext>
            </a:extLst>
          </p:cNvPr>
          <p:cNvSpPr txBox="1"/>
          <p:nvPr/>
        </p:nvSpPr>
        <p:spPr>
          <a:xfrm>
            <a:off x="4279873" y="1538114"/>
            <a:ext cx="5991141" cy="631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La distribution de Nutri-Score et le montant de la variable dans chacune des catégories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565;p27">
            <a:extLst>
              <a:ext uri="{FF2B5EF4-FFF2-40B4-BE49-F238E27FC236}">
                <a16:creationId xmlns:a16="http://schemas.microsoft.com/office/drawing/2014/main" id="{81440364-5220-452C-9774-88C74877218B}"/>
              </a:ext>
            </a:extLst>
          </p:cNvPr>
          <p:cNvSpPr txBox="1"/>
          <p:nvPr/>
        </p:nvSpPr>
        <p:spPr>
          <a:xfrm>
            <a:off x="4279873" y="1231888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Connaître un peu plus en détails les données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" name="Google Shape;561;p27">
            <a:extLst>
              <a:ext uri="{FF2B5EF4-FFF2-40B4-BE49-F238E27FC236}">
                <a16:creationId xmlns:a16="http://schemas.microsoft.com/office/drawing/2014/main" id="{19856580-3854-49DC-AC40-907EB8F92819}"/>
              </a:ext>
            </a:extLst>
          </p:cNvPr>
          <p:cNvSpPr/>
          <p:nvPr/>
        </p:nvSpPr>
        <p:spPr>
          <a:xfrm>
            <a:off x="4049969" y="2312790"/>
            <a:ext cx="132983" cy="900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8C92DED-91A4-4B56-ADBD-00DC64A52F1D}"/>
              </a:ext>
            </a:extLst>
          </p:cNvPr>
          <p:cNvGrpSpPr/>
          <p:nvPr/>
        </p:nvGrpSpPr>
        <p:grpSpPr>
          <a:xfrm>
            <a:off x="1838495" y="2377818"/>
            <a:ext cx="2083380" cy="995748"/>
            <a:chOff x="9130498" y="2012075"/>
            <a:chExt cx="2083380" cy="995748"/>
          </a:xfrm>
        </p:grpSpPr>
        <p:sp>
          <p:nvSpPr>
            <p:cNvPr id="34" name="Google Shape;559;p27">
              <a:extLst>
                <a:ext uri="{FF2B5EF4-FFF2-40B4-BE49-F238E27FC236}">
                  <a16:creationId xmlns:a16="http://schemas.microsoft.com/office/drawing/2014/main" id="{039A8456-82F3-4B5F-9CAD-E806C1F0C0ED}"/>
                </a:ext>
              </a:extLst>
            </p:cNvPr>
            <p:cNvSpPr/>
            <p:nvPr/>
          </p:nvSpPr>
          <p:spPr>
            <a:xfrm>
              <a:off x="9130499" y="2012075"/>
              <a:ext cx="2083379" cy="995748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" name="Google Shape;562;p27">
              <a:extLst>
                <a:ext uri="{FF2B5EF4-FFF2-40B4-BE49-F238E27FC236}">
                  <a16:creationId xmlns:a16="http://schemas.microsoft.com/office/drawing/2014/main" id="{60C0D5D8-3DE7-4BCE-9AA2-546FE674E1B2}"/>
                </a:ext>
              </a:extLst>
            </p:cNvPr>
            <p:cNvSpPr txBox="1"/>
            <p:nvPr/>
          </p:nvSpPr>
          <p:spPr>
            <a:xfrm>
              <a:off x="9130498" y="2244294"/>
              <a:ext cx="2083325" cy="39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Distribution des variables</a:t>
              </a:r>
            </a:p>
          </p:txBody>
        </p:sp>
      </p:grpSp>
      <p:sp>
        <p:nvSpPr>
          <p:cNvPr id="37" name="Google Shape;564;p27">
            <a:extLst>
              <a:ext uri="{FF2B5EF4-FFF2-40B4-BE49-F238E27FC236}">
                <a16:creationId xmlns:a16="http://schemas.microsoft.com/office/drawing/2014/main" id="{D30E8658-B714-4FE3-A90A-5BB3F2666FC8}"/>
              </a:ext>
            </a:extLst>
          </p:cNvPr>
          <p:cNvSpPr txBox="1"/>
          <p:nvPr/>
        </p:nvSpPr>
        <p:spPr>
          <a:xfrm>
            <a:off x="4279873" y="2623680"/>
            <a:ext cx="5991141" cy="631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Sélection de 3 catégories et 3 variables indépendantes.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Réalisation des tests de normalité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565;p27">
            <a:extLst>
              <a:ext uri="{FF2B5EF4-FFF2-40B4-BE49-F238E27FC236}">
                <a16:creationId xmlns:a16="http://schemas.microsoft.com/office/drawing/2014/main" id="{3CECF134-8A07-49DF-9775-1E2292E4F307}"/>
              </a:ext>
            </a:extLst>
          </p:cNvPr>
          <p:cNvSpPr txBox="1"/>
          <p:nvPr/>
        </p:nvSpPr>
        <p:spPr>
          <a:xfrm>
            <a:off x="4279873" y="2318491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Analyse univariée</a:t>
            </a: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" name="Google Shape;561;p27">
            <a:extLst>
              <a:ext uri="{FF2B5EF4-FFF2-40B4-BE49-F238E27FC236}">
                <a16:creationId xmlns:a16="http://schemas.microsoft.com/office/drawing/2014/main" id="{8F58985B-4CAB-4B5D-99CD-ACE47C93CDA3}"/>
              </a:ext>
            </a:extLst>
          </p:cNvPr>
          <p:cNvSpPr/>
          <p:nvPr/>
        </p:nvSpPr>
        <p:spPr>
          <a:xfrm>
            <a:off x="4049969" y="3350641"/>
            <a:ext cx="132983" cy="828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A707D05E-0AA5-4E31-A201-FD037B23D6C3}"/>
              </a:ext>
            </a:extLst>
          </p:cNvPr>
          <p:cNvGrpSpPr/>
          <p:nvPr/>
        </p:nvGrpSpPr>
        <p:grpSpPr>
          <a:xfrm>
            <a:off x="1838495" y="3374106"/>
            <a:ext cx="2083380" cy="995748"/>
            <a:chOff x="9130498" y="3060318"/>
            <a:chExt cx="2083380" cy="995748"/>
          </a:xfrm>
        </p:grpSpPr>
        <p:sp>
          <p:nvSpPr>
            <p:cNvPr id="40" name="Google Shape;559;p27">
              <a:extLst>
                <a:ext uri="{FF2B5EF4-FFF2-40B4-BE49-F238E27FC236}">
                  <a16:creationId xmlns:a16="http://schemas.microsoft.com/office/drawing/2014/main" id="{E9023D5C-A09A-4340-ABA5-F1A038872E83}"/>
                </a:ext>
              </a:extLst>
            </p:cNvPr>
            <p:cNvSpPr/>
            <p:nvPr/>
          </p:nvSpPr>
          <p:spPr>
            <a:xfrm>
              <a:off x="9130499" y="3060318"/>
              <a:ext cx="2083379" cy="995748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" name="Google Shape;562;p27">
              <a:extLst>
                <a:ext uri="{FF2B5EF4-FFF2-40B4-BE49-F238E27FC236}">
                  <a16:creationId xmlns:a16="http://schemas.microsoft.com/office/drawing/2014/main" id="{5A7A77A1-F3E9-48A1-95A8-7C1905738FEF}"/>
                </a:ext>
              </a:extLst>
            </p:cNvPr>
            <p:cNvSpPr txBox="1"/>
            <p:nvPr/>
          </p:nvSpPr>
          <p:spPr>
            <a:xfrm>
              <a:off x="9130498" y="3253587"/>
              <a:ext cx="2083325" cy="39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Corrélation de Pearson</a:t>
              </a:r>
            </a:p>
          </p:txBody>
        </p:sp>
      </p:grpSp>
      <p:sp>
        <p:nvSpPr>
          <p:cNvPr id="43" name="Google Shape;564;p27">
            <a:extLst>
              <a:ext uri="{FF2B5EF4-FFF2-40B4-BE49-F238E27FC236}">
                <a16:creationId xmlns:a16="http://schemas.microsoft.com/office/drawing/2014/main" id="{45F155F9-CCCC-4138-B018-1026544ED110}"/>
              </a:ext>
            </a:extLst>
          </p:cNvPr>
          <p:cNvSpPr txBox="1"/>
          <p:nvPr/>
        </p:nvSpPr>
        <p:spPr>
          <a:xfrm>
            <a:off x="4279873" y="3707071"/>
            <a:ext cx="5991141" cy="42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Sélection d’1 catégorie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565;p27">
            <a:extLst>
              <a:ext uri="{FF2B5EF4-FFF2-40B4-BE49-F238E27FC236}">
                <a16:creationId xmlns:a16="http://schemas.microsoft.com/office/drawing/2014/main" id="{4D856A14-3F36-4ADD-A7AB-149E51281809}"/>
              </a:ext>
            </a:extLst>
          </p:cNvPr>
          <p:cNvSpPr txBox="1"/>
          <p:nvPr/>
        </p:nvSpPr>
        <p:spPr>
          <a:xfrm>
            <a:off x="4279873" y="3410154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Analyse bivariée</a:t>
            </a: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" name="Google Shape;561;p27">
            <a:extLst>
              <a:ext uri="{FF2B5EF4-FFF2-40B4-BE49-F238E27FC236}">
                <a16:creationId xmlns:a16="http://schemas.microsoft.com/office/drawing/2014/main" id="{52A7B0F6-C042-40BA-8F05-2436D0E6F000}"/>
              </a:ext>
            </a:extLst>
          </p:cNvPr>
          <p:cNvSpPr/>
          <p:nvPr/>
        </p:nvSpPr>
        <p:spPr>
          <a:xfrm>
            <a:off x="4049970" y="4322410"/>
            <a:ext cx="132983" cy="1728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7972F15A-C0AD-4251-B9F0-50FA14B7969D}"/>
              </a:ext>
            </a:extLst>
          </p:cNvPr>
          <p:cNvGrpSpPr/>
          <p:nvPr/>
        </p:nvGrpSpPr>
        <p:grpSpPr>
          <a:xfrm>
            <a:off x="1838495" y="4345874"/>
            <a:ext cx="2083380" cy="995749"/>
            <a:chOff x="9130498" y="4094432"/>
            <a:chExt cx="2083380" cy="995749"/>
          </a:xfrm>
        </p:grpSpPr>
        <p:sp>
          <p:nvSpPr>
            <p:cNvPr id="54" name="Google Shape;559;p27">
              <a:extLst>
                <a:ext uri="{FF2B5EF4-FFF2-40B4-BE49-F238E27FC236}">
                  <a16:creationId xmlns:a16="http://schemas.microsoft.com/office/drawing/2014/main" id="{DF265C1D-D979-45AA-8A03-1BA05575D352}"/>
                </a:ext>
              </a:extLst>
            </p:cNvPr>
            <p:cNvSpPr/>
            <p:nvPr/>
          </p:nvSpPr>
          <p:spPr>
            <a:xfrm>
              <a:off x="9130499" y="4094432"/>
              <a:ext cx="2083379" cy="995749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" name="Google Shape;562;p27">
              <a:extLst>
                <a:ext uri="{FF2B5EF4-FFF2-40B4-BE49-F238E27FC236}">
                  <a16:creationId xmlns:a16="http://schemas.microsoft.com/office/drawing/2014/main" id="{FF870C8C-35EE-41E9-B1E8-8521CA663235}"/>
                </a:ext>
              </a:extLst>
            </p:cNvPr>
            <p:cNvSpPr txBox="1"/>
            <p:nvPr/>
          </p:nvSpPr>
          <p:spPr>
            <a:xfrm>
              <a:off x="9130498" y="4284445"/>
              <a:ext cx="2083326" cy="394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Traçage des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variables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3C81932A-FB51-4BC7-9D5A-134DBC40847B}"/>
              </a:ext>
            </a:extLst>
          </p:cNvPr>
          <p:cNvGrpSpPr/>
          <p:nvPr/>
        </p:nvGrpSpPr>
        <p:grpSpPr>
          <a:xfrm>
            <a:off x="1838496" y="5287985"/>
            <a:ext cx="2083379" cy="995749"/>
            <a:chOff x="9130499" y="5036543"/>
            <a:chExt cx="2083379" cy="995749"/>
          </a:xfrm>
        </p:grpSpPr>
        <p:sp>
          <p:nvSpPr>
            <p:cNvPr id="55" name="Google Shape;560;p27">
              <a:extLst>
                <a:ext uri="{FF2B5EF4-FFF2-40B4-BE49-F238E27FC236}">
                  <a16:creationId xmlns:a16="http://schemas.microsoft.com/office/drawing/2014/main" id="{5894AA03-9C31-48BA-92C3-51CA4CC8F82A}"/>
                </a:ext>
              </a:extLst>
            </p:cNvPr>
            <p:cNvSpPr/>
            <p:nvPr/>
          </p:nvSpPr>
          <p:spPr>
            <a:xfrm>
              <a:off x="9130499" y="5036543"/>
              <a:ext cx="2083379" cy="995749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" name="Google Shape;563;p27">
              <a:extLst>
                <a:ext uri="{FF2B5EF4-FFF2-40B4-BE49-F238E27FC236}">
                  <a16:creationId xmlns:a16="http://schemas.microsoft.com/office/drawing/2014/main" id="{F2B56FBD-EA40-4D57-BA88-F280BADB6FD1}"/>
                </a:ext>
              </a:extLst>
            </p:cNvPr>
            <p:cNvSpPr txBox="1"/>
            <p:nvPr/>
          </p:nvSpPr>
          <p:spPr>
            <a:xfrm>
              <a:off x="9130499" y="5387055"/>
              <a:ext cx="2083326" cy="394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PCA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3" name="Google Shape;564;p27">
            <a:extLst>
              <a:ext uri="{FF2B5EF4-FFF2-40B4-BE49-F238E27FC236}">
                <a16:creationId xmlns:a16="http://schemas.microsoft.com/office/drawing/2014/main" id="{CB62319D-7F85-45BE-9E7F-B41B2A71518A}"/>
              </a:ext>
            </a:extLst>
          </p:cNvPr>
          <p:cNvSpPr txBox="1"/>
          <p:nvPr/>
        </p:nvSpPr>
        <p:spPr>
          <a:xfrm>
            <a:off x="4279872" y="4785205"/>
            <a:ext cx="7001537" cy="67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Sélection de 3 catégories, 3 variables indépendantes et 1 variable dépendante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Pour le PCA : 7 variables indépendantes et 1 catégorie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565;p27">
            <a:extLst>
              <a:ext uri="{FF2B5EF4-FFF2-40B4-BE49-F238E27FC236}">
                <a16:creationId xmlns:a16="http://schemas.microsoft.com/office/drawing/2014/main" id="{6C882C3B-613A-4C1C-AA12-F985A14073D6}"/>
              </a:ext>
            </a:extLst>
          </p:cNvPr>
          <p:cNvSpPr txBox="1"/>
          <p:nvPr/>
        </p:nvSpPr>
        <p:spPr>
          <a:xfrm>
            <a:off x="4279873" y="4488592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Analyse multivariée</a:t>
            </a: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6" name="TextBox 3">
            <a:extLst>
              <a:ext uri="{FF2B5EF4-FFF2-40B4-BE49-F238E27FC236}">
                <a16:creationId xmlns:a16="http://schemas.microsoft.com/office/drawing/2014/main" id="{2C621790-0CB6-47AC-9B23-41AF3E50B6D5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8492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A3EA199-941E-4DD2-9610-8E17E577B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841908"/>
            <a:ext cx="7987030" cy="4259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814180" cy="1334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produits sont classifiés entre le classe A et le classe B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7354D9-3EA6-4831-A232-00C86098AEE3}"/>
              </a:ext>
            </a:extLst>
          </p:cNvPr>
          <p:cNvSpPr/>
          <p:nvPr/>
        </p:nvSpPr>
        <p:spPr>
          <a:xfrm>
            <a:off x="8926831" y="4447980"/>
            <a:ext cx="3265172" cy="108791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7B492F6-D7FA-4F02-A77B-CB468C5DFFF3}"/>
              </a:ext>
            </a:extLst>
          </p:cNvPr>
          <p:cNvSpPr txBox="1"/>
          <p:nvPr/>
        </p:nvSpPr>
        <p:spPr>
          <a:xfrm>
            <a:off x="8926831" y="4447251"/>
            <a:ext cx="32651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À cette phase,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est de 16416 x 16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1.7 % de valeurs manquantes sur quelques colonnes sans importance</a:t>
            </a:r>
          </a:p>
        </p:txBody>
      </p:sp>
    </p:spTree>
    <p:extLst>
      <p:ext uri="{BB962C8B-B14F-4D97-AF65-F5344CB8AC3E}">
        <p14:creationId xmlns:p14="http://schemas.microsoft.com/office/powerpoint/2010/main" val="3471885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56A44749-60AF-44D6-9BB3-EC9858300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61558"/>
            <a:ext cx="5641366" cy="4701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valeurs semblent réelles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2907E6B-CBDE-425D-B4D4-1F07B967A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12" y="1427171"/>
            <a:ext cx="5645176" cy="470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C22489F-754A-47C8-B746-D0B41EB4183B}"/>
              </a:ext>
            </a:extLst>
          </p:cNvPr>
          <p:cNvSpPr/>
          <p:nvPr/>
        </p:nvSpPr>
        <p:spPr>
          <a:xfrm>
            <a:off x="6192982" y="2763982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6E9EFF-E3B7-4C6B-9A84-F9E6EA13E7C8}"/>
              </a:ext>
            </a:extLst>
          </p:cNvPr>
          <p:cNvSpPr/>
          <p:nvPr/>
        </p:nvSpPr>
        <p:spPr>
          <a:xfrm>
            <a:off x="348725" y="3716482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5B6E6F-14AD-4AD7-8790-2FF2D67AEAC7}"/>
              </a:ext>
            </a:extLst>
          </p:cNvPr>
          <p:cNvSpPr/>
          <p:nvPr/>
        </p:nvSpPr>
        <p:spPr>
          <a:xfrm>
            <a:off x="348725" y="5109099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EF57BE-AC1B-4949-B6CE-0F06D76E4281}"/>
              </a:ext>
            </a:extLst>
          </p:cNvPr>
          <p:cNvSpPr/>
          <p:nvPr/>
        </p:nvSpPr>
        <p:spPr>
          <a:xfrm>
            <a:off x="6192982" y="4840311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0157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des distributions n'est normale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4BB6AC0-8FDB-4829-BF95-F04E0FE7C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7" y="1171953"/>
            <a:ext cx="6234611" cy="3088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32F803A-6248-4B11-88A9-99F29864B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152" y="3011143"/>
            <a:ext cx="6277634" cy="3088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D4BED2A-58B5-4DDF-89BA-F7D98A528C1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4" y="4547660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1B05E02-8D68-4738-9D33-06CF0911D37C}"/>
              </a:ext>
            </a:extLst>
          </p:cNvPr>
          <p:cNvSpPr txBox="1"/>
          <p:nvPr/>
        </p:nvSpPr>
        <p:spPr>
          <a:xfrm>
            <a:off x="621780" y="4547660"/>
            <a:ext cx="50145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548235"/>
                </a:solidFill>
                <a:latin typeface="docs-Roboto"/>
              </a:rPr>
              <a:t>L'Énergie</a:t>
            </a:r>
            <a:r>
              <a:rPr lang="en-US" sz="1600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distribution bimodale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. Probablement en raison des différents types de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viandes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 (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rouge et blanche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) sélectionnées au moment du nettoyage</a:t>
            </a:r>
            <a:endParaRPr lang="fr-FR" sz="16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6ADF182-7DD5-433B-A89F-65DFB2C59F4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961" y="2188569"/>
            <a:ext cx="457727" cy="42727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FD8F22A-CD4E-46CA-A479-DD018DB7DA6B}"/>
              </a:ext>
            </a:extLst>
          </p:cNvPr>
          <p:cNvSpPr/>
          <p:nvPr/>
        </p:nvSpPr>
        <p:spPr>
          <a:xfrm>
            <a:off x="8185265" y="1298354"/>
            <a:ext cx="3998674" cy="4495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C6F6C65-C7AE-4762-85E9-63C78E33CB43}"/>
              </a:ext>
            </a:extLst>
          </p:cNvPr>
          <p:cNvSpPr txBox="1"/>
          <p:nvPr/>
        </p:nvSpPr>
        <p:spPr>
          <a:xfrm>
            <a:off x="8185265" y="1306842"/>
            <a:ext cx="3998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 graphique quantile-quantile (q-q)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2A4B7F7-30C8-4DEB-8550-2147113B9498}"/>
              </a:ext>
            </a:extLst>
          </p:cNvPr>
          <p:cNvCxnSpPr>
            <a:cxnSpLocks/>
          </p:cNvCxnSpPr>
          <p:nvPr/>
        </p:nvCxnSpPr>
        <p:spPr>
          <a:xfrm>
            <a:off x="10132648" y="1737489"/>
            <a:ext cx="0" cy="2109464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253FEDB6-8BAE-4F4E-8851-FD926E668061}"/>
              </a:ext>
            </a:extLst>
          </p:cNvPr>
          <p:cNvSpPr txBox="1"/>
          <p:nvPr/>
        </p:nvSpPr>
        <p:spPr>
          <a:xfrm>
            <a:off x="7183527" y="2188569"/>
            <a:ext cx="4878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548235"/>
                </a:solidFill>
                <a:latin typeface="docs-Roboto"/>
              </a:rPr>
              <a:t>La Protéine 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distribution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 répartie sur la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gauche</a:t>
            </a:r>
            <a:endParaRPr lang="fr-FR" sz="1600" b="1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BC750A2-0FF7-41DC-B9D4-BB3D3A371657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6380018" y="1506897"/>
            <a:ext cx="1805247" cy="342249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206096D-D11F-44F2-95A7-306326D73D30}"/>
              </a:ext>
            </a:extLst>
          </p:cNvPr>
          <p:cNvSpPr/>
          <p:nvPr/>
        </p:nvSpPr>
        <p:spPr>
          <a:xfrm>
            <a:off x="0" y="5708094"/>
            <a:ext cx="3688774" cy="48644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8D38E91-4BD0-4A9B-8892-79B9856E31CC}"/>
              </a:ext>
            </a:extLst>
          </p:cNvPr>
          <p:cNvSpPr txBox="1"/>
          <p:nvPr/>
        </p:nvSpPr>
        <p:spPr>
          <a:xfrm>
            <a:off x="0" y="5769729"/>
            <a:ext cx="36887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3 variables indépendantes et 3 catégories</a:t>
            </a:r>
          </a:p>
        </p:txBody>
      </p:sp>
    </p:spTree>
    <p:extLst>
      <p:ext uri="{BB962C8B-B14F-4D97-AF65-F5344CB8AC3E}">
        <p14:creationId xmlns:p14="http://schemas.microsoft.com/office/powerpoint/2010/main" val="1619291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5F72A767-CB2F-41CE-8AD2-44137FC41781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des distributions n'est normale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E3B58FE-8AF4-4503-8E16-CD0D6AFA2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8" y="1475916"/>
            <a:ext cx="9680551" cy="4532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E34D598-054A-40A7-B19F-9774E9564AA9}"/>
              </a:ext>
            </a:extLst>
          </p:cNvPr>
          <p:cNvSpPr/>
          <p:nvPr/>
        </p:nvSpPr>
        <p:spPr>
          <a:xfrm>
            <a:off x="10619509" y="1108882"/>
            <a:ext cx="1564430" cy="4495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CB32566-8764-404E-B724-E643C0C0D74B}"/>
              </a:ext>
            </a:extLst>
          </p:cNvPr>
          <p:cNvSpPr txBox="1"/>
          <p:nvPr/>
        </p:nvSpPr>
        <p:spPr>
          <a:xfrm>
            <a:off x="10619509" y="1127761"/>
            <a:ext cx="15644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alpha = 0.05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96D2C-D62A-4B91-A86F-D5BEC1CFAEB9}"/>
              </a:ext>
            </a:extLst>
          </p:cNvPr>
          <p:cNvSpPr/>
          <p:nvPr/>
        </p:nvSpPr>
        <p:spPr>
          <a:xfrm>
            <a:off x="5329477" y="2507898"/>
            <a:ext cx="1132609" cy="335363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7571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Corrélation de Pearson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3404809-2399-4E06-AE30-3250CAAE1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01" y="1199653"/>
            <a:ext cx="5160326" cy="3440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E68995C-2912-4089-BAF5-6EAE98D97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609" y="2839609"/>
            <a:ext cx="5160326" cy="3440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33B329D-77BA-47CA-B4EF-30235A910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6705" y="547221"/>
            <a:ext cx="3752850" cy="2038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76CF99-4EDD-4A7D-9480-A7F6A4E1C2A4}"/>
              </a:ext>
            </a:extLst>
          </p:cNvPr>
          <p:cNvSpPr/>
          <p:nvPr/>
        </p:nvSpPr>
        <p:spPr>
          <a:xfrm>
            <a:off x="7699664" y="771281"/>
            <a:ext cx="2244436" cy="36111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43A2575-BB9E-493B-9EA9-47041F336C15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470210" y="951838"/>
            <a:ext cx="2229454" cy="6848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753EA0F-F428-4765-B4FF-8C097E82DEC7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6619009" y="1817247"/>
            <a:ext cx="1080655" cy="10223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4E087B9-FBC1-48D2-8FD7-09656C8EA299}"/>
              </a:ext>
            </a:extLst>
          </p:cNvPr>
          <p:cNvSpPr/>
          <p:nvPr/>
        </p:nvSpPr>
        <p:spPr>
          <a:xfrm>
            <a:off x="7699664" y="1636690"/>
            <a:ext cx="2244436" cy="36111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D8E058-0B95-49FA-83AF-08F3F1EE2AFD}"/>
              </a:ext>
            </a:extLst>
          </p:cNvPr>
          <p:cNvSpPr/>
          <p:nvPr/>
        </p:nvSpPr>
        <p:spPr>
          <a:xfrm>
            <a:off x="0" y="5304325"/>
            <a:ext cx="3429000" cy="71227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5B4D37B-8AFE-4CF4-89BF-9A566A747AEE}"/>
              </a:ext>
            </a:extLst>
          </p:cNvPr>
          <p:cNvSpPr txBox="1"/>
          <p:nvPr/>
        </p:nvSpPr>
        <p:spPr>
          <a:xfrm>
            <a:off x="0" y="5365959"/>
            <a:ext cx="3429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3 variables indépendantes, 1 variable dépendante et 1 catégorie</a:t>
            </a:r>
          </a:p>
        </p:txBody>
      </p:sp>
    </p:spTree>
    <p:extLst>
      <p:ext uri="{BB962C8B-B14F-4D97-AF65-F5344CB8AC3E}">
        <p14:creationId xmlns:p14="http://schemas.microsoft.com/office/powerpoint/2010/main" val="2345033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11804709" cy="1229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«  L'énergie » et « le sucre » ont une forte relation directe avec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nutriscore_score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BC87B24-578D-456B-AE34-39D2E0C01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7" y="1851819"/>
            <a:ext cx="5786026" cy="4050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629C4B-009E-403C-B2B0-87FE0E87ECD8}"/>
              </a:ext>
            </a:extLst>
          </p:cNvPr>
          <p:cNvSpPr/>
          <p:nvPr/>
        </p:nvSpPr>
        <p:spPr>
          <a:xfrm>
            <a:off x="1402774" y="4420884"/>
            <a:ext cx="1943099" cy="86809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BBAFD05-5C1F-43A6-846B-659D98AE56B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353" y="1851818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FD1EC96C-EC17-4BF5-8E82-E8FF99F3B772}"/>
              </a:ext>
            </a:extLst>
          </p:cNvPr>
          <p:cNvSpPr txBox="1"/>
          <p:nvPr/>
        </p:nvSpPr>
        <p:spPr>
          <a:xfrm>
            <a:off x="6983131" y="1865241"/>
            <a:ext cx="43756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La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protéine</a:t>
            </a:r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faible relation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avec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endParaRPr lang="fr-FR" sz="2000" b="1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E6176EB8-05D1-4BCC-A306-1706AFE3A7E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455" y="2728289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151EE06E-51E1-4B5E-BF2B-C15955A5C668}"/>
              </a:ext>
            </a:extLst>
          </p:cNvPr>
          <p:cNvSpPr txBox="1"/>
          <p:nvPr/>
        </p:nvSpPr>
        <p:spPr>
          <a:xfrm>
            <a:off x="7001233" y="2741712"/>
            <a:ext cx="43665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forte relation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avec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endParaRPr lang="fr-FR" sz="2000" b="1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F433FE0-38DC-4EBF-9FF8-2607FE8C5AC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04" y="3603268"/>
            <a:ext cx="457727" cy="42727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AD906481-43DB-4C39-B6AC-0DC847E8FDEF}"/>
              </a:ext>
            </a:extLst>
          </p:cNvPr>
          <p:cNvSpPr txBox="1"/>
          <p:nvPr/>
        </p:nvSpPr>
        <p:spPr>
          <a:xfrm>
            <a:off x="6992182" y="3616691"/>
            <a:ext cx="4687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La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protéine</a:t>
            </a:r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relation inverse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avec </a:t>
            </a:r>
            <a:r>
              <a:rPr lang="en-US" sz="2000" u="none" strike="noStrike" dirty="0">
                <a:solidFill>
                  <a:srgbClr val="000000"/>
                </a:solidFill>
                <a:effectLst/>
                <a:latin typeface="docs-Roboto"/>
              </a:rPr>
              <a:t>with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en-US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endParaRPr lang="fr-FR" sz="2000" b="1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F3FBDD5-6995-46E3-A4DF-8C7853A3D882}"/>
              </a:ext>
            </a:extLst>
          </p:cNvPr>
          <p:cNvSpPr txBox="1"/>
          <p:nvPr/>
        </p:nvSpPr>
        <p:spPr>
          <a:xfrm>
            <a:off x="0" y="5629182"/>
            <a:ext cx="36783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7 variables indépendantes et 1 catégorie</a:t>
            </a:r>
          </a:p>
        </p:txBody>
      </p:sp>
    </p:spTree>
    <p:extLst>
      <p:ext uri="{BB962C8B-B14F-4D97-AF65-F5344CB8AC3E}">
        <p14:creationId xmlns:p14="http://schemas.microsoft.com/office/powerpoint/2010/main" val="399480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643400" cy="1238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l'influence du sucre dans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nutriscore_score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et </a:t>
            </a:r>
          </a:p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Energy-kcal_100g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659B2D1-A159-480A-82F0-4CE9B5C8C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856" y="1125655"/>
            <a:ext cx="4420238" cy="50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05BB296-D121-45FF-8086-D1D826349B0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851818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5679CE9-0419-4723-A1BE-94B48CC5CEA0}"/>
              </a:ext>
            </a:extLst>
          </p:cNvPr>
          <p:cNvSpPr txBox="1"/>
          <p:nvPr/>
        </p:nvSpPr>
        <p:spPr>
          <a:xfrm>
            <a:off x="844683" y="1865241"/>
            <a:ext cx="39600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Dans le graphique 9,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vs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on peut y voir l'influence du premier</a:t>
            </a:r>
            <a:endParaRPr lang="en-US" sz="2000" dirty="0">
              <a:solidFill>
                <a:srgbClr val="000000"/>
              </a:solidFill>
              <a:latin typeface="docs-Roboto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9232C0E1-0AA0-4213-8926-ED22581DD8D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90" y="4027134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463A7FDD-7C45-4864-8FCB-86D1568CB43D}"/>
              </a:ext>
            </a:extLst>
          </p:cNvPr>
          <p:cNvSpPr txBox="1"/>
          <p:nvPr/>
        </p:nvSpPr>
        <p:spPr>
          <a:xfrm>
            <a:off x="918167" y="4040557"/>
            <a:ext cx="379098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Dans le graphique 12,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nous pouvons également y voir l'influence du premier</a:t>
            </a:r>
            <a:endParaRPr lang="en-US" sz="2000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5689E0-5BAD-4D65-A6E1-529A3F0A4385}"/>
              </a:ext>
            </a:extLst>
          </p:cNvPr>
          <p:cNvSpPr/>
          <p:nvPr/>
        </p:nvSpPr>
        <p:spPr>
          <a:xfrm>
            <a:off x="0" y="5784021"/>
            <a:ext cx="3678382" cy="41842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5D19DC3-502F-4559-9EC3-A72DAEF0A44C}"/>
              </a:ext>
            </a:extLst>
          </p:cNvPr>
          <p:cNvSpPr txBox="1"/>
          <p:nvPr/>
        </p:nvSpPr>
        <p:spPr>
          <a:xfrm>
            <a:off x="0" y="5845655"/>
            <a:ext cx="36783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7 variables indépendantes et 1 catégorie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02548B5-F04B-415C-8845-B5E68EDE3F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62"/>
          <a:stretch/>
        </p:blipFill>
        <p:spPr>
          <a:xfrm>
            <a:off x="4862087" y="1614088"/>
            <a:ext cx="1623437" cy="204955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CEFF9D5-69D2-4497-9717-F41A69B86C4F}"/>
              </a:ext>
            </a:extLst>
          </p:cNvPr>
          <p:cNvSpPr/>
          <p:nvPr/>
        </p:nvSpPr>
        <p:spPr>
          <a:xfrm>
            <a:off x="7564582" y="3585890"/>
            <a:ext cx="1014434" cy="123809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35018B-4E88-4D39-8E78-D452955E9760}"/>
              </a:ext>
            </a:extLst>
          </p:cNvPr>
          <p:cNvSpPr/>
          <p:nvPr/>
        </p:nvSpPr>
        <p:spPr>
          <a:xfrm>
            <a:off x="4804763" y="1539379"/>
            <a:ext cx="1732715" cy="2178411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2C67B6F-2E34-4339-9C26-B7E9E9610BC7}"/>
              </a:ext>
            </a:extLst>
          </p:cNvPr>
          <p:cNvCxnSpPr>
            <a:cxnSpLocks/>
          </p:cNvCxnSpPr>
          <p:nvPr/>
        </p:nvCxnSpPr>
        <p:spPr>
          <a:xfrm flipH="1" flipV="1">
            <a:off x="6537478" y="1552553"/>
            <a:ext cx="1027106" cy="2033339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BBF0281-62DC-45B1-B982-F5BB693D87B1}"/>
              </a:ext>
            </a:extLst>
          </p:cNvPr>
          <p:cNvCxnSpPr>
            <a:cxnSpLocks/>
          </p:cNvCxnSpPr>
          <p:nvPr/>
        </p:nvCxnSpPr>
        <p:spPr>
          <a:xfrm flipH="1" flipV="1">
            <a:off x="6537478" y="3738352"/>
            <a:ext cx="1027106" cy="1085638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83DBFEE-A9ED-46BC-A994-C3923D77474E}"/>
              </a:ext>
            </a:extLst>
          </p:cNvPr>
          <p:cNvSpPr/>
          <p:nvPr/>
        </p:nvSpPr>
        <p:spPr>
          <a:xfrm>
            <a:off x="10302835" y="3585890"/>
            <a:ext cx="1014434" cy="1238099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890FC8AE-6DEB-4274-9197-AC8AE007C9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947" y="4101556"/>
            <a:ext cx="1623437" cy="206138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BA48BF7-086D-4E23-A652-3A592AF69034}"/>
              </a:ext>
            </a:extLst>
          </p:cNvPr>
          <p:cNvSpPr/>
          <p:nvPr/>
        </p:nvSpPr>
        <p:spPr>
          <a:xfrm>
            <a:off x="4808307" y="4046067"/>
            <a:ext cx="1732715" cy="2178411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9A99474E-6342-4FF7-B100-6B548F8AD883}"/>
              </a:ext>
            </a:extLst>
          </p:cNvPr>
          <p:cNvCxnSpPr>
            <a:cxnSpLocks/>
          </p:cNvCxnSpPr>
          <p:nvPr/>
        </p:nvCxnSpPr>
        <p:spPr>
          <a:xfrm flipH="1">
            <a:off x="6537478" y="4823990"/>
            <a:ext cx="3765358" cy="1400488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1B6801D4-3314-40BB-8FB1-CD1425D3A60B}"/>
              </a:ext>
            </a:extLst>
          </p:cNvPr>
          <p:cNvCxnSpPr>
            <a:cxnSpLocks/>
          </p:cNvCxnSpPr>
          <p:nvPr/>
        </p:nvCxnSpPr>
        <p:spPr>
          <a:xfrm flipH="1">
            <a:off x="6536618" y="3599066"/>
            <a:ext cx="3766218" cy="441491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32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 Conception d’une application au service de la santé publique 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9569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en composantes principales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7AD3933-E4BE-4513-A1BD-0E4E25C34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30911"/>
            <a:ext cx="5219702" cy="2609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11A29A6-BCCE-4B5B-A193-FE0EE0CEE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7485"/>
            <a:ext cx="5586846" cy="3910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CA53A30-8632-4125-B8A1-31F5D6CD674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4441030"/>
            <a:ext cx="457727" cy="42727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B64778E-F9C8-4382-A244-586B46DBF88C}"/>
              </a:ext>
            </a:extLst>
          </p:cNvPr>
          <p:cNvSpPr txBox="1"/>
          <p:nvPr/>
        </p:nvSpPr>
        <p:spPr>
          <a:xfrm>
            <a:off x="844683" y="4413593"/>
            <a:ext cx="44202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docs-Roboto"/>
              </a:rPr>
              <a:t>Le sel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forte influence sur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PC3</a:t>
            </a:r>
            <a:endParaRPr lang="en-US" sz="2000" b="1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63AF1-F7B7-4363-962B-BC973BF3EABC}"/>
              </a:ext>
            </a:extLst>
          </p:cNvPr>
          <p:cNvSpPr/>
          <p:nvPr/>
        </p:nvSpPr>
        <p:spPr>
          <a:xfrm>
            <a:off x="2504209" y="3451713"/>
            <a:ext cx="613063" cy="35329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979228A-BD62-4C43-A445-303D775B538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56" y="5051245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AE0943F6-8148-44D4-85C2-0D2E20DF7F19}"/>
              </a:ext>
            </a:extLst>
          </p:cNvPr>
          <p:cNvSpPr txBox="1"/>
          <p:nvPr/>
        </p:nvSpPr>
        <p:spPr>
          <a:xfrm>
            <a:off x="853732" y="5011779"/>
            <a:ext cx="43313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la graisse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graisses saturées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ont une influence sur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PC1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. 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B7CF39-7CCD-44D6-AB84-7A3267FDD0CE}"/>
              </a:ext>
            </a:extLst>
          </p:cNvPr>
          <p:cNvSpPr/>
          <p:nvPr/>
        </p:nvSpPr>
        <p:spPr>
          <a:xfrm>
            <a:off x="1420090" y="2548799"/>
            <a:ext cx="613063" cy="35329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801021-0149-4C4C-8116-D85D1453C282}"/>
              </a:ext>
            </a:extLst>
          </p:cNvPr>
          <p:cNvSpPr/>
          <p:nvPr/>
        </p:nvSpPr>
        <p:spPr>
          <a:xfrm>
            <a:off x="1430481" y="1676635"/>
            <a:ext cx="613063" cy="60549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B3B3F7-BB3B-4DF9-A8CE-5235923F9909}"/>
              </a:ext>
            </a:extLst>
          </p:cNvPr>
          <p:cNvSpPr/>
          <p:nvPr/>
        </p:nvSpPr>
        <p:spPr>
          <a:xfrm>
            <a:off x="6709063" y="3236089"/>
            <a:ext cx="2338118" cy="279135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8E100132-32EC-4D84-80BC-C4658882714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336" y="1276846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EA5BEE57-4258-4414-BFCF-BBC31D474D63}"/>
              </a:ext>
            </a:extLst>
          </p:cNvPr>
          <p:cNvSpPr txBox="1"/>
          <p:nvPr/>
        </p:nvSpPr>
        <p:spPr>
          <a:xfrm>
            <a:off x="6718112" y="1249409"/>
            <a:ext cx="546312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jusqu’au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PC3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décrire le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75.61%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  <a:p>
            <a:r>
              <a:rPr lang="fr-FR" i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ocs-Roboto"/>
              </a:rPr>
              <a:t>PC1, PC2 et PC3 sont les composants les plus importants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167033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cercles de corrélation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30303D6-1410-4B82-A3BD-620154B64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252842"/>
            <a:ext cx="3813449" cy="3268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C0D5872-8EA2-42DA-B1A9-A1856D757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774" y="2596221"/>
            <a:ext cx="3823966" cy="3277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DA0C6-40BD-4FED-8A92-8556FFCD46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196" y="1903986"/>
            <a:ext cx="3823965" cy="3277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4462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5936B0-0B3B-410D-AA09-D12A1CE78FF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467EC350-A60A-4878-AC10-60F565A47FFA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913AC283-2856-4C45-9D97-71F0602BF6C3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AB5D4995-9044-41A5-98E9-C4959BF2C6BA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9EAF93CA-6E3C-4E85-9B7F-0E20AC077B3E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28F712E7-7DD9-45D4-B9D8-82B491A42EC4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9655ED37-BD3F-4598-B7EC-8FD035098E49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3E5BD531-AA15-464A-8E37-EB91788BA1D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5496252-57C0-4F72-A023-90AB21EA19A7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E9E457C3-311D-49DF-8865-68E22DA5A9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BCB9174A-E94D-4733-B998-DDBFAF2FE374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9DC2D7D-C8DC-43D5-A751-397D5054362E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129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du jeu de données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B79EDD-083C-4DEA-B579-B7304BDD18CF}"/>
              </a:ext>
            </a:extLst>
          </p:cNvPr>
          <p:cNvSpPr txBox="1"/>
          <p:nvPr/>
        </p:nvSpPr>
        <p:spPr>
          <a:xfrm>
            <a:off x="844895" y="2359014"/>
            <a:ext cx="9503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Résultats cohérents avec les principes nutritionnels (graisses saturées, sucres)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7C30329-4C74-49AC-9F32-4F3FEBA330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964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75B878-1454-457A-B540-8EF6A5871670}"/>
              </a:ext>
            </a:extLst>
          </p:cNvPr>
          <p:cNvSpPr txBox="1"/>
          <p:nvPr/>
        </p:nvSpPr>
        <p:spPr>
          <a:xfrm>
            <a:off x="844895" y="1491296"/>
            <a:ext cx="95039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 err="1"/>
              <a:t>Dataset</a:t>
            </a:r>
            <a:r>
              <a:rPr lang="fr-FR" sz="2000" dirty="0"/>
              <a:t> nettoyée 16416 x 16 avec 1.7% des valeurs manquantes sur quelques colonnes sans importance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20AC3F1-B0BB-4E7D-8C73-85820D695E9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359014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FA8AB11-A5F4-4599-AF30-E2A153834B7D}"/>
              </a:ext>
            </a:extLst>
          </p:cNvPr>
          <p:cNvSpPr txBox="1"/>
          <p:nvPr/>
        </p:nvSpPr>
        <p:spPr>
          <a:xfrm>
            <a:off x="844895" y="3103371"/>
            <a:ext cx="95039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Possibilité de proposer une application qui comptabilise les nutriments par jour et affiche la qualité nutritionnelle des repas mangés selon Nutri-Score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5EFC259-88FB-4D52-ABC5-921C62988A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103371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698BDD5-7EAD-4A55-8659-0C529C0E7C2C}"/>
              </a:ext>
            </a:extLst>
          </p:cNvPr>
          <p:cNvSpPr txBox="1"/>
          <p:nvPr/>
        </p:nvSpPr>
        <p:spPr>
          <a:xfrm>
            <a:off x="830571" y="4037785"/>
            <a:ext cx="47289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Actuellement, il existe des applications pour comptabiliser les nutriments associé à des aliments mangé par jour, </a:t>
            </a:r>
            <a:r>
              <a:rPr lang="fr-FR" sz="2000" dirty="0" err="1"/>
              <a:t>selón</a:t>
            </a:r>
            <a:r>
              <a:rPr lang="fr-FR" sz="2000" dirty="0"/>
              <a:t> Nutri-Score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4E6C78E-3D6E-42B1-8A3E-87391A96BE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1" y="4037785"/>
            <a:ext cx="457727" cy="4272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B11370B-E619-4331-BC96-8B3BF38A6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207251">
            <a:off x="7660617" y="4787515"/>
            <a:ext cx="1778560" cy="975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0448EF6-623D-4FEB-9F64-0416401DB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226047">
            <a:off x="6056541" y="4283435"/>
            <a:ext cx="1798939" cy="857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7499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81" y="1447892"/>
            <a:ext cx="6373038" cy="4412022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51E631C7-5770-429F-98A2-F2FA2F3339E7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</p:spTree>
    <p:extLst>
      <p:ext uri="{BB962C8B-B14F-4D97-AF65-F5344CB8AC3E}">
        <p14:creationId xmlns:p14="http://schemas.microsoft.com/office/powerpoint/2010/main" val="3869688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13 juillet 2021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01656CA7-067A-479C-9C22-03DB1C992AD9}"/>
              </a:ext>
            </a:extLst>
          </p:cNvPr>
          <p:cNvSpPr txBox="1">
            <a:spLocks/>
          </p:cNvSpPr>
          <p:nvPr/>
        </p:nvSpPr>
        <p:spPr>
          <a:xfrm>
            <a:off x="7492481" y="5284014"/>
            <a:ext cx="4002833" cy="946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OPENCLASSROOMS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3940235"/>
            <a:ext cx="1380931" cy="13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212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Annexes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90E238F-60F4-434A-87BC-DCB9E86D3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672" y="432794"/>
            <a:ext cx="7871926" cy="5796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A85EDA1-DB72-4F1C-9221-560FB9DC62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1254869"/>
            <a:ext cx="457727" cy="427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EC8CD9-608A-493A-A13F-EB1941AD53F4}"/>
              </a:ext>
            </a:extLst>
          </p:cNvPr>
          <p:cNvSpPr txBox="1"/>
          <p:nvPr/>
        </p:nvSpPr>
        <p:spPr>
          <a:xfrm>
            <a:off x="799287" y="1268292"/>
            <a:ext cx="3407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champs d’application idée</a:t>
            </a:r>
          </a:p>
        </p:txBody>
      </p:sp>
    </p:spTree>
    <p:extLst>
      <p:ext uri="{BB962C8B-B14F-4D97-AF65-F5344CB8AC3E}">
        <p14:creationId xmlns:p14="http://schemas.microsoft.com/office/powerpoint/2010/main" val="293583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Annexes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A85EDA1-DB72-4F1C-9221-560FB9DC62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1254869"/>
            <a:ext cx="457727" cy="427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EC8CD9-608A-493A-A13F-EB1941AD53F4}"/>
              </a:ext>
            </a:extLst>
          </p:cNvPr>
          <p:cNvSpPr txBox="1"/>
          <p:nvPr/>
        </p:nvSpPr>
        <p:spPr>
          <a:xfrm>
            <a:off x="799287" y="1268292"/>
            <a:ext cx="3407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16 colonnes obtenues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707019-4CA6-4DFB-B046-CF6E77E0C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614" y="511920"/>
            <a:ext cx="5200650" cy="561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7647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Projection des individus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28D8B1A-7F2A-449B-A31A-C449DEC083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" t="8868" r="9149" b="48942"/>
          <a:stretch/>
        </p:blipFill>
        <p:spPr>
          <a:xfrm>
            <a:off x="1305615" y="1793950"/>
            <a:ext cx="9580770" cy="327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635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1623863" y="1411796"/>
            <a:ext cx="54104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L'agence "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Santé publique France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" a lancé un appel à projets pour trouver des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idées innovantes d’applications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en lien avec l'alimentation. 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250E392D-3940-4E59-BC5F-2D0CB11A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699" y="3870114"/>
            <a:ext cx="2217600" cy="1538743"/>
          </a:xfrm>
          <a:prstGeom prst="rect">
            <a:avLst/>
          </a:prstGeom>
          <a:ln>
            <a:noFill/>
          </a:ln>
          <a:effectLst>
            <a:outerShdw blurRad="190500" dist="114300" dir="2700000" algn="tl" rotWithShape="0">
              <a:srgbClr val="333333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178932"/>
            <a:ext cx="360000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44627" y="3634697"/>
            <a:ext cx="68086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lu l’appel à projets, voici les différentes étapes que vous avez identifiées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Repérer des variables pertinentes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Produire des visualisations afin de mieux comprendre les données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Confirmer ou infirmer les hypothèses  à l’aide d’une analyse multivariée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Élaborer une idée d’application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721278" y="3158877"/>
            <a:ext cx="4428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docs-Roboto"/>
              </a:rPr>
              <a:t>Je souhaite y participer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15D888-5BF0-47E3-AC41-BCC43674B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361" y="983694"/>
            <a:ext cx="3509231" cy="1981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16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Poject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 3 -  Conception d’une application au service de la santé publique 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L’idée d’application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3A4D0-97E5-418A-B2F3-D02EB708323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3A9EF390-3B15-4059-B08F-CA3DF8CEDD5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946494B-140D-42CF-AF95-532259FA6484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15D2E684-7E60-4C39-9475-A0A9E25ECB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C5F8AD6-A0B4-4B1D-9A60-D7FB51108F44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6A7A7F7-9FE9-4BF7-ABDA-1342115A620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AA956240-11DA-4B7E-9B6D-4D85E6BEDD0F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B268F29-ED6F-4BAB-91CF-9B4FD43BC85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2942E1B4-B6D2-45B0-B6B5-8958C813FDA2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C58B22C-92CE-47D9-BAD5-2BA0DAFAC71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C400ECF8-C069-4886-9EA1-C3B28B579CF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29AAD87-722D-42ED-ADDD-21FDDF073E80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48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613240" cy="11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Une application pour comptabiliser les nutriments par jour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8" name="Picture 2" descr="Test de l&amp;#39;application My Fitness Pal - La Bulle">
            <a:extLst>
              <a:ext uri="{FF2B5EF4-FFF2-40B4-BE49-F238E27FC236}">
                <a16:creationId xmlns:a16="http://schemas.microsoft.com/office/drawing/2014/main" id="{EE85A2F1-1DE7-4BA9-805E-94C59EA91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14" r="34065"/>
          <a:stretch/>
        </p:blipFill>
        <p:spPr bwMode="auto">
          <a:xfrm>
            <a:off x="6764745" y="1311837"/>
            <a:ext cx="2216990" cy="389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Test de l&amp;#39;application My Fitness Pal - La Bulle">
            <a:extLst>
              <a:ext uri="{FF2B5EF4-FFF2-40B4-BE49-F238E27FC236}">
                <a16:creationId xmlns:a16="http://schemas.microsoft.com/office/drawing/2014/main" id="{929DD6D8-926F-4A6B-BDB6-6B54BC5FB8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80"/>
          <a:stretch/>
        </p:blipFill>
        <p:spPr bwMode="auto">
          <a:xfrm>
            <a:off x="9275901" y="2277988"/>
            <a:ext cx="2216991" cy="389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42C6D9A-D127-406B-804D-847C232A1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" y="1997035"/>
            <a:ext cx="647625" cy="647625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02AC309F-D826-44F5-82FC-9C936BDA5B23}"/>
              </a:ext>
            </a:extLst>
          </p:cNvPr>
          <p:cNvSpPr txBox="1"/>
          <p:nvPr/>
        </p:nvSpPr>
        <p:spPr>
          <a:xfrm>
            <a:off x="744627" y="2749766"/>
            <a:ext cx="58743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Aider les consommateurs à améliorer ses habitudes de consommation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Comptabiliser les nutriments (les calories, les protéines) associés à la nourriture ingurgitée par jour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Afficher la qualité nutritionnelle de la nourriture ingurgitée selon Nutri-Score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8247788-E991-4D08-B472-FFAAFC143018}"/>
              </a:ext>
            </a:extLst>
          </p:cNvPr>
          <p:cNvSpPr txBox="1"/>
          <p:nvPr/>
        </p:nvSpPr>
        <p:spPr>
          <a:xfrm>
            <a:off x="721278" y="1966904"/>
            <a:ext cx="60434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Les apports nutritionnels nécessaires pour être en bonne santé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B50B32C2-B8AF-4862-A42D-5E9A1AB848A0}"/>
              </a:ext>
            </a:extLst>
          </p:cNvPr>
          <p:cNvGrpSpPr/>
          <p:nvPr/>
        </p:nvGrpSpPr>
        <p:grpSpPr>
          <a:xfrm>
            <a:off x="4133203" y="4264494"/>
            <a:ext cx="2439362" cy="1859010"/>
            <a:chOff x="3696003" y="4196649"/>
            <a:chExt cx="2467974" cy="1914274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29BB57E5-F8B4-49B4-B384-8A22E0CB90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44" r="12128"/>
            <a:stretch/>
          </p:blipFill>
          <p:spPr bwMode="auto">
            <a:xfrm rot="21019335">
              <a:off x="4024113" y="4389830"/>
              <a:ext cx="1811755" cy="1527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B6411FC-6906-4C17-A674-58817E7726AB}"/>
                </a:ext>
              </a:extLst>
            </p:cNvPr>
            <p:cNvSpPr/>
            <p:nvPr/>
          </p:nvSpPr>
          <p:spPr>
            <a:xfrm rot="21019335">
              <a:off x="3696003" y="4196649"/>
              <a:ext cx="2467974" cy="1914274"/>
            </a:xfrm>
            <a:prstGeom prst="rect">
              <a:avLst/>
            </a:prstGeom>
            <a:noFill/>
            <a:ln w="38100">
              <a:solidFill>
                <a:srgbClr val="86BC26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01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61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38CFEAC8-2F7C-4E30-BDEB-78E47A3E3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272746"/>
              </p:ext>
            </p:extLst>
          </p:nvPr>
        </p:nvGraphicFramePr>
        <p:xfrm>
          <a:off x="982752" y="1992864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1 760 097  x 186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/>
                        <a:t>79.56 %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/>
                        <a:t>1</a:t>
                      </a:r>
                      <a:endParaRPr lang="es-419" sz="18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Colonnes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vides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05FEA64A-2F4E-448C-AB36-ADBF2BC0B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251185"/>
            <a:ext cx="648000" cy="648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D43C28F-75B2-42A6-802F-220C97B18322}"/>
              </a:ext>
            </a:extLst>
          </p:cNvPr>
          <p:cNvSpPr txBox="1"/>
          <p:nvPr/>
        </p:nvSpPr>
        <p:spPr>
          <a:xfrm>
            <a:off x="904569" y="1373752"/>
            <a:ext cx="60434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en.openfoodfacts.org.products.csv</a:t>
            </a:r>
            <a:r>
              <a:rPr lang="fr-FR" sz="2000" b="1" u="none" strike="noStrike" baseline="30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8420245-72B0-496C-A5FF-BD8489DF6286}"/>
              </a:ext>
            </a:extLst>
          </p:cNvPr>
          <p:cNvSpPr txBox="1"/>
          <p:nvPr/>
        </p:nvSpPr>
        <p:spPr>
          <a:xfrm>
            <a:off x="8621423" y="5982805"/>
            <a:ext cx="35705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https://world.openfoodfacts.org/data</a:t>
            </a:r>
          </a:p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2 - https://world.openfoodfacts.org/data/data-fields.txt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F90171F-C920-4C6F-99F3-685829D670AD}"/>
              </a:ext>
            </a:extLst>
          </p:cNvPr>
          <p:cNvSpPr txBox="1"/>
          <p:nvPr/>
        </p:nvSpPr>
        <p:spPr>
          <a:xfrm>
            <a:off x="6455275" y="2228107"/>
            <a:ext cx="46099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Groupes de champs</a:t>
            </a:r>
            <a:r>
              <a:rPr lang="fr-FR" sz="2000" baseline="30000" dirty="0"/>
              <a:t>2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3D8A1CAC-5E9E-44B6-9136-A08809588E3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286" y="2219315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A4703069-C1E7-418F-944B-A0EA258A9D5B}"/>
              </a:ext>
            </a:extLst>
          </p:cNvPr>
          <p:cNvSpPr txBox="1"/>
          <p:nvPr/>
        </p:nvSpPr>
        <p:spPr>
          <a:xfrm>
            <a:off x="6442549" y="2621926"/>
            <a:ext cx="52223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Informations</a:t>
            </a:r>
            <a:r>
              <a:rPr lang="en-US" dirty="0">
                <a:latin typeface="docs-Roboto"/>
              </a:rPr>
              <a:t> </a:t>
            </a:r>
            <a:r>
              <a:rPr lang="en-US" dirty="0" err="1">
                <a:latin typeface="docs-Roboto"/>
              </a:rPr>
              <a:t>générales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docs-Roboto"/>
              </a:rPr>
              <a:t>code, </a:t>
            </a:r>
            <a:r>
              <a:rPr lang="en-US" dirty="0" err="1">
                <a:latin typeface="docs-Roboto"/>
              </a:rPr>
              <a:t>product_name</a:t>
            </a:r>
            <a:r>
              <a:rPr lang="en-US" dirty="0">
                <a:latin typeface="docs-Roboto"/>
              </a:rPr>
              <a:t>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docs-Roboto"/>
              </a:rPr>
              <a:t>Mots </a:t>
            </a:r>
            <a:r>
              <a:rPr lang="en-US" dirty="0" err="1">
                <a:latin typeface="docs-Roboto"/>
              </a:rPr>
              <a:t>clés</a:t>
            </a:r>
            <a:r>
              <a:rPr lang="en-US" dirty="0">
                <a:latin typeface="docs-Roboto"/>
              </a:rPr>
              <a:t> (tags)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categories_tags</a:t>
            </a:r>
            <a:r>
              <a:rPr lang="en-US" dirty="0">
                <a:latin typeface="docs-Roboto"/>
              </a:rPr>
              <a:t>, </a:t>
            </a:r>
            <a:r>
              <a:rPr lang="en-US" dirty="0" err="1">
                <a:latin typeface="docs-Roboto"/>
              </a:rPr>
              <a:t>origins_tags</a:t>
            </a:r>
            <a:r>
              <a:rPr lang="en-US" dirty="0">
                <a:latin typeface="docs-Roboto"/>
              </a:rPr>
              <a:t>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Ingrédients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ingredients_text</a:t>
            </a:r>
            <a:endParaRPr lang="en-US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données</a:t>
            </a:r>
            <a:r>
              <a:rPr lang="en-US" dirty="0">
                <a:latin typeface="docs-Roboto"/>
              </a:rPr>
              <a:t> </a:t>
            </a:r>
            <a:r>
              <a:rPr lang="en-US" dirty="0" err="1">
                <a:latin typeface="docs-Roboto"/>
              </a:rPr>
              <a:t>diverses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main_category</a:t>
            </a:r>
            <a:r>
              <a:rPr lang="en-US" dirty="0">
                <a:latin typeface="docs-Roboto"/>
              </a:rPr>
              <a:t>, additives,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docs-Roboto"/>
              </a:rPr>
              <a:t>Apports </a:t>
            </a:r>
            <a:r>
              <a:rPr lang="en-US" dirty="0" err="1">
                <a:latin typeface="docs-Roboto"/>
              </a:rPr>
              <a:t>nutritionnels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docs-Roboto"/>
              </a:rPr>
              <a:t>energy_100g, sugars_100g, etc.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A634895-8F1C-49D7-9C01-3988146025D7}"/>
              </a:ext>
            </a:extLst>
          </p:cNvPr>
          <p:cNvSpPr txBox="1"/>
          <p:nvPr/>
        </p:nvSpPr>
        <p:spPr>
          <a:xfrm>
            <a:off x="982752" y="4209662"/>
            <a:ext cx="46099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Généralités</a:t>
            </a:r>
            <a:r>
              <a:rPr lang="fr-FR" sz="2000" baseline="30000" dirty="0"/>
              <a:t>2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DC2D09CF-583A-4745-B98D-0C7F35CFE8B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3" y="4200870"/>
            <a:ext cx="457727" cy="427272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98BE11B9-AA8C-4652-AEF0-C2CB641ED6F3}"/>
              </a:ext>
            </a:extLst>
          </p:cNvPr>
          <p:cNvSpPr txBox="1"/>
          <p:nvPr/>
        </p:nvSpPr>
        <p:spPr>
          <a:xfrm>
            <a:off x="877397" y="4598803"/>
            <a:ext cx="47862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Les champs qui se terminent par </a:t>
            </a:r>
            <a:r>
              <a:rPr lang="fr-FR" b="1" dirty="0">
                <a:solidFill>
                  <a:srgbClr val="548235"/>
                </a:solidFill>
                <a:latin typeface="docs-Roboto"/>
              </a:rPr>
              <a:t>_100g </a:t>
            </a:r>
            <a:r>
              <a:rPr lang="fr-FR" dirty="0">
                <a:latin typeface="docs-Roboto"/>
              </a:rPr>
              <a:t>correspondent à la quantité d'un nutriment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Les champs qui se terminent par </a:t>
            </a:r>
            <a:r>
              <a:rPr lang="fr-FR" b="1" dirty="0">
                <a:solidFill>
                  <a:srgbClr val="548235"/>
                </a:solidFill>
                <a:latin typeface="docs-Roboto"/>
              </a:rPr>
              <a:t>_tags </a:t>
            </a:r>
            <a:r>
              <a:rPr lang="fr-FR" dirty="0">
                <a:latin typeface="docs-Roboto"/>
              </a:rPr>
              <a:t>sont une liste de balises séparées par des virgules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56FDF0-8F0F-4018-A611-2EEEB0F12E87}"/>
              </a:ext>
            </a:extLst>
          </p:cNvPr>
          <p:cNvSpPr/>
          <p:nvPr/>
        </p:nvSpPr>
        <p:spPr>
          <a:xfrm>
            <a:off x="6877050" y="1266726"/>
            <a:ext cx="5314950" cy="45772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0C26A1E-B91B-4A8E-93D6-844372FFA1FC}"/>
              </a:ext>
            </a:extLst>
          </p:cNvPr>
          <p:cNvSpPr txBox="1"/>
          <p:nvPr/>
        </p:nvSpPr>
        <p:spPr>
          <a:xfrm>
            <a:off x="7068388" y="1310923"/>
            <a:ext cx="3475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Utilisation de la mémoire 2,4 GB</a:t>
            </a:r>
          </a:p>
        </p:txBody>
      </p:sp>
    </p:spTree>
    <p:extLst>
      <p:ext uri="{BB962C8B-B14F-4D97-AF65-F5344CB8AC3E}">
        <p14:creationId xmlns:p14="http://schemas.microsoft.com/office/powerpoint/2010/main" val="15906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Nettoyage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BF2D62-2143-499B-ABF7-563898A180A1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4868FC3E-D260-4335-BBC6-40B65794623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1C680976-A67E-4214-ADE9-8FD1A06F9B6F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2E8858C0-4B16-4776-ACFB-E3D09DC58CE1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4C74A6AF-E84A-4C79-A339-2BE5AE05E26C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68723EB-EE29-4FE6-9996-FF237562E19F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C1A842DF-9682-4B35-8285-F8CB20916420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70635EFE-478F-4D2C-95E9-2B46F3C994B1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EF5D8D97-045C-4A0A-BD66-0120F462221E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1679590F-C509-4E0F-9704-2F686B412866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51F3F36-CB9D-4184-8855-6F98AB3A03A8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1D907B3B-D6A4-4CB9-9E7C-73A85E539E3A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18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13135</TotalTime>
  <Words>2750</Words>
  <Application>Microsoft Office PowerPoint</Application>
  <PresentationFormat>Grand écran</PresentationFormat>
  <Paragraphs>408</Paragraphs>
  <Slides>38</Slides>
  <Notes>30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9" baseType="lpstr">
      <vt:lpstr>-apple-system</vt:lpstr>
      <vt:lpstr>Arial</vt:lpstr>
      <vt:lpstr>Calibri</vt:lpstr>
      <vt:lpstr>Calibri Light</vt:lpstr>
      <vt:lpstr>docs-Roboto</vt:lpstr>
      <vt:lpstr>Fira Sans Extra Condensed</vt:lpstr>
      <vt:lpstr>Google Sans</vt:lpstr>
      <vt:lpstr>Graphik Light</vt:lpstr>
      <vt:lpstr>Roboto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442</cp:revision>
  <dcterms:created xsi:type="dcterms:W3CDTF">2019-08-03T17:49:11Z</dcterms:created>
  <dcterms:modified xsi:type="dcterms:W3CDTF">2021-07-13T12:47:55Z</dcterms:modified>
</cp:coreProperties>
</file>