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86" r:id="rId22"/>
    <p:sldId id="489" r:id="rId23"/>
    <p:sldId id="490" r:id="rId24"/>
    <p:sldId id="493" r:id="rId25"/>
    <p:sldId id="491" r:id="rId26"/>
    <p:sldId id="494" r:id="rId27"/>
    <p:sldId id="495" r:id="rId28"/>
    <p:sldId id="496" r:id="rId29"/>
    <p:sldId id="500" r:id="rId30"/>
    <p:sldId id="497" r:id="rId31"/>
    <p:sldId id="498" r:id="rId32"/>
    <p:sldId id="499" r:id="rId33"/>
    <p:sldId id="492" r:id="rId34"/>
    <p:sldId id="501" r:id="rId35"/>
    <p:sldId id="502" r:id="rId36"/>
    <p:sldId id="503" r:id="rId37"/>
    <p:sldId id="504" r:id="rId38"/>
    <p:sldId id="508" r:id="rId39"/>
    <p:sldId id="510" r:id="rId40"/>
    <p:sldId id="509" r:id="rId41"/>
    <p:sldId id="506" r:id="rId42"/>
    <p:sldId id="507" r:id="rId43"/>
    <p:sldId id="511" r:id="rId44"/>
    <p:sldId id="512" r:id="rId45"/>
    <p:sldId id="452" r:id="rId46"/>
    <p:sldId id="450" r:id="rId47"/>
    <p:sldId id="425" r:id="rId48"/>
    <p:sldId id="426" r:id="rId49"/>
    <p:sldId id="483" r:id="rId50"/>
    <p:sldId id="48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FFFFFF"/>
    <a:srgbClr val="CC00CC"/>
    <a:srgbClr val="70AD47"/>
    <a:srgbClr val="00B0F0"/>
    <a:srgbClr val="4472C4"/>
    <a:srgbClr val="ED7D31"/>
    <a:srgbClr val="FFC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854" autoAdjust="0"/>
  </p:normalViewPr>
  <p:slideViewPr>
    <p:cSldViewPr snapToGrid="0">
      <p:cViewPr varScale="1">
        <p:scale>
          <a:sx n="112" d="100"/>
          <a:sy n="112" d="100"/>
        </p:scale>
        <p:origin x="12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Anticipation des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629240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503964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5782963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5821841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1429880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Duration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4869FF7-C3B8-444A-815A-B4EEC6A98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46273" y="3562350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366100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8476" y="5560234"/>
            <a:ext cx="1772622" cy="11211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60708" y="2855741"/>
            <a:ext cx="1750390" cy="70660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BF3219C-9729-46DA-9838-E7717D447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72" y="2901142"/>
            <a:ext cx="1260743" cy="2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ont les meilleurs résultats lors de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F4B9E7-3CB2-48E3-8A93-D7D546207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22512" r="1446" b="2096"/>
          <a:stretch/>
        </p:blipFill>
        <p:spPr>
          <a:xfrm>
            <a:off x="2742559" y="1877778"/>
            <a:ext cx="6706881" cy="391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810F406-8C19-4C6E-9455-C5D231FD7F9B}"/>
              </a:ext>
            </a:extLst>
          </p:cNvPr>
          <p:cNvCxnSpPr>
            <a:cxnSpLocks/>
          </p:cNvCxnSpPr>
          <p:nvPr/>
        </p:nvCxnSpPr>
        <p:spPr>
          <a:xfrm>
            <a:off x="1157681" y="2726422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3A6D78-E61F-408C-909A-646F3A9CA94C}"/>
              </a:ext>
            </a:extLst>
          </p:cNvPr>
          <p:cNvCxnSpPr>
            <a:cxnSpLocks/>
          </p:cNvCxnSpPr>
          <p:nvPr/>
        </p:nvCxnSpPr>
        <p:spPr>
          <a:xfrm>
            <a:off x="1157681" y="2996268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C6BD76-6BBB-4DEE-9BE8-C44EF8903B25}"/>
              </a:ext>
            </a:extLst>
          </p:cNvPr>
          <p:cNvCxnSpPr>
            <a:cxnSpLocks/>
          </p:cNvCxnSpPr>
          <p:nvPr/>
        </p:nvCxnSpPr>
        <p:spPr>
          <a:xfrm flipH="1">
            <a:off x="9382207" y="3231159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460100-E5EC-4EE8-A645-E7A9D035A755}"/>
              </a:ext>
            </a:extLst>
          </p:cNvPr>
          <p:cNvCxnSpPr>
            <a:cxnSpLocks/>
          </p:cNvCxnSpPr>
          <p:nvPr/>
        </p:nvCxnSpPr>
        <p:spPr>
          <a:xfrm flipH="1">
            <a:off x="9382207" y="3433893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122567A-4A6D-443B-9D2E-AE1C3E62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908" y="2379228"/>
            <a:ext cx="1249914" cy="25924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989E06-47D2-4521-AEA6-331AB3B38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3356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à avoir le meilleur résultat avec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3427209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8831"/>
            <a:ext cx="1334878" cy="2693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5020720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28831"/>
            <a:ext cx="1211746" cy="109837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C56C5-9FC2-4192-83E1-121467ABCAA5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8AD6CA-1AA0-4D36-9BA0-716D33DEFF2B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507B8-A86B-4328-9780-5013A547594C}"/>
              </a:ext>
            </a:extLst>
          </p:cNvPr>
          <p:cNvSpPr/>
          <p:nvPr/>
        </p:nvSpPr>
        <p:spPr>
          <a:xfrm>
            <a:off x="10504448" y="2328831"/>
            <a:ext cx="1366100" cy="2704493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937D697-7B20-48E7-975F-AAD2FDCDB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2072" y="2393282"/>
            <a:ext cx="1260743" cy="2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290472" y="2556672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FAB430-22C8-45C1-B83D-36675339E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3" y="1908252"/>
            <a:ext cx="4743025" cy="35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839B3-3B85-481B-89A7-D6E5446F8B3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8F63F8-4B7C-43C7-BC61-F9AEBB334346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B2FA87-0731-49A5-B065-80D9C8A2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5" y="1730451"/>
            <a:ext cx="4815856" cy="3823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1943148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1927844" y="3120705"/>
            <a:ext cx="1461308" cy="327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AA66263-9878-42B9-93BE-A707F017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1" y="1913951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F66E2C4-8F2B-40A1-9598-4CF32ED79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823" y="2330215"/>
            <a:ext cx="4263946" cy="370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7F19D2-5CCF-4190-9E40-EA6DD9CA4D7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3665D6-6B3C-4D4B-9E66-B8FA4F0D1CA2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31C7999-7E64-46DE-8210-280A22C69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50665"/>
            <a:ext cx="8004094" cy="32016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est encore le meilleur résultat après 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95830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04000" y="2449999"/>
            <a:ext cx="1169390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5120389"/>
            <a:ext cx="1160063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2449999"/>
            <a:ext cx="1189516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0" y="1793698"/>
            <a:ext cx="4685263" cy="422228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18015" y="1816204"/>
            <a:ext cx="452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A0C809-3709-4B47-B316-3FE62491777C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81D66F-B1C1-4EA5-8C5D-50690D3A2FC3}"/>
              </a:ext>
            </a:extLst>
          </p:cNvPr>
          <p:cNvSpPr/>
          <p:nvPr/>
        </p:nvSpPr>
        <p:spPr>
          <a:xfrm>
            <a:off x="10504448" y="2328831"/>
            <a:ext cx="1366100" cy="2704493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9142EFE-B5A7-4F83-84C3-303C8794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2072" y="2393282"/>
            <a:ext cx="1260743" cy="25783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B35039-B208-4BDD-B1BF-71A45BA3E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949" y="2482945"/>
            <a:ext cx="1044833" cy="26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870478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2477237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74953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7204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ADC54-A9E9-4287-8E8F-233C6450D223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872D88-D19D-4064-8F26-1176CDB8E355}"/>
              </a:ext>
            </a:extLst>
          </p:cNvPr>
          <p:cNvSpPr txBox="1"/>
          <p:nvPr/>
        </p:nvSpPr>
        <p:spPr>
          <a:xfrm>
            <a:off x="18014" y="1282052"/>
            <a:ext cx="145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0,23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561266" y="1497205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368300" y="2384687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meilleur que celui de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7" y="1207653"/>
            <a:ext cx="5531667" cy="444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592284" y="1675887"/>
            <a:ext cx="1218028" cy="1525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592283" y="4267026"/>
            <a:ext cx="1822035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Baseline -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dummyRegressor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()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avec les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8D9C-864C-4D67-9D3A-B9CD0AEE6A89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21A2AC-4021-475B-982A-C9059EF0F67B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obtenu par 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est meilleur que celui des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baselines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88A6561-5619-4DE0-BB54-17C87318C598}"/>
              </a:ext>
            </a:extLst>
          </p:cNvPr>
          <p:cNvGrpSpPr/>
          <p:nvPr/>
        </p:nvGrpSpPr>
        <p:grpSpPr>
          <a:xfrm>
            <a:off x="2201204" y="1036923"/>
            <a:ext cx="7041771" cy="4145157"/>
            <a:chOff x="2201204" y="1036923"/>
            <a:chExt cx="7041771" cy="414515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2E0CA62-75B2-4531-AB4F-973CF4F1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204" y="1036923"/>
              <a:ext cx="7041771" cy="4145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414DEDB-8EB4-4536-A256-D10C0F0B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9" t="6763" r="8603" b="5916"/>
            <a:stretch/>
          </p:blipFill>
          <p:spPr>
            <a:xfrm>
              <a:off x="2201204" y="1036924"/>
              <a:ext cx="5937629" cy="4145156"/>
            </a:xfrm>
            <a:prstGeom prst="rect">
              <a:avLst/>
            </a:prstGeom>
          </p:spPr>
        </p:pic>
      </p:grpSp>
      <p:cxnSp>
        <p:nvCxnSpPr>
          <p:cNvPr id="23" name="Google Shape;1027;p27">
            <a:extLst>
              <a:ext uri="{FF2B5EF4-FFF2-40B4-BE49-F238E27FC236}">
                <a16:creationId xmlns:a16="http://schemas.microsoft.com/office/drawing/2014/main" id="{FBAD2249-D810-457A-8ECD-7E768EB523E4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flipH="1" flipV="1">
            <a:off x="3286640" y="5092117"/>
            <a:ext cx="4238111" cy="652166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941D2-06D8-4C6A-BE84-15F78D991626}"/>
              </a:ext>
            </a:extLst>
          </p:cNvPr>
          <p:cNvSpPr/>
          <p:nvPr/>
        </p:nvSpPr>
        <p:spPr>
          <a:xfrm>
            <a:off x="2605287" y="3171825"/>
            <a:ext cx="1362706" cy="1920292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44423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49FC0D-1B15-4191-83E0-5600AD732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57123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l’énergie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6471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41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24026"/>
            <a:ext cx="2056928" cy="265704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8954673" y="2371139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050894"/>
            <a:ext cx="214796" cy="165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9250875" y="2494693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57375"/>
            <a:ext cx="2056928" cy="2569123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822211" y="4426498"/>
            <a:ext cx="190755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28F47C4-1D8C-4753-B2F8-B970704E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CO2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42904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3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81175"/>
            <a:ext cx="2056928" cy="259989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476462"/>
            <a:ext cx="2056928" cy="2950037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713154" y="4426499"/>
            <a:ext cx="299812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8964198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</p:cNvCxnSpPr>
          <p:nvPr/>
        </p:nvCxnSpPr>
        <p:spPr>
          <a:xfrm>
            <a:off x="8739877" y="3323049"/>
            <a:ext cx="28667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250875" y="2738271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L'importance d'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EnergyStarScore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509447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28F47C4-1D8C-4753-B2F8-B970704E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CO2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42904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3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81175"/>
            <a:ext cx="2056928" cy="259989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476462"/>
            <a:ext cx="2056928" cy="2950037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713154" y="4426499"/>
            <a:ext cx="299812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8964198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</p:cNvCxnSpPr>
          <p:nvPr/>
        </p:nvCxnSpPr>
        <p:spPr>
          <a:xfrm>
            <a:off x="8739877" y="3323049"/>
            <a:ext cx="28667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250875" y="2738271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21292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478658"/>
            <a:ext cx="10203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prendre en compte des variables déclaratives numérique en relation avec la taille de </a:t>
            </a:r>
            <a:r>
              <a:rPr lang="fr-FR" sz="2000" dirty="0" err="1">
                <a:latin typeface="Google Sans"/>
              </a:rPr>
              <a:t>dataset</a:t>
            </a:r>
            <a:r>
              <a:rPr lang="fr-FR" sz="2000" dirty="0">
                <a:latin typeface="Google Sans"/>
              </a:rPr>
              <a:t>.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PropertyGFABuilding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(s),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SecondLargestPropertyUseTypeGFA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etc.</a:t>
            </a:r>
            <a:endParaRPr lang="fr-FR" sz="14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Les courbes d’apprentissage montrent qu’il est nécessaire d’avoir plus de données pour obtenir de meilleurs résultats sur les modèles.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La taille de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datasets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sans variables cibles est de 1614 x 11</a:t>
            </a:r>
            <a:endParaRPr lang="fr-FR" sz="20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786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479296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bien connaître le comportement de chaque modèle et ses paramètres pour en tirer le meilleur parti.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479296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333598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Sur la base du meilleur résultat obtenu par Gradient </a:t>
            </a:r>
            <a:r>
              <a:rPr lang="fr-FR" sz="2000" dirty="0" err="1">
                <a:latin typeface="Google Sans"/>
              </a:rPr>
              <a:t>Boosting</a:t>
            </a:r>
            <a:r>
              <a:rPr lang="fr-FR" sz="2000" dirty="0">
                <a:latin typeface="Google Sans"/>
              </a:rPr>
              <a:t>, il faut prendre en compte le </a:t>
            </a:r>
            <a:r>
              <a:rPr lang="fr-FR" sz="2000" dirty="0" err="1">
                <a:latin typeface="Google Sans"/>
              </a:rPr>
              <a:t>XGBoost</a:t>
            </a:r>
            <a:r>
              <a:rPr lang="fr-FR" sz="2000" dirty="0">
                <a:latin typeface="Google Sans"/>
              </a:rPr>
              <a:t> pour faire la prédiction.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333598"/>
            <a:ext cx="457727" cy="427272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59D764-0A56-4863-B2CC-5954B09710CB}"/>
              </a:ext>
            </a:extLst>
          </p:cNvPr>
          <p:cNvSpPr txBox="1"/>
          <p:nvPr/>
        </p:nvSpPr>
        <p:spPr>
          <a:xfrm>
            <a:off x="828946" y="5322222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recommandé de considérer </a:t>
            </a:r>
            <a:r>
              <a:rPr lang="fr-FR" sz="2000" dirty="0" err="1">
                <a:latin typeface="Google Sans"/>
              </a:rPr>
              <a:t>EnergySTARScore</a:t>
            </a:r>
            <a:r>
              <a:rPr lang="fr-FR" sz="2000" dirty="0">
                <a:latin typeface="Google Sans"/>
              </a:rPr>
              <a:t> dès le début.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44DA846-4852-4498-9490-38E5F97B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6" y="5322222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18675</TotalTime>
  <Words>2018</Words>
  <Application>Microsoft Office PowerPoint</Application>
  <PresentationFormat>Grand écran</PresentationFormat>
  <Paragraphs>444</Paragraphs>
  <Slides>50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497</cp:revision>
  <dcterms:created xsi:type="dcterms:W3CDTF">2019-08-03T17:49:11Z</dcterms:created>
  <dcterms:modified xsi:type="dcterms:W3CDTF">2021-09-03T13:36:11Z</dcterms:modified>
</cp:coreProperties>
</file>