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68" r:id="rId2"/>
    <p:sldId id="372" r:id="rId3"/>
    <p:sldId id="373" r:id="rId4"/>
    <p:sldId id="408" r:id="rId5"/>
    <p:sldId id="375" r:id="rId6"/>
    <p:sldId id="460" r:id="rId7"/>
    <p:sldId id="416" r:id="rId8"/>
    <p:sldId id="463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80" r:id="rId17"/>
    <p:sldId id="473" r:id="rId18"/>
    <p:sldId id="474" r:id="rId19"/>
    <p:sldId id="418" r:id="rId20"/>
    <p:sldId id="479" r:id="rId21"/>
    <p:sldId id="475" r:id="rId22"/>
    <p:sldId id="476" r:id="rId23"/>
    <p:sldId id="477" r:id="rId24"/>
    <p:sldId id="478" r:id="rId25"/>
    <p:sldId id="456" r:id="rId26"/>
    <p:sldId id="457" r:id="rId27"/>
    <p:sldId id="410" r:id="rId28"/>
    <p:sldId id="459" r:id="rId29"/>
    <p:sldId id="419" r:id="rId30"/>
    <p:sldId id="439" r:id="rId31"/>
    <p:sldId id="438" r:id="rId32"/>
    <p:sldId id="421" r:id="rId33"/>
    <p:sldId id="422" r:id="rId34"/>
    <p:sldId id="440" r:id="rId35"/>
    <p:sldId id="431" r:id="rId36"/>
    <p:sldId id="437" r:id="rId37"/>
    <p:sldId id="454" r:id="rId38"/>
    <p:sldId id="432" r:id="rId39"/>
    <p:sldId id="435" r:id="rId40"/>
    <p:sldId id="436" r:id="rId41"/>
    <p:sldId id="441" r:id="rId42"/>
    <p:sldId id="433" r:id="rId43"/>
    <p:sldId id="434" r:id="rId44"/>
    <p:sldId id="442" r:id="rId45"/>
    <p:sldId id="443" r:id="rId46"/>
    <p:sldId id="444" r:id="rId47"/>
    <p:sldId id="445" r:id="rId48"/>
    <p:sldId id="451" r:id="rId49"/>
    <p:sldId id="447" r:id="rId50"/>
    <p:sldId id="448" r:id="rId51"/>
    <p:sldId id="452" r:id="rId52"/>
    <p:sldId id="450" r:id="rId53"/>
    <p:sldId id="425" r:id="rId54"/>
    <p:sldId id="426" r:id="rId55"/>
    <p:sldId id="428" r:id="rId56"/>
    <p:sldId id="430" r:id="rId57"/>
    <p:sldId id="44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3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70AD47"/>
    <a:srgbClr val="5B9BD5"/>
    <a:srgbClr val="7F7F7F"/>
    <a:srgbClr val="4472C4"/>
    <a:srgbClr val="7451EB"/>
    <a:srgbClr val="ED7D31"/>
    <a:srgbClr val="CC00CC"/>
    <a:srgbClr val="FF33C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89123" autoAdjust="0"/>
  </p:normalViewPr>
  <p:slideViewPr>
    <p:cSldViewPr snapToGrid="0">
      <p:cViewPr varScale="1">
        <p:scale>
          <a:sx n="102" d="100"/>
          <a:sy n="102" d="100"/>
        </p:scale>
        <p:origin x="130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8T11:12:13.211" idx="3">
    <p:pos x="10" y="10"/>
    <p:text>5 min - Présentation de la problématique, de son interprétation et des pistes de recherche envisagées.
5 min - Présentation du cleaning effectué, du feature engineering et de l'exploration.
10 min - Présentation des différentes pistes de modélisation effectuées.
5 min - Présentation du modèle final sélectionné ainsi que des améliorations effectuées.
5 à 10 minutes de questions-réponses.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1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 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Quel type de nutriments: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calories, Les protéines, Les énergies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graisses, Les sucres,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fibres, etc.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Afficher aux utilisateurs, la qualité nutritionnelle de la nourriture ingurgitée selon Nutri-Score 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Le </a:t>
            </a:r>
            <a:r>
              <a:rPr lang="es-ES" dirty="0" err="1"/>
              <a:t>jeu</a:t>
            </a:r>
            <a:r>
              <a:rPr lang="es-ES" dirty="0"/>
              <a:t> de </a:t>
            </a:r>
            <a:r>
              <a:rPr lang="es-ES" dirty="0" err="1"/>
              <a:t>données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grand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Aussi</a:t>
            </a:r>
            <a:r>
              <a:rPr lang="es-ES" dirty="0"/>
              <a:t>,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voir</a:t>
            </a:r>
            <a:r>
              <a:rPr lang="es-ES" dirty="0"/>
              <a:t> des </a:t>
            </a:r>
            <a:r>
              <a:rPr lang="es-ES" dirty="0" err="1"/>
              <a:t>généralités</a:t>
            </a:r>
            <a:r>
              <a:rPr lang="es-ES" dirty="0"/>
              <a:t> sur le jue de </a:t>
            </a:r>
            <a:r>
              <a:rPr lang="es-ES" dirty="0" err="1"/>
              <a:t>données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fr-FR" dirty="0"/>
              <a:t>De plus, on peut trouver des groupes de champs, par </a:t>
            </a:r>
            <a:r>
              <a:rPr lang="fr-FR" dirty="0" err="1"/>
              <a:t>exemplecode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Supprimer : colonnes et lignes vides, lignes en double. </a:t>
            </a:r>
            <a:b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Correction des types de colonnes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 des informations uniquement pour la France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Identifier et analyser les champs de l'idée d'application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 aberrantes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1ª et 2ª </a:t>
            </a:r>
            <a:r>
              <a:rPr lang="es-ES" dirty="0" err="1"/>
              <a:t>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15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0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0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4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Sélectionnez un sous-ensemble de données (11325 x 9)</a:t>
            </a:r>
            <a:b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fr-FR" sz="120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ocs-Roboto"/>
              </a:rPr>
              <a:t>Travailler uniquement avec les lignes sans valeurs manquantes et colonnes importantes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Diviser le sous-ensemble en ensembles d'entraînement et de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u="none" strike="noStrike" dirty="0">
                <a:solidFill>
                  <a:srgbClr val="000000"/>
                </a:solidFill>
                <a:effectLst/>
                <a:latin typeface="docs-Roboto"/>
              </a:rPr>
              <a:t>Faire des imputations via SimpleImputer, CustomImputer, KNN Imputer et Iterative Imputer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Comparaison de l'imputation à l'aide du MSE et du RMSE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1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 par un indicateur de risque en tant que RMSE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et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52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dirty="0" err="1"/>
              <a:t>Iterative</a:t>
            </a:r>
            <a:r>
              <a:rPr lang="es-ES" dirty="0"/>
              <a:t> </a:t>
            </a:r>
            <a:r>
              <a:rPr lang="es-ES" dirty="0" err="1"/>
              <a:t>Imputer</a:t>
            </a:r>
            <a:r>
              <a:rPr lang="es-ES" dirty="0"/>
              <a:t> 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Multivariate imputer that estimates each feature from all the others.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strategy for imputing missing values by modeling each feature with missing values as a function of other features in a round-robin fashion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1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Observations / Conclusions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Graphique à secteurs (par pourcentage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La plupart des produits (61,5%)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Seuls les 20,8% sont classés entre le grade D et le grade 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dirty="0"/>
              <a:t>Graphique à barres (par quantité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7786 produits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2635 produits sont classés entre le grade D et le grade 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87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snacks et les chocolats offrent plus de sucre que les autres catégories.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aliments d'origine végétale et les chocolats offrent plus de matières grasses par rapport aux autres catégories. Probablement à cause des huiles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 statistique, un graphique Q-Q est une méthode graphique pour diagnostiquer les différences entre la distribution de probabilité d'une population à partir de laquelle un échantillon aléatoire a été tiré et une distribution utilisée à des fins de comparaison.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7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Coefficient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La protéine et le sucre ont une relation inverse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L’Énergie vs Nutri-Score n'ont pas de relation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R² - Score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Plus la valeur de r2 est proche de 1, plus l'ajustement du modèle à la variable que nous essayons d'expliquer est grand.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05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8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4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PC1 a une influence sur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. Ce composant principal comprend probablement des snack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36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F1 et F2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dirty="0"/>
              <a:t> ont une forte corrélation avec F1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la protéine</a:t>
            </a:r>
            <a:r>
              <a:rPr lang="fr-FR" dirty="0"/>
              <a:t> a une forte corrélation avec F2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b="1" dirty="0"/>
              <a:t>le sucre </a:t>
            </a:r>
            <a:r>
              <a:rPr lang="fr-FR" dirty="0"/>
              <a:t>ont une corrélation négative avec F2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F3 et F4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sel</a:t>
            </a:r>
            <a:r>
              <a:rPr lang="fr-FR" dirty="0"/>
              <a:t> a une forte corrélation avec F3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protéines</a:t>
            </a:r>
            <a:r>
              <a:rPr lang="fr-FR" dirty="0"/>
              <a:t> et </a:t>
            </a:r>
            <a:r>
              <a:rPr lang="fr-FR" b="1" dirty="0"/>
              <a:t>le sucre </a:t>
            </a:r>
            <a:r>
              <a:rPr lang="fr-FR" dirty="0"/>
              <a:t>ont une corrélation négative avec F4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F5 et F6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dirty="0"/>
              <a:t>a une corrélation négative avec F6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 </a:t>
            </a:r>
            <a:r>
              <a:rPr lang="fr-FR" dirty="0"/>
              <a:t>ont une corrélation négative avec F5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sucre</a:t>
            </a:r>
            <a:r>
              <a:rPr lang="fr-FR" dirty="0"/>
              <a:t> a une forte corrélation avec F5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59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 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9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microsoft.com/office/2007/relationships/hdphoto" Target="../media/hdphoto2.wd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microsoft.com/office/2007/relationships/hdphoto" Target="../media/hdphoto1.wdp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742152" y="1893914"/>
            <a:ext cx="62706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4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Anticipez les besoins en consommation électrique de bâtiments »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416CAA6-F434-44D6-8C49-520AF4D32C9C}"/>
              </a:ext>
            </a:extLst>
          </p:cNvPr>
          <p:cNvGrpSpPr/>
          <p:nvPr/>
        </p:nvGrpSpPr>
        <p:grpSpPr>
          <a:xfrm>
            <a:off x="300199" y="1653091"/>
            <a:ext cx="4239527" cy="2613556"/>
            <a:chOff x="300199" y="1653091"/>
            <a:chExt cx="4239527" cy="261355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90430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35072" y="1653091"/>
              <a:ext cx="0" cy="2612029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4241571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924912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66E4F8F0-F5B6-4722-BC83-BE38EDD273F6}"/>
              </a:ext>
            </a:extLst>
          </p:cNvPr>
          <p:cNvSpPr/>
          <p:nvPr/>
        </p:nvSpPr>
        <p:spPr>
          <a:xfrm>
            <a:off x="7224533" y="3429000"/>
            <a:ext cx="45719" cy="4571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78FBDC1-FAEF-4E99-B23D-0F240360B596}"/>
              </a:ext>
            </a:extLst>
          </p:cNvPr>
          <p:cNvSpPr txBox="1"/>
          <p:nvPr/>
        </p:nvSpPr>
        <p:spPr>
          <a:xfrm rot="19283974">
            <a:off x="9637432" y="5363874"/>
            <a:ext cx="2592593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REVISAR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E7DF116-2471-4B75-B3B3-C8BDED213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7492481" y="737318"/>
            <a:ext cx="4498624" cy="152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E7E7536-2F00-4675-8BF8-96B42C19EA9E}"/>
              </a:ext>
            </a:extLst>
          </p:cNvPr>
          <p:cNvSpPr txBox="1"/>
          <p:nvPr/>
        </p:nvSpPr>
        <p:spPr>
          <a:xfrm>
            <a:off x="835632" y="1452357"/>
            <a:ext cx="1882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BuildingAge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8CE555F-92CF-4ECD-9985-9318A3AE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52357"/>
            <a:ext cx="457727" cy="4272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DEC7A7-6B36-48A2-BEA4-92D00DEFD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1954603"/>
            <a:ext cx="6212868" cy="50404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FCEF196-EC26-4E52-A17F-C4FA4CA261F6}"/>
              </a:ext>
            </a:extLst>
          </p:cNvPr>
          <p:cNvSpPr/>
          <p:nvPr/>
        </p:nvSpPr>
        <p:spPr>
          <a:xfrm>
            <a:off x="7785100" y="136080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51F765-82AF-4275-88CB-E8A0259828B2}"/>
              </a:ext>
            </a:extLst>
          </p:cNvPr>
          <p:cNvSpPr txBox="1"/>
          <p:nvPr/>
        </p:nvSpPr>
        <p:spPr>
          <a:xfrm>
            <a:off x="7785100" y="136982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1656 x 18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1,99 % de valeurs manquantes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9F509F2-1ACB-4B2C-AAF2-5665B0B226D8}"/>
              </a:ext>
            </a:extLst>
          </p:cNvPr>
          <p:cNvSpPr txBox="1"/>
          <p:nvPr/>
        </p:nvSpPr>
        <p:spPr>
          <a:xfrm>
            <a:off x="835631" y="2849383"/>
            <a:ext cx="746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Categories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/ </a:t>
            </a:r>
            <a:r>
              <a:rPr lang="fr-FR" sz="2000" b="1" dirty="0" err="1">
                <a:latin typeface="Google Sans"/>
              </a:rPr>
              <a:t>renamed_PropertyType</a:t>
            </a:r>
            <a:endParaRPr lang="fr-FR" sz="2000" b="1" dirty="0">
              <a:latin typeface="Google Sans"/>
            </a:endParaRP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ED3E601B-B43C-4DA7-8D20-974D282A17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849383"/>
            <a:ext cx="457727" cy="427272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8F13481C-41C2-484F-87E2-60573F866E95}"/>
              </a:ext>
            </a:extLst>
          </p:cNvPr>
          <p:cNvSpPr txBox="1"/>
          <p:nvPr/>
        </p:nvSpPr>
        <p:spPr>
          <a:xfrm>
            <a:off x="835632" y="3326952"/>
            <a:ext cx="644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/>
              <a:t>BuildingType</a:t>
            </a:r>
            <a:r>
              <a:rPr lang="fr-FR" dirty="0"/>
              <a:t> / </a:t>
            </a:r>
            <a:r>
              <a:rPr lang="fr-FR" dirty="0" err="1"/>
              <a:t>PrimaryPropertyType</a:t>
            </a:r>
            <a:r>
              <a:rPr lang="fr-FR" dirty="0"/>
              <a:t> / </a:t>
            </a:r>
            <a:r>
              <a:rPr lang="fr-FR" dirty="0" err="1"/>
              <a:t>LargestPropertyUseType</a:t>
            </a:r>
            <a:r>
              <a:rPr lang="fr-FR" dirty="0"/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5C2F432-31B4-4648-B8FE-E4378524A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32" y="3878367"/>
            <a:ext cx="6698643" cy="1133154"/>
          </a:xfrm>
          <a:prstGeom prst="rect">
            <a:avLst/>
          </a:prstGeom>
        </p:spPr>
      </p:pic>
      <p:sp>
        <p:nvSpPr>
          <p:cNvPr id="79" name="ZoneTexte 78">
            <a:extLst>
              <a:ext uri="{FF2B5EF4-FFF2-40B4-BE49-F238E27FC236}">
                <a16:creationId xmlns:a16="http://schemas.microsoft.com/office/drawing/2014/main" id="{3DA8F46A-D829-4EC5-84C9-65D7DEAE1DDA}"/>
              </a:ext>
            </a:extLst>
          </p:cNvPr>
          <p:cNvSpPr txBox="1"/>
          <p:nvPr/>
        </p:nvSpPr>
        <p:spPr>
          <a:xfrm rot="19283974">
            <a:off x="8518549" y="4996697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57B2328-AA2C-466D-983F-5E6953DC173B}"/>
              </a:ext>
            </a:extLst>
          </p:cNvPr>
          <p:cNvSpPr txBox="1"/>
          <p:nvPr/>
        </p:nvSpPr>
        <p:spPr>
          <a:xfrm>
            <a:off x="8177313" y="3878367"/>
            <a:ext cx="331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Google Sans"/>
              </a:rPr>
              <a:t>renamed_PropertyType</a:t>
            </a:r>
            <a:endParaRPr lang="fr-FR" b="1" dirty="0">
              <a:latin typeface="Google Sans"/>
            </a:endParaRPr>
          </a:p>
        </p:txBody>
      </p:sp>
      <p:sp>
        <p:nvSpPr>
          <p:cNvPr id="81" name="Accolade fermante 80">
            <a:extLst>
              <a:ext uri="{FF2B5EF4-FFF2-40B4-BE49-F238E27FC236}">
                <a16:creationId xmlns:a16="http://schemas.microsoft.com/office/drawing/2014/main" id="{A7FC1276-4DCF-4D90-A79E-413B9E4C3E08}"/>
              </a:ext>
            </a:extLst>
          </p:cNvPr>
          <p:cNvSpPr/>
          <p:nvPr/>
        </p:nvSpPr>
        <p:spPr>
          <a:xfrm>
            <a:off x="7513638" y="2998355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6949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Transformation des variables de consommations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graphicFrame>
        <p:nvGraphicFramePr>
          <p:cNvPr id="62" name="Tableau 3">
            <a:extLst>
              <a:ext uri="{FF2B5EF4-FFF2-40B4-BE49-F238E27FC236}">
                <a16:creationId xmlns:a16="http://schemas.microsoft.com/office/drawing/2014/main" id="{E7DD4469-F525-4C65-BA06-F6DC85934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06818"/>
              </p:ext>
            </p:extLst>
          </p:nvPr>
        </p:nvGraphicFramePr>
        <p:xfrm>
          <a:off x="995880" y="2099299"/>
          <a:ext cx="4966770" cy="192024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8191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136305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963884">
                  <a:extLst>
                    <a:ext uri="{9D8B030D-6E8A-4147-A177-3AD203B41FA5}">
                      <a16:colId xmlns:a16="http://schemas.microsoft.com/office/drawing/2014/main" val="174458089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456949238"/>
                    </a:ext>
                  </a:extLst>
                </a:gridCol>
                <a:gridCol w="1113980">
                  <a:extLst>
                    <a:ext uri="{9D8B030D-6E8A-4147-A177-3AD203B41FA5}">
                      <a16:colId xmlns:a16="http://schemas.microsoft.com/office/drawing/2014/main" val="133015067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Électricité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Gaz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naturel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Fumer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Autre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carburant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Oui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1656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1188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62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Non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N/A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468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1594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</a:tbl>
          </a:graphicData>
        </a:graphic>
      </p:graphicFrame>
      <p:sp>
        <p:nvSpPr>
          <p:cNvPr id="66" name="ZoneTexte 65">
            <a:extLst>
              <a:ext uri="{FF2B5EF4-FFF2-40B4-BE49-F238E27FC236}">
                <a16:creationId xmlns:a16="http://schemas.microsoft.com/office/drawing/2014/main" id="{7B03E0E3-757E-45E2-8BC6-CE9D19AB0223}"/>
              </a:ext>
            </a:extLst>
          </p:cNvPr>
          <p:cNvSpPr txBox="1"/>
          <p:nvPr/>
        </p:nvSpPr>
        <p:spPr>
          <a:xfrm>
            <a:off x="917441" y="4019539"/>
            <a:ext cx="4740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Nombre de bâtiments qui consomme ou pas :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0A0BBF09-E89B-406D-9463-314176CADA01}"/>
              </a:ext>
            </a:extLst>
          </p:cNvPr>
          <p:cNvSpPr/>
          <p:nvPr/>
        </p:nvSpPr>
        <p:spPr>
          <a:xfrm>
            <a:off x="5900131" y="2008912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4936043-15BA-418C-BC32-FC65C4B28929}"/>
              </a:ext>
            </a:extLst>
          </p:cNvPr>
          <p:cNvSpPr txBox="1"/>
          <p:nvPr/>
        </p:nvSpPr>
        <p:spPr>
          <a:xfrm>
            <a:off x="6443056" y="2594676"/>
            <a:ext cx="37582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Electricity_ratio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Gaz Naturel, Fumer, Autre carburant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Boolean variable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4BBA92-EE0F-43FF-BE9A-EBD4E8938657}"/>
              </a:ext>
            </a:extLst>
          </p:cNvPr>
          <p:cNvSpPr txBox="1"/>
          <p:nvPr/>
        </p:nvSpPr>
        <p:spPr>
          <a:xfrm>
            <a:off x="995880" y="4710595"/>
            <a:ext cx="55461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Définitions de 2 hypothèses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 ration d’électricité utilisés ne changera pas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Les types d’énergie utilisés ne changera pas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8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aberrantes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Z-score par type de bâtiments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38BE68-515B-4FEC-9051-604F57F9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2081781"/>
            <a:ext cx="8905875" cy="249555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B756BB-1458-43C2-9405-ED06AB891BCA}"/>
              </a:ext>
            </a:extLst>
          </p:cNvPr>
          <p:cNvSpPr txBox="1"/>
          <p:nvPr/>
        </p:nvSpPr>
        <p:spPr>
          <a:xfrm>
            <a:off x="835632" y="4784955"/>
            <a:ext cx="6395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Valeurs manquantes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Total de valeurs manquantes :		539 685</a:t>
            </a:r>
            <a:endParaRPr lang="fr-FR" i="1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Pourcentage de valeurs manquantes :	2,32  2,95 %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316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041038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continues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ProgertyGFATotal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cibles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SiteEnergyUse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GHGEmissinos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AD3EF4-D7D3-47EA-80F3-85D4501D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9" y="1446885"/>
            <a:ext cx="6242240" cy="440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3CA7619-FA7F-4D11-BC9D-0C455347C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180" y="4591050"/>
            <a:ext cx="2154141" cy="126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46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des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FC2C13-559E-43DF-B919-A1920AAD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54" y="2247174"/>
            <a:ext cx="6838379" cy="341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785100" y="125284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785100" y="126186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2,53 %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870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19AB5C5-B7F2-4BD2-B6AF-DEAB68CA09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707793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8FD9E9-FF2A-4884-A8C6-A39B51E9460C}"/>
              </a:ext>
            </a:extLst>
          </p:cNvPr>
          <p:cNvSpPr txBox="1"/>
          <p:nvPr/>
        </p:nvSpPr>
        <p:spPr>
          <a:xfrm>
            <a:off x="835845" y="2707793"/>
            <a:ext cx="4412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326573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1" y="5335061"/>
            <a:ext cx="507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241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CE86E6-7BBA-4993-9814-47A0DBE3D8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t="7065" r="7481" b="3442"/>
          <a:stretch/>
        </p:blipFill>
        <p:spPr>
          <a:xfrm>
            <a:off x="5248275" y="1623367"/>
            <a:ext cx="5650797" cy="406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4AFD96D-4EE7-4806-B24A-26122554610C}"/>
              </a:ext>
            </a:extLst>
          </p:cNvPr>
          <p:cNvSpPr txBox="1"/>
          <p:nvPr/>
        </p:nvSpPr>
        <p:spPr>
          <a:xfrm>
            <a:off x="835632" y="2022184"/>
            <a:ext cx="4412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Traitments des valeurs aberrantes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Traitments des valeurs manquantes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272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hôpitaux ont les taux les plus élevés ?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76CEEA-F568-4EBA-8759-BF9562048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2" y="2097882"/>
            <a:ext cx="4207936" cy="3506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B08BB6-6867-4612-BB43-1C465381C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656" y="2068200"/>
            <a:ext cx="4207936" cy="35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43A109-A140-4B2E-A896-DCD2C9729A49}"/>
              </a:ext>
            </a:extLst>
          </p:cNvPr>
          <p:cNvSpPr/>
          <p:nvPr/>
        </p:nvSpPr>
        <p:spPr>
          <a:xfrm>
            <a:off x="1083640" y="2632513"/>
            <a:ext cx="3926587" cy="407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BEDF4-C07B-4D9A-B750-D75C0B894317}"/>
              </a:ext>
            </a:extLst>
          </p:cNvPr>
          <p:cNvSpPr/>
          <p:nvPr/>
        </p:nvSpPr>
        <p:spPr>
          <a:xfrm>
            <a:off x="5450860" y="2605973"/>
            <a:ext cx="3926587" cy="407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1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3DDACEEA-4851-420C-9437-83FB06DFA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1308934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DCA789-8329-464C-B6AD-278AFE37E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60" y="1358862"/>
            <a:ext cx="5175344" cy="4140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9C3E756-9927-444F-B23F-D31832E57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7" y="3743403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41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66E1F88-A978-4F0B-8834-39DCE58B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E369E-EFEC-4213-9C20-675D101E10C8}"/>
              </a:ext>
            </a:extLst>
          </p:cNvPr>
          <p:cNvSpPr txBox="1"/>
          <p:nvPr/>
        </p:nvSpPr>
        <p:spPr>
          <a:xfrm>
            <a:off x="844681" y="1443610"/>
            <a:ext cx="5076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PC6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79,24 %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C79F22-2F8A-47BA-92B0-CDFE59FE07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 r="3955"/>
          <a:stretch/>
        </p:blipFill>
        <p:spPr>
          <a:xfrm>
            <a:off x="6270660" y="1398580"/>
            <a:ext cx="5738675" cy="29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6BAC8C-DAE4-4A4B-808C-0BA244F1E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2881048"/>
            <a:ext cx="5915096" cy="2957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74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A0D28E48-4163-43AF-820E-838FC8BB5FC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final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CE82CE-C342-4FC9-B550-49C68E04C587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2" y="1215457"/>
            <a:ext cx="538034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features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colonnes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 variable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63783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6;p19">
            <a:extLst>
              <a:ext uri="{FF2B5EF4-FFF2-40B4-BE49-F238E27FC236}">
                <a16:creationId xmlns:a16="http://schemas.microsoft.com/office/drawing/2014/main" id="{AE34F69B-07C9-4347-B4DC-FB58010831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2223" y="1211466"/>
            <a:ext cx="81345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Planning Infographics</a:t>
            </a:r>
            <a:endParaRPr/>
          </a:p>
        </p:txBody>
      </p:sp>
      <p:sp>
        <p:nvSpPr>
          <p:cNvPr id="5" name="Google Shape;187;p19">
            <a:extLst>
              <a:ext uri="{FF2B5EF4-FFF2-40B4-BE49-F238E27FC236}">
                <a16:creationId xmlns:a16="http://schemas.microsoft.com/office/drawing/2014/main" id="{E635123F-2276-498B-A0BD-02664303B1CD}"/>
              </a:ext>
            </a:extLst>
          </p:cNvPr>
          <p:cNvSpPr txBox="1"/>
          <p:nvPr/>
        </p:nvSpPr>
        <p:spPr>
          <a:xfrm>
            <a:off x="9068061" y="1008366"/>
            <a:ext cx="10692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" name="Google Shape;188;p19">
            <a:extLst>
              <a:ext uri="{FF2B5EF4-FFF2-40B4-BE49-F238E27FC236}">
                <a16:creationId xmlns:a16="http://schemas.microsoft.com/office/drawing/2014/main" id="{900DE850-4FD5-4B86-A748-F01DC13A4FDB}"/>
              </a:ext>
            </a:extLst>
          </p:cNvPr>
          <p:cNvSpPr txBox="1"/>
          <p:nvPr/>
        </p:nvSpPr>
        <p:spPr>
          <a:xfrm>
            <a:off x="4234873" y="4013229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 sz="12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89;p19">
            <a:extLst>
              <a:ext uri="{FF2B5EF4-FFF2-40B4-BE49-F238E27FC236}">
                <a16:creationId xmlns:a16="http://schemas.microsoft.com/office/drawing/2014/main" id="{86532650-D547-41BC-BF53-38DA4A9CD17E}"/>
              </a:ext>
            </a:extLst>
          </p:cNvPr>
          <p:cNvSpPr/>
          <p:nvPr/>
        </p:nvSpPr>
        <p:spPr>
          <a:xfrm>
            <a:off x="2144597" y="3024477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90;p19">
            <a:extLst>
              <a:ext uri="{FF2B5EF4-FFF2-40B4-BE49-F238E27FC236}">
                <a16:creationId xmlns:a16="http://schemas.microsoft.com/office/drawing/2014/main" id="{68054FC2-FB48-4A31-B5F8-DADD70286746}"/>
              </a:ext>
            </a:extLst>
          </p:cNvPr>
          <p:cNvSpPr/>
          <p:nvPr/>
        </p:nvSpPr>
        <p:spPr>
          <a:xfrm>
            <a:off x="4145198" y="3024477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91;p19">
            <a:extLst>
              <a:ext uri="{FF2B5EF4-FFF2-40B4-BE49-F238E27FC236}">
                <a16:creationId xmlns:a16="http://schemas.microsoft.com/office/drawing/2014/main" id="{5FA0F144-22AB-4818-957C-3BF465ED4354}"/>
              </a:ext>
            </a:extLst>
          </p:cNvPr>
          <p:cNvSpPr/>
          <p:nvPr/>
        </p:nvSpPr>
        <p:spPr>
          <a:xfrm>
            <a:off x="6145798" y="3024477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92;p19">
            <a:extLst>
              <a:ext uri="{FF2B5EF4-FFF2-40B4-BE49-F238E27FC236}">
                <a16:creationId xmlns:a16="http://schemas.microsoft.com/office/drawing/2014/main" id="{7AB46118-E6AA-4D8F-A4D5-2D800D18F8B7}"/>
              </a:ext>
            </a:extLst>
          </p:cNvPr>
          <p:cNvSpPr/>
          <p:nvPr/>
        </p:nvSpPr>
        <p:spPr>
          <a:xfrm>
            <a:off x="8146399" y="3024477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93;p19">
            <a:extLst>
              <a:ext uri="{FF2B5EF4-FFF2-40B4-BE49-F238E27FC236}">
                <a16:creationId xmlns:a16="http://schemas.microsoft.com/office/drawing/2014/main" id="{EA119132-CB7A-4845-A3DE-38D9D737F7CA}"/>
              </a:ext>
            </a:extLst>
          </p:cNvPr>
          <p:cNvSpPr txBox="1"/>
          <p:nvPr/>
        </p:nvSpPr>
        <p:spPr>
          <a:xfrm>
            <a:off x="2601247" y="3301978"/>
            <a:ext cx="981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Define</a:t>
            </a:r>
            <a:endParaRPr sz="18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2" name="Google Shape;194;p19">
            <a:extLst>
              <a:ext uri="{FF2B5EF4-FFF2-40B4-BE49-F238E27FC236}">
                <a16:creationId xmlns:a16="http://schemas.microsoft.com/office/drawing/2014/main" id="{2ACFAF1E-4256-4758-A759-B028A8403ED7}"/>
              </a:ext>
            </a:extLst>
          </p:cNvPr>
          <p:cNvSpPr txBox="1"/>
          <p:nvPr/>
        </p:nvSpPr>
        <p:spPr>
          <a:xfrm>
            <a:off x="4564072" y="3301978"/>
            <a:ext cx="981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Explore</a:t>
            </a:r>
            <a:endParaRPr sz="18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3" name="Google Shape;195;p19">
            <a:extLst>
              <a:ext uri="{FF2B5EF4-FFF2-40B4-BE49-F238E27FC236}">
                <a16:creationId xmlns:a16="http://schemas.microsoft.com/office/drawing/2014/main" id="{9DBEEB1F-85A5-41F4-BCAB-4A009245242F}"/>
              </a:ext>
            </a:extLst>
          </p:cNvPr>
          <p:cNvSpPr txBox="1"/>
          <p:nvPr/>
        </p:nvSpPr>
        <p:spPr>
          <a:xfrm>
            <a:off x="6598672" y="3301978"/>
            <a:ext cx="981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Create</a:t>
            </a:r>
            <a:endParaRPr sz="18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" name="Google Shape;196;p19">
            <a:extLst>
              <a:ext uri="{FF2B5EF4-FFF2-40B4-BE49-F238E27FC236}">
                <a16:creationId xmlns:a16="http://schemas.microsoft.com/office/drawing/2014/main" id="{BA160014-8E23-4F95-8FCA-0723C76231DD}"/>
              </a:ext>
            </a:extLst>
          </p:cNvPr>
          <p:cNvSpPr txBox="1"/>
          <p:nvPr/>
        </p:nvSpPr>
        <p:spPr>
          <a:xfrm>
            <a:off x="8558647" y="3301978"/>
            <a:ext cx="981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Act</a:t>
            </a:r>
            <a:endParaRPr sz="18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" name="Google Shape;197;p19">
            <a:extLst>
              <a:ext uri="{FF2B5EF4-FFF2-40B4-BE49-F238E27FC236}">
                <a16:creationId xmlns:a16="http://schemas.microsoft.com/office/drawing/2014/main" id="{EC503687-1429-4A89-8367-D21D4B1BD333}"/>
              </a:ext>
            </a:extLst>
          </p:cNvPr>
          <p:cNvSpPr/>
          <p:nvPr/>
        </p:nvSpPr>
        <p:spPr>
          <a:xfrm>
            <a:off x="3665722" y="325457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" name="Google Shape;198;p19">
            <a:extLst>
              <a:ext uri="{FF2B5EF4-FFF2-40B4-BE49-F238E27FC236}">
                <a16:creationId xmlns:a16="http://schemas.microsoft.com/office/drawing/2014/main" id="{CC84F22F-3A6E-46C6-88F8-8A8A281F66DB}"/>
              </a:ext>
            </a:extLst>
          </p:cNvPr>
          <p:cNvSpPr/>
          <p:nvPr/>
        </p:nvSpPr>
        <p:spPr>
          <a:xfrm>
            <a:off x="5647434" y="325457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7" name="Google Shape;199;p19">
            <a:extLst>
              <a:ext uri="{FF2B5EF4-FFF2-40B4-BE49-F238E27FC236}">
                <a16:creationId xmlns:a16="http://schemas.microsoft.com/office/drawing/2014/main" id="{BA93B32A-70AE-4BA0-914F-7D88DA36B9DD}"/>
              </a:ext>
            </a:extLst>
          </p:cNvPr>
          <p:cNvSpPr/>
          <p:nvPr/>
        </p:nvSpPr>
        <p:spPr>
          <a:xfrm>
            <a:off x="7665047" y="325457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8" name="Google Shape;200;p19">
            <a:extLst>
              <a:ext uri="{FF2B5EF4-FFF2-40B4-BE49-F238E27FC236}">
                <a16:creationId xmlns:a16="http://schemas.microsoft.com/office/drawing/2014/main" id="{93311757-B3D4-4025-BEEC-1AADC6AA5A7F}"/>
              </a:ext>
            </a:extLst>
          </p:cNvPr>
          <p:cNvSpPr/>
          <p:nvPr/>
        </p:nvSpPr>
        <p:spPr>
          <a:xfrm>
            <a:off x="9682672" y="325457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9" name="Google Shape;201;p19">
            <a:extLst>
              <a:ext uri="{FF2B5EF4-FFF2-40B4-BE49-F238E27FC236}">
                <a16:creationId xmlns:a16="http://schemas.microsoft.com/office/drawing/2014/main" id="{DF906D50-837D-468A-899D-C6345E234418}"/>
              </a:ext>
            </a:extLst>
          </p:cNvPr>
          <p:cNvSpPr txBox="1"/>
          <p:nvPr/>
        </p:nvSpPr>
        <p:spPr>
          <a:xfrm>
            <a:off x="8270123" y="4013229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02;p19">
            <a:extLst>
              <a:ext uri="{FF2B5EF4-FFF2-40B4-BE49-F238E27FC236}">
                <a16:creationId xmlns:a16="http://schemas.microsoft.com/office/drawing/2014/main" id="{76865109-04A0-4A7E-B3A0-419B0CEDBDAD}"/>
              </a:ext>
            </a:extLst>
          </p:cNvPr>
          <p:cNvSpPr txBox="1"/>
          <p:nvPr/>
        </p:nvSpPr>
        <p:spPr>
          <a:xfrm>
            <a:off x="6252498" y="2356053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203;p19">
            <a:extLst>
              <a:ext uri="{FF2B5EF4-FFF2-40B4-BE49-F238E27FC236}">
                <a16:creationId xmlns:a16="http://schemas.microsoft.com/office/drawing/2014/main" id="{5FD7A419-427A-41AA-BB5E-533E1AA4E7A8}"/>
              </a:ext>
            </a:extLst>
          </p:cNvPr>
          <p:cNvSpPr txBox="1"/>
          <p:nvPr/>
        </p:nvSpPr>
        <p:spPr>
          <a:xfrm>
            <a:off x="2257223" y="2356053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</a:t>
            </a:r>
            <a:endParaRPr sz="12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04;p19">
            <a:extLst>
              <a:ext uri="{FF2B5EF4-FFF2-40B4-BE49-F238E27FC236}">
                <a16:creationId xmlns:a16="http://schemas.microsoft.com/office/drawing/2014/main" id="{0D5407F1-4BEA-4C8C-BF11-C0AAE2274232}"/>
              </a:ext>
            </a:extLst>
          </p:cNvPr>
          <p:cNvSpPr txBox="1"/>
          <p:nvPr/>
        </p:nvSpPr>
        <p:spPr>
          <a:xfrm>
            <a:off x="3666223" y="325444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</a:t>
            </a:r>
            <a:endParaRPr sz="20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3" name="Google Shape;205;p19">
            <a:extLst>
              <a:ext uri="{FF2B5EF4-FFF2-40B4-BE49-F238E27FC236}">
                <a16:creationId xmlns:a16="http://schemas.microsoft.com/office/drawing/2014/main" id="{A5D679BF-C447-4F17-9E18-FAB51BE45B7B}"/>
              </a:ext>
            </a:extLst>
          </p:cNvPr>
          <p:cNvSpPr txBox="1"/>
          <p:nvPr/>
        </p:nvSpPr>
        <p:spPr>
          <a:xfrm>
            <a:off x="5647436" y="325444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</a:t>
            </a:r>
            <a:endParaRPr sz="20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" name="Google Shape;206;p19">
            <a:extLst>
              <a:ext uri="{FF2B5EF4-FFF2-40B4-BE49-F238E27FC236}">
                <a16:creationId xmlns:a16="http://schemas.microsoft.com/office/drawing/2014/main" id="{201C2B0D-D348-403D-968F-44C6935B3836}"/>
              </a:ext>
            </a:extLst>
          </p:cNvPr>
          <p:cNvSpPr txBox="1"/>
          <p:nvPr/>
        </p:nvSpPr>
        <p:spPr>
          <a:xfrm>
            <a:off x="7665023" y="325456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</a:t>
            </a:r>
            <a:endParaRPr sz="2000">
              <a:solidFill>
                <a:schemeClr val="accent3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7;p19">
            <a:extLst>
              <a:ext uri="{FF2B5EF4-FFF2-40B4-BE49-F238E27FC236}">
                <a16:creationId xmlns:a16="http://schemas.microsoft.com/office/drawing/2014/main" id="{F9812AF3-F91B-4983-8830-4D9DCCE1118B}"/>
              </a:ext>
            </a:extLst>
          </p:cNvPr>
          <p:cNvSpPr txBox="1"/>
          <p:nvPr/>
        </p:nvSpPr>
        <p:spPr>
          <a:xfrm>
            <a:off x="9678623" y="325456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</a:t>
            </a:r>
            <a:endParaRPr sz="2000">
              <a:solidFill>
                <a:schemeClr val="accent4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26" name="Google Shape;208;p19">
            <a:extLst>
              <a:ext uri="{FF2B5EF4-FFF2-40B4-BE49-F238E27FC236}">
                <a16:creationId xmlns:a16="http://schemas.microsoft.com/office/drawing/2014/main" id="{0CE1B58C-79B4-41C4-948F-08686BDBD279}"/>
              </a:ext>
            </a:extLst>
          </p:cNvPr>
          <p:cNvGrpSpPr/>
          <p:nvPr/>
        </p:nvGrpSpPr>
        <p:grpSpPr>
          <a:xfrm>
            <a:off x="2908907" y="1996137"/>
            <a:ext cx="366269" cy="359907"/>
            <a:chOff x="-60988625" y="2310475"/>
            <a:chExt cx="316650" cy="311150"/>
          </a:xfrm>
        </p:grpSpPr>
        <p:sp>
          <p:nvSpPr>
            <p:cNvPr id="27" name="Google Shape;209;p19">
              <a:extLst>
                <a:ext uri="{FF2B5EF4-FFF2-40B4-BE49-F238E27FC236}">
                  <a16:creationId xmlns:a16="http://schemas.microsoft.com/office/drawing/2014/main" id="{78A14542-7E79-433A-9AF8-68E3492EE237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0;p19">
              <a:extLst>
                <a:ext uri="{FF2B5EF4-FFF2-40B4-BE49-F238E27FC236}">
                  <a16:creationId xmlns:a16="http://schemas.microsoft.com/office/drawing/2014/main" id="{D6E5955E-2253-4F85-BF3A-9B46759082A8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1;p19">
              <a:extLst>
                <a:ext uri="{FF2B5EF4-FFF2-40B4-BE49-F238E27FC236}">
                  <a16:creationId xmlns:a16="http://schemas.microsoft.com/office/drawing/2014/main" id="{941A5B7C-7A23-4864-988F-478DE984B942}"/>
                </a:ext>
              </a:extLst>
            </p:cNvPr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2;p19">
              <a:extLst>
                <a:ext uri="{FF2B5EF4-FFF2-40B4-BE49-F238E27FC236}">
                  <a16:creationId xmlns:a16="http://schemas.microsoft.com/office/drawing/2014/main" id="{7444D307-6A77-4170-B123-65200C0BF077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3;p19">
              <a:extLst>
                <a:ext uri="{FF2B5EF4-FFF2-40B4-BE49-F238E27FC236}">
                  <a16:creationId xmlns:a16="http://schemas.microsoft.com/office/drawing/2014/main" id="{1B7672C7-61AE-4783-8F27-6EBC693C83A8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;p19">
              <a:extLst>
                <a:ext uri="{FF2B5EF4-FFF2-40B4-BE49-F238E27FC236}">
                  <a16:creationId xmlns:a16="http://schemas.microsoft.com/office/drawing/2014/main" id="{E7567CFB-A0F8-4EA8-9D34-046D9291FB32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215;p19">
            <a:extLst>
              <a:ext uri="{FF2B5EF4-FFF2-40B4-BE49-F238E27FC236}">
                <a16:creationId xmlns:a16="http://schemas.microsoft.com/office/drawing/2014/main" id="{151BC39F-DCA5-4D72-BD26-1379D729F642}"/>
              </a:ext>
            </a:extLst>
          </p:cNvPr>
          <p:cNvGrpSpPr/>
          <p:nvPr/>
        </p:nvGrpSpPr>
        <p:grpSpPr>
          <a:xfrm>
            <a:off x="4959607" y="4562849"/>
            <a:ext cx="355641" cy="340151"/>
            <a:chOff x="5049750" y="832600"/>
            <a:chExt cx="505100" cy="483100"/>
          </a:xfrm>
        </p:grpSpPr>
        <p:sp>
          <p:nvSpPr>
            <p:cNvPr id="34" name="Google Shape;216;p19">
              <a:extLst>
                <a:ext uri="{FF2B5EF4-FFF2-40B4-BE49-F238E27FC236}">
                  <a16:creationId xmlns:a16="http://schemas.microsoft.com/office/drawing/2014/main" id="{314A9F0F-30A8-4780-B574-721804E65997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217;p19">
              <a:extLst>
                <a:ext uri="{FF2B5EF4-FFF2-40B4-BE49-F238E27FC236}">
                  <a16:creationId xmlns:a16="http://schemas.microsoft.com/office/drawing/2014/main" id="{92155D3A-429C-4633-B949-01417C498D07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6" name="Google Shape;218;p19">
            <a:extLst>
              <a:ext uri="{FF2B5EF4-FFF2-40B4-BE49-F238E27FC236}">
                <a16:creationId xmlns:a16="http://schemas.microsoft.com/office/drawing/2014/main" id="{02232124-9CBD-4E57-BA69-1A9B11A5A900}"/>
              </a:ext>
            </a:extLst>
          </p:cNvPr>
          <p:cNvGrpSpPr/>
          <p:nvPr/>
        </p:nvGrpSpPr>
        <p:grpSpPr>
          <a:xfrm>
            <a:off x="6975464" y="1997389"/>
            <a:ext cx="359154" cy="357424"/>
            <a:chOff x="-49786250" y="2316650"/>
            <a:chExt cx="300900" cy="299450"/>
          </a:xfrm>
        </p:grpSpPr>
        <p:sp>
          <p:nvSpPr>
            <p:cNvPr id="37" name="Google Shape;219;p19">
              <a:extLst>
                <a:ext uri="{FF2B5EF4-FFF2-40B4-BE49-F238E27FC236}">
                  <a16:creationId xmlns:a16="http://schemas.microsoft.com/office/drawing/2014/main" id="{DC22FE5C-5636-41FC-AB1E-3664FBCFE1AD}"/>
                </a:ext>
              </a:extLst>
            </p:cNvPr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0;p19">
              <a:extLst>
                <a:ext uri="{FF2B5EF4-FFF2-40B4-BE49-F238E27FC236}">
                  <a16:creationId xmlns:a16="http://schemas.microsoft.com/office/drawing/2014/main" id="{7622E9BD-F6E2-4C0D-8A14-5BAA02C21957}"/>
                </a:ext>
              </a:extLst>
            </p:cNvPr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1;p19">
              <a:extLst>
                <a:ext uri="{FF2B5EF4-FFF2-40B4-BE49-F238E27FC236}">
                  <a16:creationId xmlns:a16="http://schemas.microsoft.com/office/drawing/2014/main" id="{F2E727FB-CB59-4076-9BCD-78C1D4DA4F16}"/>
                </a:ext>
              </a:extLst>
            </p:cNvPr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2;p19">
              <a:extLst>
                <a:ext uri="{FF2B5EF4-FFF2-40B4-BE49-F238E27FC236}">
                  <a16:creationId xmlns:a16="http://schemas.microsoft.com/office/drawing/2014/main" id="{2847F7AA-D61F-4B68-88AB-090DF9306DFB}"/>
                </a:ext>
              </a:extLst>
            </p:cNvPr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;p19">
              <a:extLst>
                <a:ext uri="{FF2B5EF4-FFF2-40B4-BE49-F238E27FC236}">
                  <a16:creationId xmlns:a16="http://schemas.microsoft.com/office/drawing/2014/main" id="{152C4265-FEC0-493A-B8DF-AD33425FC09E}"/>
                </a:ext>
              </a:extLst>
            </p:cNvPr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4;p19">
              <a:extLst>
                <a:ext uri="{FF2B5EF4-FFF2-40B4-BE49-F238E27FC236}">
                  <a16:creationId xmlns:a16="http://schemas.microsoft.com/office/drawing/2014/main" id="{9DAED352-FF09-48D8-A3D3-C6017BACE889}"/>
                </a:ext>
              </a:extLst>
            </p:cNvPr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5;p19">
              <a:extLst>
                <a:ext uri="{FF2B5EF4-FFF2-40B4-BE49-F238E27FC236}">
                  <a16:creationId xmlns:a16="http://schemas.microsoft.com/office/drawing/2014/main" id="{842BA68C-1100-4894-8C41-BE5B3A44337A}"/>
                </a:ext>
              </a:extLst>
            </p:cNvPr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26;p19">
            <a:extLst>
              <a:ext uri="{FF2B5EF4-FFF2-40B4-BE49-F238E27FC236}">
                <a16:creationId xmlns:a16="http://schemas.microsoft.com/office/drawing/2014/main" id="{7A618A70-23ED-43EB-9477-EE930FD258F1}"/>
              </a:ext>
            </a:extLst>
          </p:cNvPr>
          <p:cNvSpPr/>
          <p:nvPr/>
        </p:nvSpPr>
        <p:spPr>
          <a:xfrm>
            <a:off x="9083235" y="4558657"/>
            <a:ext cx="354117" cy="348513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227;p19">
            <a:extLst>
              <a:ext uri="{FF2B5EF4-FFF2-40B4-BE49-F238E27FC236}">
                <a16:creationId xmlns:a16="http://schemas.microsoft.com/office/drawing/2014/main" id="{C0F5B44C-A624-44F1-BE82-E903407BEA83}"/>
              </a:ext>
            </a:extLst>
          </p:cNvPr>
          <p:cNvGrpSpPr/>
          <p:nvPr/>
        </p:nvGrpSpPr>
        <p:grpSpPr>
          <a:xfrm rot="5400000">
            <a:off x="6060488" y="1081081"/>
            <a:ext cx="397503" cy="8229854"/>
            <a:chOff x="2646350" y="910998"/>
            <a:chExt cx="397503" cy="6120216"/>
          </a:xfrm>
        </p:grpSpPr>
        <p:sp>
          <p:nvSpPr>
            <p:cNvPr id="46" name="Google Shape;228;p19">
              <a:extLst>
                <a:ext uri="{FF2B5EF4-FFF2-40B4-BE49-F238E27FC236}">
                  <a16:creationId xmlns:a16="http://schemas.microsoft.com/office/drawing/2014/main" id="{72C2829D-31C8-4893-A99C-8D67F42F72F8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Increasing Strongly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" name="Google Shape;229;p19">
              <a:extLst>
                <a:ext uri="{FF2B5EF4-FFF2-40B4-BE49-F238E27FC236}">
                  <a16:creationId xmlns:a16="http://schemas.microsoft.com/office/drawing/2014/main" id="{0C7BC809-AD2C-4AA3-8748-7E2184AF5AFE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Increasing Modestly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" name="Google Shape;230;p19">
            <a:extLst>
              <a:ext uri="{FF2B5EF4-FFF2-40B4-BE49-F238E27FC236}">
                <a16:creationId xmlns:a16="http://schemas.microsoft.com/office/drawing/2014/main" id="{2ED2A19D-F8D6-42A2-BD5D-9C8E980E508E}"/>
              </a:ext>
            </a:extLst>
          </p:cNvPr>
          <p:cNvSpPr txBox="1"/>
          <p:nvPr/>
        </p:nvSpPr>
        <p:spPr>
          <a:xfrm>
            <a:off x="5053350" y="4997266"/>
            <a:ext cx="24303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Competitive Pressures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5417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F7327-1543-4FF8-948C-F9CF6717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7C487-EA6E-4E0B-93C6-0DA00474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981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449DB-329C-4241-BD2D-307B339C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0EB65-0DE3-46F6-A0CE-D9CBAF95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843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157B7-305F-4C79-82A5-5454A34E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0D794-8B50-4D6C-9C93-600D5EB5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63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19B6E5B-D7EF-48FC-8F42-C0BD55B8670C}"/>
              </a:ext>
            </a:extLst>
          </p:cNvPr>
          <p:cNvSpPr txBox="1"/>
          <p:nvPr/>
        </p:nvSpPr>
        <p:spPr>
          <a:xfrm>
            <a:off x="2399796" y="2705725"/>
            <a:ext cx="7392408" cy="14465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 POSITION</a:t>
            </a:r>
            <a:endParaRPr lang="fr-FR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588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75E8B-16F7-4640-BD10-C634CD62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05905-FF69-48D6-88CF-9A295E06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7736FC-04C2-492B-93A1-E956D713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543050"/>
            <a:ext cx="72961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613240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comptabiliser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Comptabiliser les nutriments (les calories, les protéines) associés à la nourriture ingurgitée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 la nourriture ingurgitée selon Nutri-Score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133203" y="4264494"/>
            <a:ext cx="2439362" cy="1859010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38CFEAC8-2F7C-4E30-BDEB-78E47A3E3054}"/>
              </a:ext>
            </a:extLst>
          </p:cNvPr>
          <p:cNvGraphicFramePr>
            <a:graphicFrameLocks noGrp="1"/>
          </p:cNvGraphicFramePr>
          <p:nvPr/>
        </p:nvGraphicFramePr>
        <p:xfrm>
          <a:off x="982752" y="1992864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1 760 097  x 186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79.56 %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1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05FEA64A-2F4E-448C-AB36-ADBF2BC0B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43C28F-75B2-42A6-802F-220C97B18322}"/>
              </a:ext>
            </a:extLst>
          </p:cNvPr>
          <p:cNvSpPr txBox="1"/>
          <p:nvPr/>
        </p:nvSpPr>
        <p:spPr>
          <a:xfrm>
            <a:off x="904569" y="1373752"/>
            <a:ext cx="6043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en.openfoodfacts.org.products.csv</a:t>
            </a:r>
            <a:r>
              <a:rPr lang="fr-FR" sz="2000" b="1" u="none" strike="noStrike" baseline="30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420245-72B0-496C-A5FF-BD8489DF6286}"/>
              </a:ext>
            </a:extLst>
          </p:cNvPr>
          <p:cNvSpPr txBox="1"/>
          <p:nvPr/>
        </p:nvSpPr>
        <p:spPr>
          <a:xfrm>
            <a:off x="8621423" y="5982805"/>
            <a:ext cx="3570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2 - https://world.openfoodfacts.org/data/data-fields.txt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90171F-C920-4C6F-99F3-685829D670AD}"/>
              </a:ext>
            </a:extLst>
          </p:cNvPr>
          <p:cNvSpPr txBox="1"/>
          <p:nvPr/>
        </p:nvSpPr>
        <p:spPr>
          <a:xfrm>
            <a:off x="6455275" y="2228107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Groupes de champs</a:t>
            </a:r>
            <a:r>
              <a:rPr lang="fr-FR" sz="2000" baseline="30000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D8A1CAC-5E9E-44B6-9136-A08809588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6" y="2219315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4703069-C1E7-418F-944B-A0EA258A9D5B}"/>
              </a:ext>
            </a:extLst>
          </p:cNvPr>
          <p:cNvSpPr txBox="1"/>
          <p:nvPr/>
        </p:nvSpPr>
        <p:spPr>
          <a:xfrm>
            <a:off x="6442549" y="2621926"/>
            <a:ext cx="5222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Informations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générales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code, </a:t>
            </a:r>
            <a:r>
              <a:rPr lang="en-US" dirty="0" err="1">
                <a:latin typeface="docs-Roboto"/>
              </a:rPr>
              <a:t>product_name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Mots </a:t>
            </a:r>
            <a:r>
              <a:rPr lang="en-US" dirty="0" err="1">
                <a:latin typeface="docs-Roboto"/>
              </a:rPr>
              <a:t>clés</a:t>
            </a:r>
            <a:r>
              <a:rPr lang="en-US" dirty="0">
                <a:latin typeface="docs-Roboto"/>
              </a:rPr>
              <a:t> (tags)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categories_tags</a:t>
            </a:r>
            <a:r>
              <a:rPr lang="en-US" dirty="0">
                <a:latin typeface="docs-Roboto"/>
              </a:rPr>
              <a:t>, </a:t>
            </a:r>
            <a:r>
              <a:rPr lang="en-US" dirty="0" err="1">
                <a:latin typeface="docs-Roboto"/>
              </a:rPr>
              <a:t>origins_tags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Ingrédients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ingredients_text</a:t>
            </a:r>
            <a:endParaRPr lang="en-US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données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diverses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main_category</a:t>
            </a:r>
            <a:r>
              <a:rPr lang="en-US" dirty="0">
                <a:latin typeface="docs-Roboto"/>
              </a:rPr>
              <a:t>, additives,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Apports </a:t>
            </a:r>
            <a:r>
              <a:rPr lang="en-US" dirty="0" err="1">
                <a:latin typeface="docs-Roboto"/>
              </a:rPr>
              <a:t>nutritionnels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energy_100g, sugars_100g, etc.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634895-8F1C-49D7-9C01-3988146025D7}"/>
              </a:ext>
            </a:extLst>
          </p:cNvPr>
          <p:cNvSpPr txBox="1"/>
          <p:nvPr/>
        </p:nvSpPr>
        <p:spPr>
          <a:xfrm>
            <a:off x="982752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r>
              <a:rPr lang="fr-FR" sz="2000" baseline="30000" dirty="0"/>
              <a:t>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C2D09CF-583A-4745-B98D-0C7F35CFE8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" y="4200870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8BE11B9-AA8C-4652-AEF0-C2CB641ED6F3}"/>
              </a:ext>
            </a:extLst>
          </p:cNvPr>
          <p:cNvSpPr txBox="1"/>
          <p:nvPr/>
        </p:nvSpPr>
        <p:spPr>
          <a:xfrm>
            <a:off x="877397" y="4598803"/>
            <a:ext cx="4786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_100g </a:t>
            </a:r>
            <a:r>
              <a:rPr lang="fr-FR" dirty="0">
                <a:latin typeface="docs-Roboto"/>
              </a:rPr>
              <a:t>correspondent à la quantité d'un nutriment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_tags </a:t>
            </a:r>
            <a:r>
              <a:rPr lang="fr-FR" dirty="0">
                <a:latin typeface="docs-Roboto"/>
              </a:rPr>
              <a:t>sont une liste de balises séparées par des virgules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6FDF0-8F0F-4018-A611-2EEEB0F12E87}"/>
              </a:ext>
            </a:extLst>
          </p:cNvPr>
          <p:cNvSpPr/>
          <p:nvPr/>
        </p:nvSpPr>
        <p:spPr>
          <a:xfrm>
            <a:off x="6877050" y="1266726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C26A1E-B91B-4A8E-93D6-844372FFA1FC}"/>
              </a:ext>
            </a:extLst>
          </p:cNvPr>
          <p:cNvSpPr txBox="1"/>
          <p:nvPr/>
        </p:nvSpPr>
        <p:spPr>
          <a:xfrm>
            <a:off x="7068388" y="1310923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Utilisation de la mémoire 2,4 GB</a:t>
            </a:r>
          </a:p>
        </p:txBody>
      </p:sp>
    </p:spTree>
    <p:extLst>
      <p:ext uri="{BB962C8B-B14F-4D97-AF65-F5344CB8AC3E}">
        <p14:creationId xmlns:p14="http://schemas.microsoft.com/office/powerpoint/2010/main" val="1520543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4">
            <a:extLst>
              <a:ext uri="{FF2B5EF4-FFF2-40B4-BE49-F238E27FC236}">
                <a16:creationId xmlns:a16="http://schemas.microsoft.com/office/drawing/2014/main" id="{5AB11B3F-39C3-4C33-8F6A-076E24251A45}"/>
              </a:ext>
            </a:extLst>
          </p:cNvPr>
          <p:cNvSpPr txBox="1"/>
          <p:nvPr/>
        </p:nvSpPr>
        <p:spPr>
          <a:xfrm>
            <a:off x="5297105" y="2393264"/>
            <a:ext cx="1727337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aberrantes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6DB1DBE-2306-459F-A759-3471E574A38B}"/>
              </a:ext>
            </a:extLst>
          </p:cNvPr>
          <p:cNvSpPr/>
          <p:nvPr/>
        </p:nvSpPr>
        <p:spPr>
          <a:xfrm>
            <a:off x="1028499" y="2293393"/>
            <a:ext cx="10131826" cy="2722104"/>
          </a:xfrm>
          <a:custGeom>
            <a:avLst/>
            <a:gdLst>
              <a:gd name="connsiteX0" fmla="*/ 0 w 7744408"/>
              <a:gd name="connsiteY0" fmla="*/ 2472612 h 2472612"/>
              <a:gd name="connsiteX1" fmla="*/ 1819469 w 7744408"/>
              <a:gd name="connsiteY1" fmla="*/ 774441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744408"/>
              <a:gd name="connsiteY0" fmla="*/ 2472612 h 2472612"/>
              <a:gd name="connsiteX1" fmla="*/ 1841605 w 7744408"/>
              <a:gd name="connsiteY1" fmla="*/ 1017037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2562" h="2565918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>
            <a:gradFill flip="none" rotWithShape="1">
              <a:gsLst>
                <a:gs pos="15000">
                  <a:srgbClr val="4BAFC8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B82ECA2F-696F-4314-AE03-DE0003399FEE}"/>
              </a:ext>
            </a:extLst>
          </p:cNvPr>
          <p:cNvSpPr/>
          <p:nvPr/>
        </p:nvSpPr>
        <p:spPr>
          <a:xfrm>
            <a:off x="2321836" y="3429000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A898314-89AB-42E7-8CA5-7116CA59CA89}"/>
              </a:ext>
            </a:extLst>
          </p:cNvPr>
          <p:cNvSpPr>
            <a:spLocks/>
          </p:cNvSpPr>
          <p:nvPr/>
        </p:nvSpPr>
        <p:spPr bwMode="auto">
          <a:xfrm>
            <a:off x="2476755" y="3600462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AFC380DA-B122-4EC4-AE81-AAC79A10FF14}"/>
              </a:ext>
            </a:extLst>
          </p:cNvPr>
          <p:cNvSpPr/>
          <p:nvPr/>
        </p:nvSpPr>
        <p:spPr>
          <a:xfrm>
            <a:off x="787145" y="4774143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FB4BD48-C3A3-452B-98AE-2F6853278442}"/>
              </a:ext>
            </a:extLst>
          </p:cNvPr>
          <p:cNvSpPr>
            <a:spLocks/>
          </p:cNvSpPr>
          <p:nvPr/>
        </p:nvSpPr>
        <p:spPr bwMode="auto">
          <a:xfrm>
            <a:off x="942064" y="4945605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E018DC99-3F2F-448F-8D51-74F2207FDC4C}"/>
              </a:ext>
            </a:extLst>
          </p:cNvPr>
          <p:cNvSpPr/>
          <p:nvPr/>
        </p:nvSpPr>
        <p:spPr>
          <a:xfrm>
            <a:off x="6703289" y="399321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C7F6D0E-5F0A-417C-AF50-975E0E03D2F4}"/>
              </a:ext>
            </a:extLst>
          </p:cNvPr>
          <p:cNvSpPr>
            <a:spLocks/>
          </p:cNvSpPr>
          <p:nvPr/>
        </p:nvSpPr>
        <p:spPr bwMode="auto">
          <a:xfrm>
            <a:off x="6858208" y="416467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96843E06-AB93-49F9-91D2-7CE1C82BCA23}"/>
              </a:ext>
            </a:extLst>
          </p:cNvPr>
          <p:cNvSpPr/>
          <p:nvPr/>
        </p:nvSpPr>
        <p:spPr>
          <a:xfrm>
            <a:off x="8920971" y="357507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61FA8E4-CC22-4364-9857-4DCF6F0192C5}"/>
              </a:ext>
            </a:extLst>
          </p:cNvPr>
          <p:cNvSpPr>
            <a:spLocks/>
          </p:cNvSpPr>
          <p:nvPr/>
        </p:nvSpPr>
        <p:spPr bwMode="auto">
          <a:xfrm>
            <a:off x="9075890" y="374653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9F3D1C26-61AC-47C3-BB87-DB7D738DA2C2}"/>
              </a:ext>
            </a:extLst>
          </p:cNvPr>
          <p:cNvSpPr/>
          <p:nvPr/>
        </p:nvSpPr>
        <p:spPr>
          <a:xfrm>
            <a:off x="10897299" y="2082018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05FAA30F-2318-4844-9CEA-EF5E6A3FB8C2}"/>
              </a:ext>
            </a:extLst>
          </p:cNvPr>
          <p:cNvSpPr>
            <a:spLocks/>
          </p:cNvSpPr>
          <p:nvPr/>
        </p:nvSpPr>
        <p:spPr bwMode="auto">
          <a:xfrm>
            <a:off x="11052218" y="2253480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01DC96D8-95AC-410D-8176-07AEF80325E4}"/>
              </a:ext>
            </a:extLst>
          </p:cNvPr>
          <p:cNvSpPr txBox="1"/>
          <p:nvPr/>
        </p:nvSpPr>
        <p:spPr>
          <a:xfrm>
            <a:off x="4612181" y="4780409"/>
            <a:ext cx="193585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Champs de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l’idée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d’application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B3FAA618-F527-415A-82A5-C73D0FBD9317}"/>
              </a:ext>
            </a:extLst>
          </p:cNvPr>
          <p:cNvSpPr txBox="1"/>
          <p:nvPr/>
        </p:nvSpPr>
        <p:spPr>
          <a:xfrm>
            <a:off x="239620" y="2044224"/>
            <a:ext cx="2510879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informations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22D5DDFD-C359-4625-B23E-06AE20189E15}"/>
              </a:ext>
            </a:extLst>
          </p:cNvPr>
          <p:cNvSpPr txBox="1"/>
          <p:nvPr/>
        </p:nvSpPr>
        <p:spPr>
          <a:xfrm>
            <a:off x="9112958" y="4709827"/>
            <a:ext cx="235888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D741592C-DC0C-471F-868B-A4E880440575}"/>
              </a:ext>
            </a:extLst>
          </p:cNvPr>
          <p:cNvCxnSpPr>
            <a:cxnSpLocks/>
          </p:cNvCxnSpPr>
          <p:nvPr/>
        </p:nvCxnSpPr>
        <p:spPr>
          <a:xfrm>
            <a:off x="6944863" y="3149447"/>
            <a:ext cx="0" cy="6882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9">
            <a:extLst>
              <a:ext uri="{FF2B5EF4-FFF2-40B4-BE49-F238E27FC236}">
                <a16:creationId xmlns:a16="http://schemas.microsoft.com/office/drawing/2014/main" id="{8DB6CB8F-0455-4073-90CF-08BDF49D35D6}"/>
              </a:ext>
            </a:extLst>
          </p:cNvPr>
          <p:cNvCxnSpPr>
            <a:cxnSpLocks/>
          </p:cNvCxnSpPr>
          <p:nvPr/>
        </p:nvCxnSpPr>
        <p:spPr>
          <a:xfrm>
            <a:off x="4783942" y="4000627"/>
            <a:ext cx="0" cy="71636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B5C96ED7-2968-4193-8C30-48F9D45226A9}"/>
              </a:ext>
            </a:extLst>
          </p:cNvPr>
          <p:cNvCxnSpPr>
            <a:cxnSpLocks/>
          </p:cNvCxnSpPr>
          <p:nvPr/>
        </p:nvCxnSpPr>
        <p:spPr>
          <a:xfrm>
            <a:off x="2560302" y="2829770"/>
            <a:ext cx="0" cy="45969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1">
            <a:extLst>
              <a:ext uri="{FF2B5EF4-FFF2-40B4-BE49-F238E27FC236}">
                <a16:creationId xmlns:a16="http://schemas.microsoft.com/office/drawing/2014/main" id="{2D53BB68-B969-4809-8253-59C50F7B0298}"/>
              </a:ext>
            </a:extLst>
          </p:cNvPr>
          <p:cNvSpPr txBox="1"/>
          <p:nvPr/>
        </p:nvSpPr>
        <p:spPr>
          <a:xfrm>
            <a:off x="280158" y="43906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AFC8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Début</a:t>
            </a:r>
            <a:endParaRPr lang="en-IN" b="1" dirty="0">
              <a:solidFill>
                <a:srgbClr val="4BAFC8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D037B547-D8AF-4A68-9061-9156448B28C2}"/>
              </a:ext>
            </a:extLst>
          </p:cNvPr>
          <p:cNvSpPr txBox="1"/>
          <p:nvPr/>
        </p:nvSpPr>
        <p:spPr>
          <a:xfrm>
            <a:off x="1853712" y="4808085"/>
            <a:ext cx="2111095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Premier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nettoyage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E66D45D3-CE0B-4173-9DD4-1F84EAA1EFC0}"/>
              </a:ext>
            </a:extLst>
          </p:cNvPr>
          <p:cNvCxnSpPr>
            <a:cxnSpLocks/>
          </p:cNvCxnSpPr>
          <p:nvPr/>
        </p:nvCxnSpPr>
        <p:spPr>
          <a:xfrm>
            <a:off x="1326434" y="5022828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48">
            <a:extLst>
              <a:ext uri="{FF2B5EF4-FFF2-40B4-BE49-F238E27FC236}">
                <a16:creationId xmlns:a16="http://schemas.microsoft.com/office/drawing/2014/main" id="{ADBDF012-F419-436C-8FB4-446E070751E8}"/>
              </a:ext>
            </a:extLst>
          </p:cNvPr>
          <p:cNvSpPr/>
          <p:nvPr/>
        </p:nvSpPr>
        <p:spPr>
          <a:xfrm>
            <a:off x="4541218" y="338936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27F7399-341B-48A2-8D71-826830CED85A}"/>
              </a:ext>
            </a:extLst>
          </p:cNvPr>
          <p:cNvSpPr>
            <a:spLocks/>
          </p:cNvSpPr>
          <p:nvPr/>
        </p:nvSpPr>
        <p:spPr bwMode="auto">
          <a:xfrm>
            <a:off x="4696137" y="356082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57" name="Straight Connector 50">
            <a:extLst>
              <a:ext uri="{FF2B5EF4-FFF2-40B4-BE49-F238E27FC236}">
                <a16:creationId xmlns:a16="http://schemas.microsoft.com/office/drawing/2014/main" id="{BA7EA061-4F85-4E7C-B58F-1875D87A0375}"/>
              </a:ext>
            </a:extLst>
          </p:cNvPr>
          <p:cNvCxnSpPr>
            <a:cxnSpLocks/>
          </p:cNvCxnSpPr>
          <p:nvPr/>
        </p:nvCxnSpPr>
        <p:spPr>
          <a:xfrm>
            <a:off x="9218769" y="4204441"/>
            <a:ext cx="0" cy="4228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3">
            <a:extLst>
              <a:ext uri="{FF2B5EF4-FFF2-40B4-BE49-F238E27FC236}">
                <a16:creationId xmlns:a16="http://schemas.microsoft.com/office/drawing/2014/main" id="{A445A7EB-57A5-4969-942B-5AC24791657C}"/>
              </a:ext>
            </a:extLst>
          </p:cNvPr>
          <p:cNvSpPr txBox="1"/>
          <p:nvPr/>
        </p:nvSpPr>
        <p:spPr>
          <a:xfrm>
            <a:off x="8592354" y="1637902"/>
            <a:ext cx="1649789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Straight Connector 54">
            <a:extLst>
              <a:ext uri="{FF2B5EF4-FFF2-40B4-BE49-F238E27FC236}">
                <a16:creationId xmlns:a16="http://schemas.microsoft.com/office/drawing/2014/main" id="{5619A787-E5BC-4902-9141-37BE3F8D7ADA}"/>
              </a:ext>
            </a:extLst>
          </p:cNvPr>
          <p:cNvCxnSpPr>
            <a:cxnSpLocks/>
          </p:cNvCxnSpPr>
          <p:nvPr/>
        </p:nvCxnSpPr>
        <p:spPr>
          <a:xfrm>
            <a:off x="10285361" y="2302294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1">
            <a:extLst>
              <a:ext uri="{FF2B5EF4-FFF2-40B4-BE49-F238E27FC236}">
                <a16:creationId xmlns:a16="http://schemas.microsoft.com/office/drawing/2014/main" id="{B4F405DB-698A-499E-A83B-6EF7DE91DAF5}"/>
              </a:ext>
            </a:extLst>
          </p:cNvPr>
          <p:cNvSpPr/>
          <p:nvPr/>
        </p:nvSpPr>
        <p:spPr>
          <a:xfrm>
            <a:off x="8965608" y="3621749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47">
            <a:extLst>
              <a:ext uri="{FF2B5EF4-FFF2-40B4-BE49-F238E27FC236}">
                <a16:creationId xmlns:a16="http://schemas.microsoft.com/office/drawing/2014/main" id="{830E62C7-027D-40FB-B802-DB81F28DEB43}"/>
              </a:ext>
            </a:extLst>
          </p:cNvPr>
          <p:cNvSpPr/>
          <p:nvPr/>
        </p:nvSpPr>
        <p:spPr>
          <a:xfrm>
            <a:off x="10928324" y="2116271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51">
            <a:extLst>
              <a:ext uri="{FF2B5EF4-FFF2-40B4-BE49-F238E27FC236}">
                <a16:creationId xmlns:a16="http://schemas.microsoft.com/office/drawing/2014/main" id="{B34F8BA1-82B7-426D-BCDC-130AFB9F8A09}"/>
              </a:ext>
            </a:extLst>
          </p:cNvPr>
          <p:cNvSpPr/>
          <p:nvPr/>
        </p:nvSpPr>
        <p:spPr>
          <a:xfrm>
            <a:off x="6745460" y="4037282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Oval 48">
            <a:extLst>
              <a:ext uri="{FF2B5EF4-FFF2-40B4-BE49-F238E27FC236}">
                <a16:creationId xmlns:a16="http://schemas.microsoft.com/office/drawing/2014/main" id="{CA897A73-1854-4971-BFA7-99E06C4EC51B}"/>
              </a:ext>
            </a:extLst>
          </p:cNvPr>
          <p:cNvSpPr/>
          <p:nvPr/>
        </p:nvSpPr>
        <p:spPr>
          <a:xfrm>
            <a:off x="6696653" y="399908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C532F3C7-CA7F-4B53-AB4F-5E11C9FCC07A}"/>
              </a:ext>
            </a:extLst>
          </p:cNvPr>
          <p:cNvSpPr>
            <a:spLocks/>
          </p:cNvSpPr>
          <p:nvPr/>
        </p:nvSpPr>
        <p:spPr bwMode="auto">
          <a:xfrm>
            <a:off x="6851572" y="417054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4CC56D03-6524-41BF-8BB7-30B87FFC52D8}"/>
              </a:ext>
            </a:extLst>
          </p:cNvPr>
          <p:cNvSpPr/>
          <p:nvPr/>
        </p:nvSpPr>
        <p:spPr>
          <a:xfrm>
            <a:off x="8895523" y="357299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B5B2A6D-9103-439F-8CF6-16E180323066}"/>
              </a:ext>
            </a:extLst>
          </p:cNvPr>
          <p:cNvSpPr>
            <a:spLocks/>
          </p:cNvSpPr>
          <p:nvPr/>
        </p:nvSpPr>
        <p:spPr bwMode="auto">
          <a:xfrm>
            <a:off x="9050442" y="374446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Elipse 51">
            <a:extLst>
              <a:ext uri="{FF2B5EF4-FFF2-40B4-BE49-F238E27FC236}">
                <a16:creationId xmlns:a16="http://schemas.microsoft.com/office/drawing/2014/main" id="{276AC8AD-9EE6-4CB8-A981-4161898F8B50}"/>
              </a:ext>
            </a:extLst>
          </p:cNvPr>
          <p:cNvSpPr/>
          <p:nvPr/>
        </p:nvSpPr>
        <p:spPr>
          <a:xfrm>
            <a:off x="8937694" y="3617070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Oval 48">
            <a:extLst>
              <a:ext uri="{FF2B5EF4-FFF2-40B4-BE49-F238E27FC236}">
                <a16:creationId xmlns:a16="http://schemas.microsoft.com/office/drawing/2014/main" id="{D5D76353-DA01-4159-9436-E90A19D04C02}"/>
              </a:ext>
            </a:extLst>
          </p:cNvPr>
          <p:cNvSpPr/>
          <p:nvPr/>
        </p:nvSpPr>
        <p:spPr>
          <a:xfrm>
            <a:off x="8888887" y="35788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89FFC747-E4EE-4E11-BB8B-95295ECEA24A}"/>
              </a:ext>
            </a:extLst>
          </p:cNvPr>
          <p:cNvSpPr>
            <a:spLocks/>
          </p:cNvSpPr>
          <p:nvPr/>
        </p:nvSpPr>
        <p:spPr bwMode="auto">
          <a:xfrm>
            <a:off x="9043806" y="37503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Oval 18">
            <a:extLst>
              <a:ext uri="{FF2B5EF4-FFF2-40B4-BE49-F238E27FC236}">
                <a16:creationId xmlns:a16="http://schemas.microsoft.com/office/drawing/2014/main" id="{7F0E1FC9-04D9-4566-A17B-66D391F291F0}"/>
              </a:ext>
            </a:extLst>
          </p:cNvPr>
          <p:cNvSpPr/>
          <p:nvPr/>
        </p:nvSpPr>
        <p:spPr>
          <a:xfrm>
            <a:off x="10887000" y="20672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F942C393-9B21-4200-A758-510C754CA49D}"/>
              </a:ext>
            </a:extLst>
          </p:cNvPr>
          <p:cNvSpPr>
            <a:spLocks/>
          </p:cNvSpPr>
          <p:nvPr/>
        </p:nvSpPr>
        <p:spPr bwMode="auto">
          <a:xfrm>
            <a:off x="11041919" y="22387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Elipse 51">
            <a:extLst>
              <a:ext uri="{FF2B5EF4-FFF2-40B4-BE49-F238E27FC236}">
                <a16:creationId xmlns:a16="http://schemas.microsoft.com/office/drawing/2014/main" id="{549A56C6-07FF-4254-BE62-1FB67DCE35DB}"/>
              </a:ext>
            </a:extLst>
          </p:cNvPr>
          <p:cNvSpPr/>
          <p:nvPr/>
        </p:nvSpPr>
        <p:spPr>
          <a:xfrm>
            <a:off x="10929171" y="2111345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Oval 48">
            <a:extLst>
              <a:ext uri="{FF2B5EF4-FFF2-40B4-BE49-F238E27FC236}">
                <a16:creationId xmlns:a16="http://schemas.microsoft.com/office/drawing/2014/main" id="{7FCCC9C8-08F4-4CF9-9757-9C32E160FCFD}"/>
              </a:ext>
            </a:extLst>
          </p:cNvPr>
          <p:cNvSpPr/>
          <p:nvPr/>
        </p:nvSpPr>
        <p:spPr>
          <a:xfrm>
            <a:off x="10880364" y="207314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004C69F1-013D-46F6-9CC8-90184D656C2B}"/>
              </a:ext>
            </a:extLst>
          </p:cNvPr>
          <p:cNvSpPr>
            <a:spLocks/>
          </p:cNvSpPr>
          <p:nvPr/>
        </p:nvSpPr>
        <p:spPr bwMode="auto">
          <a:xfrm>
            <a:off x="11035283" y="224461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5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6DFC8D10-0163-481F-9A99-9A59815F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6" y="4145432"/>
            <a:ext cx="457727" cy="42727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31ED7E4-C908-42A1-93E4-222A49489C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4E87CF4-5B55-490B-A443-0DC4C2B784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1756957"/>
            <a:ext cx="457727" cy="427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</a:t>
            </a:r>
            <a:r>
              <a:rPr lang="fr-FR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publiquebueno</a:t>
            </a:r>
            <a:endParaRPr lang="fr-FR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Premier nettoyage y filtrage des informations 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312-FA6E-467E-97EE-341FA785D9C7}"/>
              </a:ext>
            </a:extLst>
          </p:cNvPr>
          <p:cNvSpPr txBox="1"/>
          <p:nvPr/>
        </p:nvSpPr>
        <p:spPr>
          <a:xfrm>
            <a:off x="844895" y="1268292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Supprimer : colonnes et lignes vides, lignes en double.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F51F37-DEE0-4C69-83C5-95A69784D073}"/>
              </a:ext>
            </a:extLst>
          </p:cNvPr>
          <p:cNvSpPr txBox="1"/>
          <p:nvPr/>
        </p:nvSpPr>
        <p:spPr>
          <a:xfrm>
            <a:off x="844895" y="1770538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Correction des types de colonnes</a:t>
            </a:r>
            <a:r>
              <a:rPr lang="fr-FR" sz="2000" u="none" strike="noStrike" baseline="3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53F5F5-E81D-4BD7-8297-AAC8722B0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17" y="2196551"/>
            <a:ext cx="717232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1EE493-392C-4D62-B76C-D29C1F0CDE53}"/>
              </a:ext>
            </a:extLst>
          </p:cNvPr>
          <p:cNvSpPr txBox="1"/>
          <p:nvPr/>
        </p:nvSpPr>
        <p:spPr>
          <a:xfrm>
            <a:off x="8621423" y="6133199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https://world.openfoodfacts.org/data/data-fields.txt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E309F9-DA7F-4642-A7F6-FAD80D1A4B89}"/>
              </a:ext>
            </a:extLst>
          </p:cNvPr>
          <p:cNvGrpSpPr/>
          <p:nvPr/>
        </p:nvGrpSpPr>
        <p:grpSpPr>
          <a:xfrm>
            <a:off x="9141420" y="2476985"/>
            <a:ext cx="2226376" cy="457727"/>
            <a:chOff x="9430435" y="2375021"/>
            <a:chExt cx="2226376" cy="4577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D98F86-F60B-4855-9E8F-47F024A96237}"/>
                </a:ext>
              </a:extLst>
            </p:cNvPr>
            <p:cNvSpPr/>
            <p:nvPr/>
          </p:nvSpPr>
          <p:spPr>
            <a:xfrm>
              <a:off x="9430435" y="2375021"/>
              <a:ext cx="2226376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B7A02A-B48F-48AB-92E4-042F639E7EBB}"/>
                </a:ext>
              </a:extLst>
            </p:cNvPr>
            <p:cNvSpPr txBox="1"/>
            <p:nvPr/>
          </p:nvSpPr>
          <p:spPr>
            <a:xfrm>
              <a:off x="9483206" y="2403829"/>
              <a:ext cx="21208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Premier nettoyage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F34B904-2AC8-447D-815A-7C2C1EA91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45" y="3051671"/>
            <a:ext cx="56578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B7732C40-B5D6-4330-BAC8-375B6825A2A2}"/>
              </a:ext>
            </a:extLst>
          </p:cNvPr>
          <p:cNvGrpSpPr/>
          <p:nvPr/>
        </p:nvGrpSpPr>
        <p:grpSpPr>
          <a:xfrm>
            <a:off x="9141420" y="4856635"/>
            <a:ext cx="2813163" cy="457727"/>
            <a:chOff x="7997468" y="4060082"/>
            <a:chExt cx="2813163" cy="4577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EF770A-91AA-4F53-BFE8-B6DABA5993D3}"/>
                </a:ext>
              </a:extLst>
            </p:cNvPr>
            <p:cNvSpPr/>
            <p:nvPr/>
          </p:nvSpPr>
          <p:spPr>
            <a:xfrm>
              <a:off x="7997468" y="4060082"/>
              <a:ext cx="2813163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1ABD236-0C61-4510-9D2C-3C287CF060C9}"/>
                </a:ext>
              </a:extLst>
            </p:cNvPr>
            <p:cNvSpPr txBox="1"/>
            <p:nvPr/>
          </p:nvSpPr>
          <p:spPr>
            <a:xfrm>
              <a:off x="8050239" y="4088890"/>
              <a:ext cx="27603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Filtrage des informations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CEBAA0E-396B-47F2-B47B-CFD4B48F3446}"/>
              </a:ext>
            </a:extLst>
          </p:cNvPr>
          <p:cNvGrpSpPr/>
          <p:nvPr/>
        </p:nvGrpSpPr>
        <p:grpSpPr>
          <a:xfrm>
            <a:off x="979617" y="4659709"/>
            <a:ext cx="6534150" cy="1336783"/>
            <a:chOff x="4213875" y="4480360"/>
            <a:chExt cx="6534150" cy="1336783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D8DC363-DE7C-45CA-B655-DC17E076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3875" y="4480360"/>
              <a:ext cx="6534150" cy="933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76A5B934-0EB1-486C-B444-E2A21DA28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153" b="-2944"/>
            <a:stretch/>
          </p:blipFill>
          <p:spPr>
            <a:xfrm>
              <a:off x="4213875" y="5375900"/>
              <a:ext cx="6534150" cy="441243"/>
            </a:xfrm>
            <a:prstGeom prst="rect">
              <a:avLst/>
            </a:prstGeom>
          </p:spPr>
        </p:pic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05DDD9DD-3A52-443B-BFA6-0C1DCC13CAA9}"/>
              </a:ext>
            </a:extLst>
          </p:cNvPr>
          <p:cNvSpPr txBox="1"/>
          <p:nvPr/>
        </p:nvSpPr>
        <p:spPr>
          <a:xfrm>
            <a:off x="897665" y="4158855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Filtrage des informations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uniquement pour la France</a:t>
            </a:r>
            <a:endParaRPr lang="fr-FR" sz="2000" b="1" u="sng" strike="noStrike" baseline="30000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9BC2C88-A391-4797-B359-E984BA2C6C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4051069"/>
            <a:ext cx="965532" cy="207489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8E71002-8E26-4F31-A69F-759936825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1668402"/>
            <a:ext cx="965532" cy="20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2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13236"/>
              </p:ext>
            </p:extLst>
          </p:nvPr>
        </p:nvGraphicFramePr>
        <p:xfrm>
          <a:off x="935713" y="1175372"/>
          <a:ext cx="10320573" cy="50243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569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main_category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 + « / » + 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Category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en:chicken-breasts</a:t>
                      </a:r>
                      <a:r>
                        <a:rPr lang="fr-FR" sz="1500" dirty="0"/>
                        <a:t> / Viandes, Volailles, Poulets, Filets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en:chicken-thighs</a:t>
                      </a:r>
                      <a:r>
                        <a:rPr lang="fr-FR" sz="1500" dirty="0"/>
                        <a:t> / Viandes, Volailles, Poulets, Cuisses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en:turkey-cutlets</a:t>
                      </a:r>
                      <a:r>
                        <a:rPr lang="es-419" sz="1500" dirty="0"/>
                        <a:t> / </a:t>
                      </a:r>
                      <a:r>
                        <a:rPr lang="es-419" sz="1500" dirty="0" err="1"/>
                        <a:t>Viandes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Volailles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Dindes</a:t>
                      </a:r>
                      <a:r>
                        <a:rPr lang="es-419" sz="1500" dirty="0"/>
                        <a:t>, Escalopes de </a:t>
                      </a:r>
                      <a:r>
                        <a:rPr lang="es-419" sz="1500" dirty="0" err="1"/>
                        <a:t>dinde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en:extra-virgin-olive-oils</a:t>
                      </a:r>
                      <a:r>
                        <a:rPr lang="fr-FR" sz="1500" dirty="0"/>
                        <a:t> / Aliments et boissons à base de végétaux, Aliments d'origine végétale, Matières grasses, Produits de l'olivier, Matières grasses végétales, Huiles, Huiles d'olive, Huiles d'olive vierges extra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Foods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of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plant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origin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en:biscuits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r>
                        <a:rPr lang="es-419" sz="1500" dirty="0"/>
                        <a:t> et </a:t>
                      </a:r>
                      <a:r>
                        <a:rPr lang="es-419" sz="1500" dirty="0" err="1"/>
                        <a:t>gâteaux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Snacks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en:white-hams</a:t>
                      </a:r>
                      <a:r>
                        <a:rPr lang="fr-FR" sz="1500" dirty="0"/>
                        <a:t> / Viandes, Charcuteries, Jambons, Jambons blancs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Cold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cuts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en:labeled-cheeses</a:t>
                      </a:r>
                      <a:r>
                        <a:rPr lang="fr-FR" sz="1500" dirty="0"/>
                        <a:t> / Produits laitiers, Produits fermentés, Produits laitiers fermentés, Fromages, Fromages à pâte pressée cuite, Fromages de France, Comté, </a:t>
                      </a:r>
                      <a:r>
                        <a:rPr lang="fr-FR" sz="1500" dirty="0" err="1"/>
                        <a:t>en:aoc-cheeses</a:t>
                      </a:r>
                      <a:r>
                        <a:rPr lang="fr-FR" sz="1500" dirty="0"/>
                        <a:t>, </a:t>
                      </a:r>
                      <a:r>
                        <a:rPr lang="fr-FR" sz="1500" dirty="0" err="1"/>
                        <a:t>en:labeled-cheeses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8701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en:cheeses</a:t>
                      </a:r>
                      <a:r>
                        <a:rPr lang="fr-FR" sz="1500" dirty="0"/>
                        <a:t> / Produits laitiers, Produits fermentés, Produits laitiers fermentés, Fromages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  <a:p>
                      <a:pPr algn="ctr"/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02743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en:dark-chocolates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noirs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Chocolates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9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84930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champs d’idée d’application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F2B2A2-E707-4781-8F86-C6385B96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2051152"/>
            <a:ext cx="457727" cy="4272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844896" y="1268292"/>
            <a:ext cx="5677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analysé le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27 colonnes ont été obtenues </a:t>
            </a:r>
            <a:r>
              <a:rPr lang="fr-FR" sz="14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BEA0CA4-7CF1-4EF2-971F-FA27D2B9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49" y="1360974"/>
            <a:ext cx="4341846" cy="48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8F3C3C-10FD-4D93-8F07-360FA5495642}"/>
              </a:ext>
            </a:extLst>
          </p:cNvPr>
          <p:cNvSpPr/>
          <p:nvPr/>
        </p:nvSpPr>
        <p:spPr>
          <a:xfrm>
            <a:off x="979714" y="-1866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28B31-5207-4FA8-9991-FCD6CC108902}"/>
              </a:ext>
            </a:extLst>
          </p:cNvPr>
          <p:cNvSpPr/>
          <p:nvPr/>
        </p:nvSpPr>
        <p:spPr>
          <a:xfrm>
            <a:off x="7261569" y="1763412"/>
            <a:ext cx="4510569" cy="598979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932590-0826-453A-9E37-C562BB4B4D4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84376" y="2062902"/>
            <a:ext cx="3977193" cy="978878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C4F3C12B-492A-4152-B40D-3EE856C0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4512288"/>
            <a:ext cx="6144192" cy="1507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70CF2F5-8577-4DA2-BAC6-4476BDCC4415}"/>
              </a:ext>
            </a:extLst>
          </p:cNvPr>
          <p:cNvSpPr txBox="1"/>
          <p:nvPr/>
        </p:nvSpPr>
        <p:spPr>
          <a:xfrm>
            <a:off x="835845" y="2859343"/>
            <a:ext cx="47862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docs-Roboto"/>
              </a:rPr>
              <a:t>Par exemple « Energy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et energy-kj_100g ont les même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vs energy-kcal_100g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kcal = 4,1868 kJ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kJ = 0,2388 kcal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docs-Roboto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BF8D5D-BED5-4B5A-A195-EC8AD1703326}"/>
              </a:ext>
            </a:extLst>
          </p:cNvPr>
          <p:cNvSpPr txBox="1"/>
          <p:nvPr/>
        </p:nvSpPr>
        <p:spPr>
          <a:xfrm>
            <a:off x="844896" y="2064733"/>
            <a:ext cx="5770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Les champs qui ont plusieurs colonnes identifiées ont été analysés pour compléter les données entre 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727F85-E528-4CB2-AEC8-2EAF46A4514A}"/>
              </a:ext>
            </a:extLst>
          </p:cNvPr>
          <p:cNvSpPr/>
          <p:nvPr/>
        </p:nvSpPr>
        <p:spPr>
          <a:xfrm>
            <a:off x="7007290" y="612450"/>
            <a:ext cx="5184711" cy="593801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74A596-6839-42A5-8F10-3739337485D3}"/>
              </a:ext>
            </a:extLst>
          </p:cNvPr>
          <p:cNvSpPr txBox="1"/>
          <p:nvPr/>
        </p:nvSpPr>
        <p:spPr>
          <a:xfrm>
            <a:off x="7261569" y="641258"/>
            <a:ext cx="4930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Finalement, 16 colonnes ont été obtenues </a:t>
            </a:r>
          </a:p>
          <a:p>
            <a:pPr algn="r"/>
            <a:r>
              <a:rPr lang="fr-FR" sz="1200" i="1" u="none" strike="noStrike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1200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081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313920" cy="126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Seulement deux colonnes avec NaN supérieur à 80%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86428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877706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La plupart des colonnes ont + / - 20% de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ADA86E-C19C-48B5-BDBD-13BAE50C0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945"/>
          <a:stretch/>
        </p:blipFill>
        <p:spPr>
          <a:xfrm>
            <a:off x="6248400" y="497173"/>
            <a:ext cx="5251105" cy="571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C3DCE5-A6BC-407E-A8BA-25936C26491F}"/>
              </a:ext>
            </a:extLst>
          </p:cNvPr>
          <p:cNvSpPr/>
          <p:nvPr/>
        </p:nvSpPr>
        <p:spPr>
          <a:xfrm>
            <a:off x="6248400" y="5518713"/>
            <a:ext cx="5251105" cy="6179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D85BFF-DDAA-4A7C-BFB7-9218198E6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7" y="3697628"/>
            <a:ext cx="5086350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0C4DBB3-2AF1-4767-B7E4-EB43427AF3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2774445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7E89C16-C413-4D72-B0F9-C9A6AC6FF29C}"/>
              </a:ext>
            </a:extLst>
          </p:cNvPr>
          <p:cNvSpPr txBox="1"/>
          <p:nvPr/>
        </p:nvSpPr>
        <p:spPr>
          <a:xfrm>
            <a:off x="844895" y="2787868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Suppression des colonnes à plus de 80% des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DCDFC55-D22A-4691-8393-DED520B430D3}"/>
              </a:ext>
            </a:extLst>
          </p:cNvPr>
          <p:cNvCxnSpPr>
            <a:cxnSpLocks/>
            <a:stCxn id="19" idx="2"/>
            <a:endCxn id="6" idx="1"/>
          </p:cNvCxnSpPr>
          <p:nvPr/>
        </p:nvCxnSpPr>
        <p:spPr>
          <a:xfrm>
            <a:off x="3287802" y="3954803"/>
            <a:ext cx="2960598" cy="1872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CF3E9-8C72-4528-A8DC-89A2D9AACD8C}"/>
              </a:ext>
            </a:extLst>
          </p:cNvPr>
          <p:cNvSpPr/>
          <p:nvPr/>
        </p:nvSpPr>
        <p:spPr>
          <a:xfrm>
            <a:off x="10934299" y="5518712"/>
            <a:ext cx="565206" cy="617927"/>
          </a:xfrm>
          <a:prstGeom prst="rect">
            <a:avLst/>
          </a:prstGeom>
          <a:solidFill>
            <a:srgbClr val="FF0000">
              <a:alpha val="46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724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2647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539896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Percentiles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.quantile([0.05, 0.95])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7AAEB5-230F-4D67-9EAD-96723AF5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0984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5095AB0-FBE2-4C98-A69A-69682D3CFA58}"/>
              </a:ext>
            </a:extLst>
          </p:cNvPr>
          <p:cNvSpPr txBox="1"/>
          <p:nvPr/>
        </p:nvSpPr>
        <p:spPr>
          <a:xfrm>
            <a:off x="844683" y="338440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Z Score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l'écart type de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E9BA56-F9D6-469B-A3EC-AFA5C315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071979"/>
            <a:ext cx="10357602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F46B0D1-0174-48EA-85E0-9F3C773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3911874"/>
            <a:ext cx="10888894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878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9837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du traitement 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B2FE4B4-8B93-479C-AC7E-7E3339F4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1584597"/>
            <a:ext cx="8990164" cy="3995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843A9A-C7D9-4623-8369-9706123215E4}"/>
              </a:ext>
            </a:extLst>
          </p:cNvPr>
          <p:cNvSpPr/>
          <p:nvPr/>
        </p:nvSpPr>
        <p:spPr>
          <a:xfrm>
            <a:off x="6435425" y="1704443"/>
            <a:ext cx="2693437" cy="3638941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EC91A50-D958-4AB7-B72F-1A3F60C68199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9128862" y="2785251"/>
            <a:ext cx="416354" cy="7386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505B-428F-4196-B90D-2A58A3D90682}"/>
              </a:ext>
            </a:extLst>
          </p:cNvPr>
          <p:cNvSpPr/>
          <p:nvPr/>
        </p:nvSpPr>
        <p:spPr>
          <a:xfrm>
            <a:off x="9545216" y="2015119"/>
            <a:ext cx="2646785" cy="154026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9E680EB-BF10-43B2-ACA8-D0F76E0C4605}"/>
              </a:ext>
            </a:extLst>
          </p:cNvPr>
          <p:cNvSpPr txBox="1"/>
          <p:nvPr/>
        </p:nvSpPr>
        <p:spPr>
          <a:xfrm>
            <a:off x="9633974" y="2046586"/>
            <a:ext cx="2329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</p:txBody>
      </p:sp>
    </p:spTree>
    <p:extLst>
      <p:ext uri="{BB962C8B-B14F-4D97-AF65-F5344CB8AC3E}">
        <p14:creationId xmlns:p14="http://schemas.microsoft.com/office/powerpoint/2010/main" val="3247013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manquantes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587B2-10AB-454B-8633-1FB015D448C6}"/>
              </a:ext>
            </a:extLst>
          </p:cNvPr>
          <p:cNvSpPr/>
          <p:nvPr/>
        </p:nvSpPr>
        <p:spPr>
          <a:xfrm>
            <a:off x="7255673" y="1204996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32DC6A-1C28-4BB2-88E6-C3D3E5F488A1}"/>
              </a:ext>
            </a:extLst>
          </p:cNvPr>
          <p:cNvSpPr txBox="1"/>
          <p:nvPr/>
        </p:nvSpPr>
        <p:spPr>
          <a:xfrm>
            <a:off x="7390340" y="1214022"/>
            <a:ext cx="5377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  <p:sp>
        <p:nvSpPr>
          <p:cNvPr id="22" name="Google Shape;1585;p41">
            <a:extLst>
              <a:ext uri="{FF2B5EF4-FFF2-40B4-BE49-F238E27FC236}">
                <a16:creationId xmlns:a16="http://schemas.microsoft.com/office/drawing/2014/main" id="{C29A9DA2-04AF-40F4-A095-D543B18B84AE}"/>
              </a:ext>
            </a:extLst>
          </p:cNvPr>
          <p:cNvSpPr/>
          <p:nvPr/>
        </p:nvSpPr>
        <p:spPr>
          <a:xfrm>
            <a:off x="3206426" y="2311315"/>
            <a:ext cx="525786" cy="535934"/>
          </a:xfrm>
          <a:custGeom>
            <a:avLst/>
            <a:gdLst/>
            <a:ahLst/>
            <a:cxnLst/>
            <a:rect l="l" t="t" r="r" b="b"/>
            <a:pathLst>
              <a:path w="5678" h="5678" extrusionOk="0">
                <a:moveTo>
                  <a:pt x="2839" y="1"/>
                </a:moveTo>
                <a:cubicBezTo>
                  <a:pt x="1272" y="1"/>
                  <a:pt x="0" y="1272"/>
                  <a:pt x="0" y="2839"/>
                </a:cubicBezTo>
                <a:cubicBezTo>
                  <a:pt x="0" y="4407"/>
                  <a:pt x="1272" y="5678"/>
                  <a:pt x="2839" y="5678"/>
                </a:cubicBezTo>
                <a:cubicBezTo>
                  <a:pt x="4407" y="5678"/>
                  <a:pt x="5678" y="4407"/>
                  <a:pt x="5678" y="2839"/>
                </a:cubicBezTo>
                <a:cubicBezTo>
                  <a:pt x="5678" y="1272"/>
                  <a:pt x="4407" y="1"/>
                  <a:pt x="28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586;p41">
            <a:extLst>
              <a:ext uri="{FF2B5EF4-FFF2-40B4-BE49-F238E27FC236}">
                <a16:creationId xmlns:a16="http://schemas.microsoft.com/office/drawing/2014/main" id="{98879800-70F5-456C-A654-C0AEF5520E6C}"/>
              </a:ext>
            </a:extLst>
          </p:cNvPr>
          <p:cNvGrpSpPr/>
          <p:nvPr/>
        </p:nvGrpSpPr>
        <p:grpSpPr>
          <a:xfrm>
            <a:off x="2522173" y="2258080"/>
            <a:ext cx="1894317" cy="2448064"/>
            <a:chOff x="885825" y="1256325"/>
            <a:chExt cx="1700172" cy="2186357"/>
          </a:xfrm>
        </p:grpSpPr>
        <p:sp>
          <p:nvSpPr>
            <p:cNvPr id="24" name="Google Shape;1587;p41">
              <a:extLst>
                <a:ext uri="{FF2B5EF4-FFF2-40B4-BE49-F238E27FC236}">
                  <a16:creationId xmlns:a16="http://schemas.microsoft.com/office/drawing/2014/main" id="{C9796A41-7A9E-4286-A709-4DE4898F223D}"/>
                </a:ext>
              </a:extLst>
            </p:cNvPr>
            <p:cNvSpPr/>
            <p:nvPr/>
          </p:nvSpPr>
          <p:spPr>
            <a:xfrm>
              <a:off x="885825" y="1495561"/>
              <a:ext cx="1700172" cy="1868201"/>
            </a:xfrm>
            <a:custGeom>
              <a:avLst/>
              <a:gdLst/>
              <a:ahLst/>
              <a:cxnLst/>
              <a:rect l="l" t="t" r="r" b="b"/>
              <a:pathLst>
                <a:path w="17244" h="22162" extrusionOk="0">
                  <a:moveTo>
                    <a:pt x="2324" y="1"/>
                  </a:moveTo>
                  <a:cubicBezTo>
                    <a:pt x="1042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2" y="22162"/>
                    <a:pt x="2324" y="22162"/>
                  </a:cubicBezTo>
                  <a:lnTo>
                    <a:pt x="12011" y="22162"/>
                  </a:lnTo>
                  <a:lnTo>
                    <a:pt x="12011" y="21029"/>
                  </a:lnTo>
                  <a:lnTo>
                    <a:pt x="2324" y="21029"/>
                  </a:lnTo>
                  <a:cubicBezTo>
                    <a:pt x="1668" y="21029"/>
                    <a:pt x="1133" y="20495"/>
                    <a:pt x="1133" y="19840"/>
                  </a:cubicBezTo>
                  <a:lnTo>
                    <a:pt x="1133" y="2324"/>
                  </a:lnTo>
                  <a:cubicBezTo>
                    <a:pt x="1133" y="1668"/>
                    <a:pt x="1668" y="1133"/>
                    <a:pt x="2324" y="1133"/>
                  </a:cubicBezTo>
                  <a:lnTo>
                    <a:pt x="14920" y="1133"/>
                  </a:lnTo>
                  <a:cubicBezTo>
                    <a:pt x="15576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4" y="7628"/>
                  </a:lnTo>
                  <a:lnTo>
                    <a:pt x="17244" y="2324"/>
                  </a:lnTo>
                  <a:cubicBezTo>
                    <a:pt x="17244" y="1042"/>
                    <a:pt x="16201" y="1"/>
                    <a:pt x="14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8;p41">
              <a:extLst>
                <a:ext uri="{FF2B5EF4-FFF2-40B4-BE49-F238E27FC236}">
                  <a16:creationId xmlns:a16="http://schemas.microsoft.com/office/drawing/2014/main" id="{3507CC28-132D-42A4-9EA0-D0D5D3A68A65}"/>
                </a:ext>
              </a:extLst>
            </p:cNvPr>
            <p:cNvSpPr/>
            <p:nvPr/>
          </p:nvSpPr>
          <p:spPr>
            <a:xfrm>
              <a:off x="2066952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9;p41">
              <a:extLst>
                <a:ext uri="{FF2B5EF4-FFF2-40B4-BE49-F238E27FC236}">
                  <a16:creationId xmlns:a16="http://schemas.microsoft.com/office/drawing/2014/main" id="{203170C9-FA9B-4DF0-A331-BA2E5E96D3D6}"/>
                </a:ext>
              </a:extLst>
            </p:cNvPr>
            <p:cNvSpPr/>
            <p:nvPr/>
          </p:nvSpPr>
          <p:spPr>
            <a:xfrm>
              <a:off x="1452951" y="1256325"/>
              <a:ext cx="565896" cy="573982"/>
            </a:xfrm>
            <a:custGeom>
              <a:avLst/>
              <a:gdLst/>
              <a:ahLst/>
              <a:cxnLst/>
              <a:rect l="l" t="t" r="r" b="b"/>
              <a:pathLst>
                <a:path w="6809" h="6809" extrusionOk="0">
                  <a:moveTo>
                    <a:pt x="3405" y="1131"/>
                  </a:moveTo>
                  <a:cubicBezTo>
                    <a:pt x="4658" y="1131"/>
                    <a:pt x="5677" y="2152"/>
                    <a:pt x="5677" y="3403"/>
                  </a:cubicBezTo>
                  <a:cubicBezTo>
                    <a:pt x="5677" y="4656"/>
                    <a:pt x="4658" y="5676"/>
                    <a:pt x="3405" y="5676"/>
                  </a:cubicBezTo>
                  <a:cubicBezTo>
                    <a:pt x="2152" y="5676"/>
                    <a:pt x="1132" y="4656"/>
                    <a:pt x="1132" y="3403"/>
                  </a:cubicBezTo>
                  <a:cubicBezTo>
                    <a:pt x="1132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1" y="1527"/>
                    <a:pt x="1" y="3405"/>
                  </a:cubicBezTo>
                  <a:cubicBezTo>
                    <a:pt x="1" y="5282"/>
                    <a:pt x="1528" y="6809"/>
                    <a:pt x="3405" y="6809"/>
                  </a:cubicBezTo>
                  <a:cubicBezTo>
                    <a:pt x="5282" y="6809"/>
                    <a:pt x="6809" y="5282"/>
                    <a:pt x="6809" y="3405"/>
                  </a:cubicBezTo>
                  <a:cubicBezTo>
                    <a:pt x="6809" y="1527"/>
                    <a:pt x="5282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90;p41">
            <a:extLst>
              <a:ext uri="{FF2B5EF4-FFF2-40B4-BE49-F238E27FC236}">
                <a16:creationId xmlns:a16="http://schemas.microsoft.com/office/drawing/2014/main" id="{4E16296F-127A-4AE2-B775-5B6C40AEC4E1}"/>
              </a:ext>
            </a:extLst>
          </p:cNvPr>
          <p:cNvGrpSpPr/>
          <p:nvPr/>
        </p:nvGrpSpPr>
        <p:grpSpPr>
          <a:xfrm>
            <a:off x="7255673" y="3255108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8" name="Google Shape;1591;p41">
              <a:extLst>
                <a:ext uri="{FF2B5EF4-FFF2-40B4-BE49-F238E27FC236}">
                  <a16:creationId xmlns:a16="http://schemas.microsoft.com/office/drawing/2014/main" id="{2EDE7C18-43AD-4E6E-AD67-AF741DBD3986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592;p41">
              <a:extLst>
                <a:ext uri="{FF2B5EF4-FFF2-40B4-BE49-F238E27FC236}">
                  <a16:creationId xmlns:a16="http://schemas.microsoft.com/office/drawing/2014/main" id="{1CF0990D-B0C0-4941-B254-7630F94B2AE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30" name="Google Shape;1593;p41">
                <a:extLst>
                  <a:ext uri="{FF2B5EF4-FFF2-40B4-BE49-F238E27FC236}">
                    <a16:creationId xmlns:a16="http://schemas.microsoft.com/office/drawing/2014/main" id="{56D5EBC6-FD15-4976-B64B-7E56DD5F14E7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4;p41">
                <a:extLst>
                  <a:ext uri="{FF2B5EF4-FFF2-40B4-BE49-F238E27FC236}">
                    <a16:creationId xmlns:a16="http://schemas.microsoft.com/office/drawing/2014/main" id="{5975DBF6-E904-4973-8C84-DD902F9A6D03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5;p41">
                <a:extLst>
                  <a:ext uri="{FF2B5EF4-FFF2-40B4-BE49-F238E27FC236}">
                    <a16:creationId xmlns:a16="http://schemas.microsoft.com/office/drawing/2014/main" id="{E14D9A90-79EC-459E-AA5C-86A034D2E018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1597;p41">
            <a:extLst>
              <a:ext uri="{FF2B5EF4-FFF2-40B4-BE49-F238E27FC236}">
                <a16:creationId xmlns:a16="http://schemas.microsoft.com/office/drawing/2014/main" id="{C5994ACB-690C-490F-9C4F-1A99F76B4F27}"/>
              </a:ext>
            </a:extLst>
          </p:cNvPr>
          <p:cNvSpPr/>
          <p:nvPr/>
        </p:nvSpPr>
        <p:spPr>
          <a:xfrm>
            <a:off x="4786334" y="5113999"/>
            <a:ext cx="525786" cy="536029"/>
          </a:xfrm>
          <a:custGeom>
            <a:avLst/>
            <a:gdLst/>
            <a:ahLst/>
            <a:cxnLst/>
            <a:rect l="l" t="t" r="r" b="b"/>
            <a:pathLst>
              <a:path w="5678" h="5679" extrusionOk="0">
                <a:moveTo>
                  <a:pt x="2839" y="1"/>
                </a:moveTo>
                <a:cubicBezTo>
                  <a:pt x="1271" y="1"/>
                  <a:pt x="1" y="1271"/>
                  <a:pt x="1" y="2840"/>
                </a:cubicBezTo>
                <a:cubicBezTo>
                  <a:pt x="1" y="4407"/>
                  <a:pt x="1271" y="5678"/>
                  <a:pt x="2839" y="5678"/>
                </a:cubicBezTo>
                <a:cubicBezTo>
                  <a:pt x="4406" y="5678"/>
                  <a:pt x="5678" y="4407"/>
                  <a:pt x="5678" y="2840"/>
                </a:cubicBezTo>
                <a:cubicBezTo>
                  <a:pt x="5678" y="1271"/>
                  <a:pt x="4406" y="1"/>
                  <a:pt x="2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598;p41">
            <a:extLst>
              <a:ext uri="{FF2B5EF4-FFF2-40B4-BE49-F238E27FC236}">
                <a16:creationId xmlns:a16="http://schemas.microsoft.com/office/drawing/2014/main" id="{1D094EE3-B97D-4641-9E0D-5ADED787B716}"/>
              </a:ext>
            </a:extLst>
          </p:cNvPr>
          <p:cNvGrpSpPr/>
          <p:nvPr/>
        </p:nvGrpSpPr>
        <p:grpSpPr>
          <a:xfrm>
            <a:off x="4102027" y="3255108"/>
            <a:ext cx="1894427" cy="2448154"/>
            <a:chOff x="2303763" y="2146767"/>
            <a:chExt cx="1700271" cy="2186438"/>
          </a:xfrm>
        </p:grpSpPr>
        <p:sp>
          <p:nvSpPr>
            <p:cNvPr id="36" name="Google Shape;1599;p41">
              <a:extLst>
                <a:ext uri="{FF2B5EF4-FFF2-40B4-BE49-F238E27FC236}">
                  <a16:creationId xmlns:a16="http://schemas.microsoft.com/office/drawing/2014/main" id="{EAFB6F03-139C-48D7-BA71-D63AE46F64AE}"/>
                </a:ext>
              </a:extLst>
            </p:cNvPr>
            <p:cNvSpPr/>
            <p:nvPr/>
          </p:nvSpPr>
          <p:spPr>
            <a:xfrm>
              <a:off x="2303763" y="2225670"/>
              <a:ext cx="1700271" cy="1868370"/>
            </a:xfrm>
            <a:custGeom>
              <a:avLst/>
              <a:gdLst/>
              <a:ahLst/>
              <a:cxnLst/>
              <a:rect l="l" t="t" r="r" b="b"/>
              <a:pathLst>
                <a:path w="17245" h="22164" extrusionOk="0">
                  <a:moveTo>
                    <a:pt x="2325" y="1"/>
                  </a:moveTo>
                  <a:cubicBezTo>
                    <a:pt x="1043" y="1"/>
                    <a:pt x="1" y="1043"/>
                    <a:pt x="1" y="2324"/>
                  </a:cubicBezTo>
                  <a:lnTo>
                    <a:pt x="1" y="19840"/>
                  </a:lnTo>
                  <a:cubicBezTo>
                    <a:pt x="1" y="21122"/>
                    <a:pt x="1043" y="22163"/>
                    <a:pt x="2325" y="22163"/>
                  </a:cubicBezTo>
                  <a:lnTo>
                    <a:pt x="14921" y="22163"/>
                  </a:lnTo>
                  <a:cubicBezTo>
                    <a:pt x="16201" y="22163"/>
                    <a:pt x="17245" y="21122"/>
                    <a:pt x="17245" y="19840"/>
                  </a:cubicBezTo>
                  <a:lnTo>
                    <a:pt x="17245" y="14536"/>
                  </a:lnTo>
                  <a:lnTo>
                    <a:pt x="16111" y="14536"/>
                  </a:lnTo>
                  <a:lnTo>
                    <a:pt x="16111" y="19840"/>
                  </a:lnTo>
                  <a:cubicBezTo>
                    <a:pt x="16111" y="20496"/>
                    <a:pt x="15577" y="21031"/>
                    <a:pt x="14921" y="21031"/>
                  </a:cubicBezTo>
                  <a:lnTo>
                    <a:pt x="2325" y="21031"/>
                  </a:lnTo>
                  <a:cubicBezTo>
                    <a:pt x="1668" y="21031"/>
                    <a:pt x="1134" y="20496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4"/>
                    <a:pt x="2325" y="1134"/>
                  </a:cubicBezTo>
                  <a:lnTo>
                    <a:pt x="12012" y="1134"/>
                  </a:lnTo>
                  <a:lnTo>
                    <a:pt x="12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41">
              <a:extLst>
                <a:ext uri="{FF2B5EF4-FFF2-40B4-BE49-F238E27FC236}">
                  <a16:creationId xmlns:a16="http://schemas.microsoft.com/office/drawing/2014/main" id="{9BE2E6A0-C006-4761-AA2A-D6AAD01E84E2}"/>
                </a:ext>
              </a:extLst>
            </p:cNvPr>
            <p:cNvSpPr/>
            <p:nvPr/>
          </p:nvSpPr>
          <p:spPr>
            <a:xfrm>
              <a:off x="3459918" y="2146767"/>
              <a:ext cx="193480" cy="253483"/>
            </a:xfrm>
            <a:custGeom>
              <a:avLst/>
              <a:gdLst/>
              <a:ahLst/>
              <a:cxnLst/>
              <a:rect l="l" t="t" r="r" b="b"/>
              <a:pathLst>
                <a:path w="2328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2328" y="15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1;p41">
              <a:extLst>
                <a:ext uri="{FF2B5EF4-FFF2-40B4-BE49-F238E27FC236}">
                  <a16:creationId xmlns:a16="http://schemas.microsoft.com/office/drawing/2014/main" id="{6EE711D9-6B39-496A-8482-1B0B13A6DD21}"/>
                </a:ext>
              </a:extLst>
            </p:cNvPr>
            <p:cNvSpPr/>
            <p:nvPr/>
          </p:nvSpPr>
          <p:spPr>
            <a:xfrm>
              <a:off x="2870814" y="3759308"/>
              <a:ext cx="566145" cy="573897"/>
            </a:xfrm>
            <a:custGeom>
              <a:avLst/>
              <a:gdLst/>
              <a:ahLst/>
              <a:cxnLst/>
              <a:rect l="l" t="t" r="r" b="b"/>
              <a:pathLst>
                <a:path w="6812" h="6808" extrusionOk="0">
                  <a:moveTo>
                    <a:pt x="3406" y="1132"/>
                  </a:moveTo>
                  <a:cubicBezTo>
                    <a:pt x="4659" y="1132"/>
                    <a:pt x="5678" y="2151"/>
                    <a:pt x="5678" y="3405"/>
                  </a:cubicBezTo>
                  <a:cubicBezTo>
                    <a:pt x="5678" y="4658"/>
                    <a:pt x="4659" y="5676"/>
                    <a:pt x="3406" y="5676"/>
                  </a:cubicBezTo>
                  <a:cubicBezTo>
                    <a:pt x="2153" y="5676"/>
                    <a:pt x="1134" y="4658"/>
                    <a:pt x="1134" y="3405"/>
                  </a:cubicBezTo>
                  <a:cubicBezTo>
                    <a:pt x="1134" y="2151"/>
                    <a:pt x="2153" y="1132"/>
                    <a:pt x="3406" y="1132"/>
                  </a:cubicBezTo>
                  <a:close/>
                  <a:moveTo>
                    <a:pt x="3406" y="0"/>
                  </a:moveTo>
                  <a:cubicBezTo>
                    <a:pt x="1528" y="0"/>
                    <a:pt x="1" y="1527"/>
                    <a:pt x="1" y="3405"/>
                  </a:cubicBezTo>
                  <a:cubicBezTo>
                    <a:pt x="1" y="5282"/>
                    <a:pt x="1529" y="6808"/>
                    <a:pt x="3406" y="6808"/>
                  </a:cubicBezTo>
                  <a:cubicBezTo>
                    <a:pt x="5284" y="6808"/>
                    <a:pt x="6812" y="5282"/>
                    <a:pt x="6810" y="3405"/>
                  </a:cubicBezTo>
                  <a:cubicBezTo>
                    <a:pt x="6810" y="1527"/>
                    <a:pt x="5283" y="0"/>
                    <a:pt x="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602;p41">
            <a:extLst>
              <a:ext uri="{FF2B5EF4-FFF2-40B4-BE49-F238E27FC236}">
                <a16:creationId xmlns:a16="http://schemas.microsoft.com/office/drawing/2014/main" id="{32C06228-9797-465D-90F2-8514A49D02C0}"/>
              </a:ext>
            </a:extLst>
          </p:cNvPr>
          <p:cNvGrpSpPr/>
          <p:nvPr/>
        </p:nvGrpSpPr>
        <p:grpSpPr>
          <a:xfrm>
            <a:off x="5633695" y="2258080"/>
            <a:ext cx="1894427" cy="2448064"/>
            <a:chOff x="6557948" y="1256325"/>
            <a:chExt cx="1700271" cy="2186357"/>
          </a:xfrm>
        </p:grpSpPr>
        <p:sp>
          <p:nvSpPr>
            <p:cNvPr id="40" name="Google Shape;1603;p41">
              <a:extLst>
                <a:ext uri="{FF2B5EF4-FFF2-40B4-BE49-F238E27FC236}">
                  <a16:creationId xmlns:a16="http://schemas.microsoft.com/office/drawing/2014/main" id="{62F1C018-8EB6-4B84-9982-EF9E07F1D8C0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1">
              <a:extLst>
                <a:ext uri="{FF2B5EF4-FFF2-40B4-BE49-F238E27FC236}">
                  <a16:creationId xmlns:a16="http://schemas.microsoft.com/office/drawing/2014/main" id="{6F54E6D5-EC04-4832-9BC9-A528181F00C1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1">
              <a:extLst>
                <a:ext uri="{FF2B5EF4-FFF2-40B4-BE49-F238E27FC236}">
                  <a16:creationId xmlns:a16="http://schemas.microsoft.com/office/drawing/2014/main" id="{2EEF62B6-B9C8-46DC-B295-03E5ABF430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1">
              <a:extLst>
                <a:ext uri="{FF2B5EF4-FFF2-40B4-BE49-F238E27FC236}">
                  <a16:creationId xmlns:a16="http://schemas.microsoft.com/office/drawing/2014/main" id="{ED1A546A-B00B-45CB-AC07-F77E13CA5AB5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5;p41">
            <a:extLst>
              <a:ext uri="{FF2B5EF4-FFF2-40B4-BE49-F238E27FC236}">
                <a16:creationId xmlns:a16="http://schemas.microsoft.com/office/drawing/2014/main" id="{80405F0B-0C22-49D6-BB33-B9149E481795}"/>
              </a:ext>
            </a:extLst>
          </p:cNvPr>
          <p:cNvSpPr txBox="1"/>
          <p:nvPr/>
        </p:nvSpPr>
        <p:spPr>
          <a:xfrm>
            <a:off x="2634545" y="2872481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1616;p41">
            <a:extLst>
              <a:ext uri="{FF2B5EF4-FFF2-40B4-BE49-F238E27FC236}">
                <a16:creationId xmlns:a16="http://schemas.microsoft.com/office/drawing/2014/main" id="{885FADF2-ACDF-404F-A128-E91739EDC1A9}"/>
              </a:ext>
            </a:extLst>
          </p:cNvPr>
          <p:cNvSpPr txBox="1"/>
          <p:nvPr/>
        </p:nvSpPr>
        <p:spPr>
          <a:xfrm>
            <a:off x="2565303" y="3384406"/>
            <a:ext cx="1636730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 DE DONNÉES (11325 x 9)</a:t>
            </a:r>
            <a:b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1623;p41">
            <a:extLst>
              <a:ext uri="{FF2B5EF4-FFF2-40B4-BE49-F238E27FC236}">
                <a16:creationId xmlns:a16="http://schemas.microsoft.com/office/drawing/2014/main" id="{8FC0885F-D6EF-4011-AA46-50921A7F8E30}"/>
              </a:ext>
            </a:extLst>
          </p:cNvPr>
          <p:cNvSpPr txBox="1"/>
          <p:nvPr/>
        </p:nvSpPr>
        <p:spPr>
          <a:xfrm>
            <a:off x="5810228" y="2872510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1624;p41">
            <a:extLst>
              <a:ext uri="{FF2B5EF4-FFF2-40B4-BE49-F238E27FC236}">
                <a16:creationId xmlns:a16="http://schemas.microsoft.com/office/drawing/2014/main" id="{6D619ABD-244C-4BF9-92CC-6BA095D85132}"/>
              </a:ext>
            </a:extLst>
          </p:cNvPr>
          <p:cNvSpPr txBox="1"/>
          <p:nvPr/>
        </p:nvSpPr>
        <p:spPr>
          <a:xfrm>
            <a:off x="5810238" y="3384436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FAIRE DES IMPUTATIONS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1627;p41">
            <a:extLst>
              <a:ext uri="{FF2B5EF4-FFF2-40B4-BE49-F238E27FC236}">
                <a16:creationId xmlns:a16="http://schemas.microsoft.com/office/drawing/2014/main" id="{91FF7E57-AA59-45A8-9016-7372981C4B7F}"/>
              </a:ext>
            </a:extLst>
          </p:cNvPr>
          <p:cNvSpPr txBox="1"/>
          <p:nvPr/>
        </p:nvSpPr>
        <p:spPr>
          <a:xfrm>
            <a:off x="4250739" y="3506890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628;p41">
            <a:extLst>
              <a:ext uri="{FF2B5EF4-FFF2-40B4-BE49-F238E27FC236}">
                <a16:creationId xmlns:a16="http://schemas.microsoft.com/office/drawing/2014/main" id="{538D928F-3D20-4B73-8FE4-69674E7E06DA}"/>
              </a:ext>
            </a:extLst>
          </p:cNvPr>
          <p:cNvSpPr txBox="1"/>
          <p:nvPr/>
        </p:nvSpPr>
        <p:spPr>
          <a:xfrm>
            <a:off x="4229661" y="4018817"/>
            <a:ext cx="1636730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&amp; 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</a:t>
            </a:r>
          </a:p>
        </p:txBody>
      </p:sp>
      <p:sp>
        <p:nvSpPr>
          <p:cNvPr id="50" name="Google Shape;1631;p41">
            <a:extLst>
              <a:ext uri="{FF2B5EF4-FFF2-40B4-BE49-F238E27FC236}">
                <a16:creationId xmlns:a16="http://schemas.microsoft.com/office/drawing/2014/main" id="{259AFEBB-19FA-4DC2-86D6-C4D8FA7D8D9E}"/>
              </a:ext>
            </a:extLst>
          </p:cNvPr>
          <p:cNvSpPr txBox="1"/>
          <p:nvPr/>
        </p:nvSpPr>
        <p:spPr>
          <a:xfrm>
            <a:off x="7390887" y="3506884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1632;p41">
            <a:extLst>
              <a:ext uri="{FF2B5EF4-FFF2-40B4-BE49-F238E27FC236}">
                <a16:creationId xmlns:a16="http://schemas.microsoft.com/office/drawing/2014/main" id="{0A181ABF-1FA6-49BF-99B3-6C792FC6C613}"/>
              </a:ext>
            </a:extLst>
          </p:cNvPr>
          <p:cNvSpPr txBox="1"/>
          <p:nvPr/>
        </p:nvSpPr>
        <p:spPr>
          <a:xfrm>
            <a:off x="7390895" y="4018812"/>
            <a:ext cx="1669977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COMPARAISON</a:t>
            </a:r>
          </a:p>
        </p:txBody>
      </p:sp>
      <p:sp>
        <p:nvSpPr>
          <p:cNvPr id="52" name="Google Shape;1633;p41">
            <a:extLst>
              <a:ext uri="{FF2B5EF4-FFF2-40B4-BE49-F238E27FC236}">
                <a16:creationId xmlns:a16="http://schemas.microsoft.com/office/drawing/2014/main" id="{F5F418A7-5B9D-4393-893B-96E55C1F8687}"/>
              </a:ext>
            </a:extLst>
          </p:cNvPr>
          <p:cNvSpPr/>
          <p:nvPr/>
        </p:nvSpPr>
        <p:spPr>
          <a:xfrm>
            <a:off x="3307904" y="2418519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4D44F821-BEE6-4759-98BB-31296323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5178888"/>
            <a:ext cx="396000" cy="39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80B3C8-F724-49DE-B057-611961D4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94" y="2330925"/>
            <a:ext cx="468000" cy="468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C466C73-F9D9-475C-A991-930CC9666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8" y="5214888"/>
            <a:ext cx="37701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9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D2A12AC-15B5-42CD-B326-A1BEE726E9E3}"/>
              </a:ext>
            </a:extLst>
          </p:cNvPr>
          <p:cNvSpPr/>
          <p:nvPr/>
        </p:nvSpPr>
        <p:spPr>
          <a:xfrm>
            <a:off x="3305039" y="1821555"/>
            <a:ext cx="2790961" cy="2820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26367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Diviser le sous-ensemble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E540E7-8A4F-4D1D-B488-9366A6695CC1}"/>
              </a:ext>
            </a:extLst>
          </p:cNvPr>
          <p:cNvSpPr/>
          <p:nvPr/>
        </p:nvSpPr>
        <p:spPr>
          <a:xfrm>
            <a:off x="391214" y="2710836"/>
            <a:ext cx="2360991" cy="13234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Sous</a:t>
            </a:r>
            <a:r>
              <a:rPr lang="es-ES" sz="2400" dirty="0"/>
              <a:t>-ensemble</a:t>
            </a:r>
          </a:p>
          <a:p>
            <a:pPr algn="ctr"/>
            <a:r>
              <a:rPr lang="es-ES" sz="2400" dirty="0" err="1"/>
              <a:t>sans</a:t>
            </a:r>
            <a:r>
              <a:rPr lang="es-ES" sz="2400" dirty="0"/>
              <a:t> </a:t>
            </a:r>
            <a:r>
              <a:rPr lang="es-ES" sz="2400" dirty="0" err="1"/>
              <a:t>valuers</a:t>
            </a:r>
            <a:r>
              <a:rPr lang="es-ES" sz="2400" dirty="0"/>
              <a:t> </a:t>
            </a:r>
            <a:r>
              <a:rPr lang="es-ES" sz="2400" dirty="0" err="1"/>
              <a:t>null</a:t>
            </a:r>
            <a:br>
              <a:rPr lang="es-ES" sz="2400" dirty="0"/>
            </a:br>
            <a:r>
              <a:rPr lang="es-ES" sz="2400" dirty="0"/>
              <a:t>(11325 x 9)</a:t>
            </a:r>
            <a:endParaRPr lang="fr-FR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F3A610-041F-4F8F-95A9-42E620D738C0}"/>
              </a:ext>
            </a:extLst>
          </p:cNvPr>
          <p:cNvSpPr/>
          <p:nvPr/>
        </p:nvSpPr>
        <p:spPr>
          <a:xfrm>
            <a:off x="3786119" y="2634047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/>
              <a:t>Training 70 %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97C7E15-8CF9-403B-85BD-13E6B28A499D}"/>
              </a:ext>
            </a:extLst>
          </p:cNvPr>
          <p:cNvSpPr/>
          <p:nvPr/>
        </p:nvSpPr>
        <p:spPr>
          <a:xfrm>
            <a:off x="3786119" y="3654718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 err="1"/>
              <a:t>Testing</a:t>
            </a:r>
            <a:r>
              <a:rPr lang="es-ES" dirty="0"/>
              <a:t> 30 %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28E8B6-098E-4E30-B176-ABCBE46B98A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752205" y="3009766"/>
            <a:ext cx="1033914" cy="362808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16113C-4F17-4A4C-9879-609C2219CCE3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5614919" y="3009766"/>
            <a:ext cx="1358610" cy="2434846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9E070A-3397-4AFB-981F-B782EBDDA87F}"/>
              </a:ext>
            </a:extLst>
          </p:cNvPr>
          <p:cNvSpPr txBox="1"/>
          <p:nvPr/>
        </p:nvSpPr>
        <p:spPr>
          <a:xfrm>
            <a:off x="3786119" y="4906003"/>
            <a:ext cx="1828800" cy="1077218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attribuer à </a:t>
            </a:r>
            <a:r>
              <a:rPr lang="fr-FR" sz="1600" b="1" dirty="0">
                <a:solidFill>
                  <a:srgbClr val="FF0000"/>
                </a:solidFill>
              </a:rPr>
              <a:t>NaN 90 %</a:t>
            </a:r>
            <a:r>
              <a:rPr lang="fr-FR" sz="1600" b="1" dirty="0">
                <a:solidFill>
                  <a:srgbClr val="0070C0"/>
                </a:solidFill>
              </a:rPr>
              <a:t> des données pour la colonne </a:t>
            </a:r>
            <a:r>
              <a:rPr lang="fr-FR" sz="1600" b="1" dirty="0">
                <a:solidFill>
                  <a:srgbClr val="FF0000"/>
                </a:solidFill>
              </a:rPr>
              <a:t>energy-kcal_100g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D4FBFA-0FAF-4556-9C11-22E48050AFAB}"/>
              </a:ext>
            </a:extLst>
          </p:cNvPr>
          <p:cNvSpPr txBox="1"/>
          <p:nvPr/>
        </p:nvSpPr>
        <p:spPr>
          <a:xfrm>
            <a:off x="5238033" y="2370311"/>
            <a:ext cx="700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.fit()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DD4EC0-5D70-4004-8721-A5A789EB4000}"/>
              </a:ext>
            </a:extLst>
          </p:cNvPr>
          <p:cNvSpPr/>
          <p:nvPr/>
        </p:nvSpPr>
        <p:spPr>
          <a:xfrm>
            <a:off x="6973529" y="5068893"/>
            <a:ext cx="1996339" cy="75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Concaténation</a:t>
            </a:r>
            <a:r>
              <a:rPr lang="es-ES" dirty="0"/>
              <a:t> des </a:t>
            </a:r>
            <a:r>
              <a:rPr lang="es-ES" dirty="0" err="1"/>
              <a:t>Sous</a:t>
            </a:r>
            <a:r>
              <a:rPr lang="es-ES" dirty="0"/>
              <a:t>-ensemble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D2C3069-D0EC-43FF-BACA-42F605D7BF99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5614919" y="5444612"/>
            <a:ext cx="135861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5D68728-0C47-4EFB-8FBD-A6F5E8AB4C43}"/>
              </a:ext>
            </a:extLst>
          </p:cNvPr>
          <p:cNvSpPr txBox="1"/>
          <p:nvPr/>
        </p:nvSpPr>
        <p:spPr>
          <a:xfrm>
            <a:off x="7895615" y="4821146"/>
            <a:ext cx="1425971" cy="369332"/>
          </a:xfrm>
          <a:prstGeom prst="rect">
            <a:avLst/>
          </a:prstGeom>
          <a:solidFill>
            <a:srgbClr val="C5E0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</a:t>
            </a:r>
            <a:r>
              <a:rPr lang="fr-FR" b="1" dirty="0" err="1">
                <a:solidFill>
                  <a:srgbClr val="0070C0"/>
                </a:solidFill>
              </a:rPr>
              <a:t>transform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D52287-6A7D-4A35-9095-BA146BDAAE1B}"/>
              </a:ext>
            </a:extLst>
          </p:cNvPr>
          <p:cNvSpPr txBox="1"/>
          <p:nvPr/>
        </p:nvSpPr>
        <p:spPr>
          <a:xfrm>
            <a:off x="9233819" y="3049408"/>
            <a:ext cx="1887571" cy="461665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DA350A6-D28B-44E2-A6E8-7C2A4274480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00519" y="4406155"/>
            <a:ext cx="0" cy="4998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1">
            <a:extLst>
              <a:ext uri="{FF2B5EF4-FFF2-40B4-BE49-F238E27FC236}">
                <a16:creationId xmlns:a16="http://schemas.microsoft.com/office/drawing/2014/main" id="{820ABD77-D8C1-4202-A373-9BDDE9BCE53C}"/>
              </a:ext>
            </a:extLst>
          </p:cNvPr>
          <p:cNvSpPr txBox="1">
            <a:spLocks/>
          </p:cNvSpPr>
          <p:nvPr/>
        </p:nvSpPr>
        <p:spPr>
          <a:xfrm>
            <a:off x="3953238" y="1906648"/>
            <a:ext cx="1494562" cy="457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ln>
                  <a:solidFill>
                    <a:srgbClr val="7451EB"/>
                  </a:solidFill>
                </a:ln>
                <a:solidFill>
                  <a:srgbClr val="41719C"/>
                </a:solidFill>
                <a:latin typeface="+mn-lt"/>
              </a:rPr>
              <a:t>train/test</a:t>
            </a:r>
            <a:endParaRPr lang="es-419" sz="2400" b="1" u="sng" dirty="0">
              <a:ln>
                <a:solidFill>
                  <a:srgbClr val="7451EB"/>
                </a:solidFill>
              </a:ln>
              <a:solidFill>
                <a:srgbClr val="41719C"/>
              </a:solidFill>
              <a:latin typeface="+mn-lt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5B176D7-3BDA-4816-BF30-45B077C9113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52205" y="3372574"/>
            <a:ext cx="1033914" cy="657863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B00CBB8A-651A-47C3-9378-99895D9A08FA}"/>
              </a:ext>
            </a:extLst>
          </p:cNvPr>
          <p:cNvCxnSpPr>
            <a:cxnSpLocks/>
            <a:stCxn id="28" idx="3"/>
            <a:endCxn id="39" idx="2"/>
          </p:cNvCxnSpPr>
          <p:nvPr/>
        </p:nvCxnSpPr>
        <p:spPr>
          <a:xfrm flipV="1">
            <a:off x="8969868" y="3511073"/>
            <a:ext cx="1207737" cy="193353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D9B3EADB-B1D3-4BA5-82AF-0E47E77BC080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16200000" flipH="1">
            <a:off x="5705371" y="-1422825"/>
            <a:ext cx="338572" cy="8605895"/>
          </a:xfrm>
          <a:prstGeom prst="curvedConnector3">
            <a:avLst>
              <a:gd name="adj1" fmla="val -42199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7C2D65-CFD6-4A08-A60C-D3719EA26344}"/>
              </a:ext>
            </a:extLst>
          </p:cNvPr>
          <p:cNvSpPr/>
          <p:nvPr/>
        </p:nvSpPr>
        <p:spPr>
          <a:xfrm>
            <a:off x="7255673" y="740769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819DEA-A317-4899-92AD-9ABD8E5DE2F2}"/>
              </a:ext>
            </a:extLst>
          </p:cNvPr>
          <p:cNvSpPr txBox="1"/>
          <p:nvPr/>
        </p:nvSpPr>
        <p:spPr>
          <a:xfrm>
            <a:off x="7390340" y="749795"/>
            <a:ext cx="4801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353528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8500A0-75F6-4944-A1D3-CFEA26E3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61" y="1197358"/>
            <a:ext cx="6154077" cy="5128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imputations sur «Energy»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653563-7047-4D61-9E45-8536B67B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354977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967218-9749-4D39-BB9B-D5322B0D3B79}"/>
              </a:ext>
            </a:extLst>
          </p:cNvPr>
          <p:cNvSpPr txBox="1"/>
          <p:nvPr/>
        </p:nvSpPr>
        <p:spPr>
          <a:xfrm>
            <a:off x="844684" y="1368400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KNN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obtenus les meilleurs médianes et quartiles par rapport aux autres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C7FE84-C3BA-4763-9FC6-D2DB0131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8619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0CC37C2-9CD2-447F-86A9-3EA4C1F9C423}"/>
              </a:ext>
            </a:extLst>
          </p:cNvPr>
          <p:cNvSpPr txBox="1"/>
          <p:nvPr/>
        </p:nvSpPr>
        <p:spPr>
          <a:xfrm>
            <a:off x="844472" y="2499621"/>
            <a:ext cx="5029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Simple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obtenu le pire des résultats.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Cette méthode 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40228E-C522-47CD-96A9-28BCEBCD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5" y="35902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08BA371-21C5-459B-84D2-E7B0AA661E33}"/>
              </a:ext>
            </a:extLst>
          </p:cNvPr>
          <p:cNvSpPr txBox="1"/>
          <p:nvPr/>
        </p:nvSpPr>
        <p:spPr>
          <a:xfrm>
            <a:off x="853311" y="360368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Custom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 sur la même catégorie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4906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59397F-5D75-4C50-A7E7-10900668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76" y="1227907"/>
            <a:ext cx="5088339" cy="508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Imputer : le meilleur résultat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2922A-0810-45BA-8845-EF38B119B38D}"/>
              </a:ext>
            </a:extLst>
          </p:cNvPr>
          <p:cNvSpPr/>
          <p:nvPr/>
        </p:nvSpPr>
        <p:spPr>
          <a:xfrm>
            <a:off x="9089679" y="4599160"/>
            <a:ext cx="1234161" cy="1656785"/>
          </a:xfrm>
          <a:prstGeom prst="rect">
            <a:avLst/>
          </a:prstGeom>
          <a:noFill/>
          <a:ln w="38100">
            <a:solidFill>
              <a:srgbClr val="83AC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EC4A659-1E92-4995-B1FE-7A1230C9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45922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52AA275-4402-404F-92F9-71D26DB890ED}"/>
              </a:ext>
            </a:extLst>
          </p:cNvPr>
          <p:cNvSpPr txBox="1"/>
          <p:nvPr/>
        </p:nvSpPr>
        <p:spPr>
          <a:xfrm>
            <a:off x="844896" y="1559345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KNN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AEE4496-4961-41D8-9292-8CAC5647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420901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044B868D-82BB-41D3-B0BB-8675C22E838D}"/>
              </a:ext>
            </a:extLst>
          </p:cNvPr>
          <p:cNvSpPr txBox="1"/>
          <p:nvPr/>
        </p:nvSpPr>
        <p:spPr>
          <a:xfrm>
            <a:off x="835845" y="2434324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D'ailleurs,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4D924C-A699-42FD-BCC2-07D586556CF7}"/>
              </a:ext>
            </a:extLst>
          </p:cNvPr>
          <p:cNvSpPr/>
          <p:nvPr/>
        </p:nvSpPr>
        <p:spPr>
          <a:xfrm>
            <a:off x="-18013" y="5326573"/>
            <a:ext cx="557553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75C802-ADDC-4637-8FE0-A1372BB4CC18}"/>
              </a:ext>
            </a:extLst>
          </p:cNvPr>
          <p:cNvSpPr txBox="1"/>
          <p:nvPr/>
        </p:nvSpPr>
        <p:spPr>
          <a:xfrm>
            <a:off x="1" y="5335061"/>
            <a:ext cx="543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8DF522-AAD4-41AF-8955-B4B86B296C98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57520" y="5427553"/>
            <a:ext cx="3532159" cy="2529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411796"/>
            <a:ext cx="743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La ville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Seattle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a l’objectif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ville neutre en émissions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de carbone en 2050. Ils s’intéressent principalement aux émissions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bâtiments non destinés à l’habitation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6FFAB95-C450-4D8E-9970-55865F0B8DAF}"/>
              </a:ext>
            </a:extLst>
          </p:cNvPr>
          <p:cNvGrpSpPr/>
          <p:nvPr/>
        </p:nvGrpSpPr>
        <p:grpSpPr>
          <a:xfrm>
            <a:off x="279918" y="2992433"/>
            <a:ext cx="7273341" cy="2812417"/>
            <a:chOff x="279918" y="2992433"/>
            <a:chExt cx="7273341" cy="2812417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54A95C-198F-4D25-BB93-3862BE22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8" y="3166376"/>
              <a:ext cx="360000" cy="36000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521B012-0CE2-4F18-8F22-D61B1D14C7E7}"/>
                </a:ext>
              </a:extLst>
            </p:cNvPr>
            <p:cNvSpPr txBox="1"/>
            <p:nvPr/>
          </p:nvSpPr>
          <p:spPr>
            <a:xfrm>
              <a:off x="744627" y="3773525"/>
              <a:ext cx="680863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rgbClr val="202124"/>
                  </a:solidFill>
                  <a:latin typeface="Google Sans"/>
                </a:rPr>
                <a:t>Prendre en compte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Se passer des relevés de consommation annuels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Trouver de nouvelles informations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Optimiser les performances en appliquant des transformations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Mettre en place une évaluation rigoureuse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Validation croisée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Hyperparamètres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405883F-5A31-48FF-A41D-178CC91EEB75}"/>
                </a:ext>
              </a:extLst>
            </p:cNvPr>
            <p:cNvSpPr txBox="1"/>
            <p:nvPr/>
          </p:nvSpPr>
          <p:spPr>
            <a:xfrm>
              <a:off x="721278" y="2992433"/>
              <a:ext cx="68086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Prédiction des émissions de CO2 et de la consommation </a:t>
              </a:r>
            </a:p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totale d'énergie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B7577954-1775-45D6-85D2-3D1820C2DE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8030813" y="1449143"/>
            <a:ext cx="3434934" cy="11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0CD6D4-4A26-4CC1-B3A0-2817A559B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69" y="3526376"/>
            <a:ext cx="4274021" cy="1570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688ACD9-F4DB-4539-A473-289B1B4A35E9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exploratoire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805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Lancer une 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Google Shape;561;p27">
            <a:extLst>
              <a:ext uri="{FF2B5EF4-FFF2-40B4-BE49-F238E27FC236}">
                <a16:creationId xmlns:a16="http://schemas.microsoft.com/office/drawing/2014/main" id="{1F965A36-91D5-4464-97A0-4CE2FCD0A25E}"/>
              </a:ext>
            </a:extLst>
          </p:cNvPr>
          <p:cNvSpPr/>
          <p:nvPr/>
        </p:nvSpPr>
        <p:spPr>
          <a:xfrm>
            <a:off x="4049969" y="1256293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660BBAC5-380A-40E5-90EF-CC28BBFE9456}"/>
              </a:ext>
            </a:extLst>
          </p:cNvPr>
          <p:cNvGrpSpPr/>
          <p:nvPr/>
        </p:nvGrpSpPr>
        <p:grpSpPr>
          <a:xfrm>
            <a:off x="1838495" y="1362885"/>
            <a:ext cx="2083380" cy="995749"/>
            <a:chOff x="9130498" y="924405"/>
            <a:chExt cx="2083380" cy="995749"/>
          </a:xfrm>
        </p:grpSpPr>
        <p:sp>
          <p:nvSpPr>
            <p:cNvPr id="18" name="Google Shape;559;p27">
              <a:extLst>
                <a:ext uri="{FF2B5EF4-FFF2-40B4-BE49-F238E27FC236}">
                  <a16:creationId xmlns:a16="http://schemas.microsoft.com/office/drawing/2014/main" id="{3D096397-1973-4636-9E2E-A2FA14E4E1F8}"/>
                </a:ext>
              </a:extLst>
            </p:cNvPr>
            <p:cNvSpPr/>
            <p:nvPr/>
          </p:nvSpPr>
          <p:spPr>
            <a:xfrm>
              <a:off x="9130499" y="924405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562;p27">
              <a:extLst>
                <a:ext uri="{FF2B5EF4-FFF2-40B4-BE49-F238E27FC236}">
                  <a16:creationId xmlns:a16="http://schemas.microsoft.com/office/drawing/2014/main" id="{B6535CF5-7B47-4E8E-81EA-66EE18EA5876}"/>
                </a:ext>
              </a:extLst>
            </p:cNvPr>
            <p:cNvSpPr txBox="1"/>
            <p:nvPr/>
          </p:nvSpPr>
          <p:spPr>
            <a:xfrm>
              <a:off x="9130498" y="1229362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 initiale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" name="Google Shape;564;p27">
            <a:extLst>
              <a:ext uri="{FF2B5EF4-FFF2-40B4-BE49-F238E27FC236}">
                <a16:creationId xmlns:a16="http://schemas.microsoft.com/office/drawing/2014/main" id="{F0D74DDB-782D-4C3A-873F-FF0094A0201A}"/>
              </a:ext>
            </a:extLst>
          </p:cNvPr>
          <p:cNvSpPr txBox="1"/>
          <p:nvPr/>
        </p:nvSpPr>
        <p:spPr>
          <a:xfrm>
            <a:off x="4279873" y="1538114"/>
            <a:ext cx="5991141" cy="63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La distribution de Nutri-Score et le montant de la variable dans chacune des catégories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565;p27">
            <a:extLst>
              <a:ext uri="{FF2B5EF4-FFF2-40B4-BE49-F238E27FC236}">
                <a16:creationId xmlns:a16="http://schemas.microsoft.com/office/drawing/2014/main" id="{81440364-5220-452C-9774-88C74877218B}"/>
              </a:ext>
            </a:extLst>
          </p:cNvPr>
          <p:cNvSpPr txBox="1"/>
          <p:nvPr/>
        </p:nvSpPr>
        <p:spPr>
          <a:xfrm>
            <a:off x="4279873" y="1231888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Connaître un peu plus en détails les données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561;p27">
            <a:extLst>
              <a:ext uri="{FF2B5EF4-FFF2-40B4-BE49-F238E27FC236}">
                <a16:creationId xmlns:a16="http://schemas.microsoft.com/office/drawing/2014/main" id="{19856580-3854-49DC-AC40-907EB8F92819}"/>
              </a:ext>
            </a:extLst>
          </p:cNvPr>
          <p:cNvSpPr/>
          <p:nvPr/>
        </p:nvSpPr>
        <p:spPr>
          <a:xfrm>
            <a:off x="4049969" y="2312790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8C92DED-91A4-4B56-ADBD-00DC64A52F1D}"/>
              </a:ext>
            </a:extLst>
          </p:cNvPr>
          <p:cNvGrpSpPr/>
          <p:nvPr/>
        </p:nvGrpSpPr>
        <p:grpSpPr>
          <a:xfrm>
            <a:off x="1838495" y="2377818"/>
            <a:ext cx="2083380" cy="995748"/>
            <a:chOff x="9130498" y="2012075"/>
            <a:chExt cx="2083380" cy="995748"/>
          </a:xfrm>
        </p:grpSpPr>
        <p:sp>
          <p:nvSpPr>
            <p:cNvPr id="34" name="Google Shape;559;p27">
              <a:extLst>
                <a:ext uri="{FF2B5EF4-FFF2-40B4-BE49-F238E27FC236}">
                  <a16:creationId xmlns:a16="http://schemas.microsoft.com/office/drawing/2014/main" id="{039A8456-82F3-4B5F-9CAD-E806C1F0C0ED}"/>
                </a:ext>
              </a:extLst>
            </p:cNvPr>
            <p:cNvSpPr/>
            <p:nvPr/>
          </p:nvSpPr>
          <p:spPr>
            <a:xfrm>
              <a:off x="9130499" y="2012075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562;p27">
              <a:extLst>
                <a:ext uri="{FF2B5EF4-FFF2-40B4-BE49-F238E27FC236}">
                  <a16:creationId xmlns:a16="http://schemas.microsoft.com/office/drawing/2014/main" id="{60C0D5D8-3DE7-4BCE-9AA2-546FE674E1B2}"/>
                </a:ext>
              </a:extLst>
            </p:cNvPr>
            <p:cNvSpPr txBox="1"/>
            <p:nvPr/>
          </p:nvSpPr>
          <p:spPr>
            <a:xfrm>
              <a:off x="9130498" y="2244294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Distribution des variables</a:t>
              </a:r>
            </a:p>
          </p:txBody>
        </p:sp>
      </p:grpSp>
      <p:sp>
        <p:nvSpPr>
          <p:cNvPr id="37" name="Google Shape;564;p27">
            <a:extLst>
              <a:ext uri="{FF2B5EF4-FFF2-40B4-BE49-F238E27FC236}">
                <a16:creationId xmlns:a16="http://schemas.microsoft.com/office/drawing/2014/main" id="{D30E8658-B714-4FE3-A90A-5BB3F2666FC8}"/>
              </a:ext>
            </a:extLst>
          </p:cNvPr>
          <p:cNvSpPr txBox="1"/>
          <p:nvPr/>
        </p:nvSpPr>
        <p:spPr>
          <a:xfrm>
            <a:off x="4279873" y="2623680"/>
            <a:ext cx="5991141" cy="63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 et 3 variables indépendantes.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Réalisation des tests de normalité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565;p27">
            <a:extLst>
              <a:ext uri="{FF2B5EF4-FFF2-40B4-BE49-F238E27FC236}">
                <a16:creationId xmlns:a16="http://schemas.microsoft.com/office/drawing/2014/main" id="{3CECF134-8A07-49DF-9775-1E2292E4F307}"/>
              </a:ext>
            </a:extLst>
          </p:cNvPr>
          <p:cNvSpPr txBox="1"/>
          <p:nvPr/>
        </p:nvSpPr>
        <p:spPr>
          <a:xfrm>
            <a:off x="4279873" y="2318491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univariée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Google Shape;561;p27">
            <a:extLst>
              <a:ext uri="{FF2B5EF4-FFF2-40B4-BE49-F238E27FC236}">
                <a16:creationId xmlns:a16="http://schemas.microsoft.com/office/drawing/2014/main" id="{8F58985B-4CAB-4B5D-99CD-ACE47C93CDA3}"/>
              </a:ext>
            </a:extLst>
          </p:cNvPr>
          <p:cNvSpPr/>
          <p:nvPr/>
        </p:nvSpPr>
        <p:spPr>
          <a:xfrm>
            <a:off x="4049969" y="3350641"/>
            <a:ext cx="132983" cy="8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707D05E-0AA5-4E31-A201-FD037B23D6C3}"/>
              </a:ext>
            </a:extLst>
          </p:cNvPr>
          <p:cNvGrpSpPr/>
          <p:nvPr/>
        </p:nvGrpSpPr>
        <p:grpSpPr>
          <a:xfrm>
            <a:off x="1838495" y="3374106"/>
            <a:ext cx="2083380" cy="995748"/>
            <a:chOff x="9130498" y="3060318"/>
            <a:chExt cx="2083380" cy="995748"/>
          </a:xfrm>
        </p:grpSpPr>
        <p:sp>
          <p:nvSpPr>
            <p:cNvPr id="40" name="Google Shape;559;p27">
              <a:extLst>
                <a:ext uri="{FF2B5EF4-FFF2-40B4-BE49-F238E27FC236}">
                  <a16:creationId xmlns:a16="http://schemas.microsoft.com/office/drawing/2014/main" id="{E9023D5C-A09A-4340-ABA5-F1A038872E83}"/>
                </a:ext>
              </a:extLst>
            </p:cNvPr>
            <p:cNvSpPr/>
            <p:nvPr/>
          </p:nvSpPr>
          <p:spPr>
            <a:xfrm>
              <a:off x="9130499" y="3060318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" name="Google Shape;562;p27">
              <a:extLst>
                <a:ext uri="{FF2B5EF4-FFF2-40B4-BE49-F238E27FC236}">
                  <a16:creationId xmlns:a16="http://schemas.microsoft.com/office/drawing/2014/main" id="{5A7A77A1-F3E9-48A1-95A8-7C1905738FEF}"/>
                </a:ext>
              </a:extLst>
            </p:cNvPr>
            <p:cNvSpPr txBox="1"/>
            <p:nvPr/>
          </p:nvSpPr>
          <p:spPr>
            <a:xfrm>
              <a:off x="9130498" y="3253587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Corrélation de Pearson</a:t>
              </a:r>
            </a:p>
          </p:txBody>
        </p:sp>
      </p:grpSp>
      <p:sp>
        <p:nvSpPr>
          <p:cNvPr id="43" name="Google Shape;564;p27">
            <a:extLst>
              <a:ext uri="{FF2B5EF4-FFF2-40B4-BE49-F238E27FC236}">
                <a16:creationId xmlns:a16="http://schemas.microsoft.com/office/drawing/2014/main" id="{45F155F9-CCCC-4138-B018-1026544ED110}"/>
              </a:ext>
            </a:extLst>
          </p:cNvPr>
          <p:cNvSpPr txBox="1"/>
          <p:nvPr/>
        </p:nvSpPr>
        <p:spPr>
          <a:xfrm>
            <a:off x="4279873" y="3707071"/>
            <a:ext cx="5991141" cy="42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d’1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65;p27">
            <a:extLst>
              <a:ext uri="{FF2B5EF4-FFF2-40B4-BE49-F238E27FC236}">
                <a16:creationId xmlns:a16="http://schemas.microsoft.com/office/drawing/2014/main" id="{4D856A14-3F36-4ADD-A7AB-149E51281809}"/>
              </a:ext>
            </a:extLst>
          </p:cNvPr>
          <p:cNvSpPr txBox="1"/>
          <p:nvPr/>
        </p:nvSpPr>
        <p:spPr>
          <a:xfrm>
            <a:off x="4279873" y="3410154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bivariée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1;p27">
            <a:extLst>
              <a:ext uri="{FF2B5EF4-FFF2-40B4-BE49-F238E27FC236}">
                <a16:creationId xmlns:a16="http://schemas.microsoft.com/office/drawing/2014/main" id="{52A7B0F6-C042-40BA-8F05-2436D0E6F000}"/>
              </a:ext>
            </a:extLst>
          </p:cNvPr>
          <p:cNvSpPr/>
          <p:nvPr/>
        </p:nvSpPr>
        <p:spPr>
          <a:xfrm>
            <a:off x="4049970" y="4322410"/>
            <a:ext cx="132983" cy="17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72F15A-C0AD-4251-B9F0-50FA14B7969D}"/>
              </a:ext>
            </a:extLst>
          </p:cNvPr>
          <p:cNvGrpSpPr/>
          <p:nvPr/>
        </p:nvGrpSpPr>
        <p:grpSpPr>
          <a:xfrm>
            <a:off x="1838495" y="4345874"/>
            <a:ext cx="2083380" cy="995749"/>
            <a:chOff x="9130498" y="4094432"/>
            <a:chExt cx="2083380" cy="995749"/>
          </a:xfrm>
        </p:grpSpPr>
        <p:sp>
          <p:nvSpPr>
            <p:cNvPr id="54" name="Google Shape;559;p27">
              <a:extLst>
                <a:ext uri="{FF2B5EF4-FFF2-40B4-BE49-F238E27FC236}">
                  <a16:creationId xmlns:a16="http://schemas.microsoft.com/office/drawing/2014/main" id="{DF265C1D-D979-45AA-8A03-1BA05575D352}"/>
                </a:ext>
              </a:extLst>
            </p:cNvPr>
            <p:cNvSpPr/>
            <p:nvPr/>
          </p:nvSpPr>
          <p:spPr>
            <a:xfrm>
              <a:off x="9130499" y="4094432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62;p27">
              <a:extLst>
                <a:ext uri="{FF2B5EF4-FFF2-40B4-BE49-F238E27FC236}">
                  <a16:creationId xmlns:a16="http://schemas.microsoft.com/office/drawing/2014/main" id="{FF870C8C-35EE-41E9-B1E8-8521CA663235}"/>
                </a:ext>
              </a:extLst>
            </p:cNvPr>
            <p:cNvSpPr txBox="1"/>
            <p:nvPr/>
          </p:nvSpPr>
          <p:spPr>
            <a:xfrm>
              <a:off x="9130498" y="428444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Traçage des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variables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C81932A-FB51-4BC7-9D5A-134DBC40847B}"/>
              </a:ext>
            </a:extLst>
          </p:cNvPr>
          <p:cNvGrpSpPr/>
          <p:nvPr/>
        </p:nvGrpSpPr>
        <p:grpSpPr>
          <a:xfrm>
            <a:off x="1838496" y="5287985"/>
            <a:ext cx="2083379" cy="995749"/>
            <a:chOff x="9130499" y="5036543"/>
            <a:chExt cx="2083379" cy="995749"/>
          </a:xfrm>
        </p:grpSpPr>
        <p:sp>
          <p:nvSpPr>
            <p:cNvPr id="55" name="Google Shape;560;p27">
              <a:extLst>
                <a:ext uri="{FF2B5EF4-FFF2-40B4-BE49-F238E27FC236}">
                  <a16:creationId xmlns:a16="http://schemas.microsoft.com/office/drawing/2014/main" id="{5894AA03-9C31-48BA-92C3-51CA4CC8F82A}"/>
                </a:ext>
              </a:extLst>
            </p:cNvPr>
            <p:cNvSpPr/>
            <p:nvPr/>
          </p:nvSpPr>
          <p:spPr>
            <a:xfrm>
              <a:off x="9130499" y="5036543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63;p27">
              <a:extLst>
                <a:ext uri="{FF2B5EF4-FFF2-40B4-BE49-F238E27FC236}">
                  <a16:creationId xmlns:a16="http://schemas.microsoft.com/office/drawing/2014/main" id="{F2B56FBD-EA40-4D57-BA88-F280BADB6FD1}"/>
                </a:ext>
              </a:extLst>
            </p:cNvPr>
            <p:cNvSpPr txBox="1"/>
            <p:nvPr/>
          </p:nvSpPr>
          <p:spPr>
            <a:xfrm>
              <a:off x="9130499" y="538705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PCA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" name="Google Shape;564;p27">
            <a:extLst>
              <a:ext uri="{FF2B5EF4-FFF2-40B4-BE49-F238E27FC236}">
                <a16:creationId xmlns:a16="http://schemas.microsoft.com/office/drawing/2014/main" id="{CB62319D-7F85-45BE-9E7F-B41B2A71518A}"/>
              </a:ext>
            </a:extLst>
          </p:cNvPr>
          <p:cNvSpPr txBox="1"/>
          <p:nvPr/>
        </p:nvSpPr>
        <p:spPr>
          <a:xfrm>
            <a:off x="4279872" y="4785205"/>
            <a:ext cx="7001537" cy="67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catégories, 3 variables indépendantes et 1 variable dépendante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Pour le PCA : 7 variables indépendantes et 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565;p27">
            <a:extLst>
              <a:ext uri="{FF2B5EF4-FFF2-40B4-BE49-F238E27FC236}">
                <a16:creationId xmlns:a16="http://schemas.microsoft.com/office/drawing/2014/main" id="{6C882C3B-613A-4C1C-AA12-F985A14073D6}"/>
              </a:ext>
            </a:extLst>
          </p:cNvPr>
          <p:cNvSpPr txBox="1"/>
          <p:nvPr/>
        </p:nvSpPr>
        <p:spPr>
          <a:xfrm>
            <a:off x="4279873" y="4488592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multivariée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2C621790-0CB6-47AC-9B23-41AF3E50B6D5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492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814180" cy="1334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produits sont classifiés entre le grade A et le grade B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354D9-3EA6-4831-A232-00C86098AEE3}"/>
              </a:ext>
            </a:extLst>
          </p:cNvPr>
          <p:cNvSpPr/>
          <p:nvPr/>
        </p:nvSpPr>
        <p:spPr>
          <a:xfrm>
            <a:off x="8926831" y="4447980"/>
            <a:ext cx="3265172" cy="10879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B492F6-D7FA-4F02-A77B-CB468C5DFFF3}"/>
              </a:ext>
            </a:extLst>
          </p:cNvPr>
          <p:cNvSpPr txBox="1"/>
          <p:nvPr/>
        </p:nvSpPr>
        <p:spPr>
          <a:xfrm>
            <a:off x="8926831" y="4447251"/>
            <a:ext cx="32651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phase,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1.7 % de valeurs manquantes sur quelques colonnes sans importance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D54DB8-865D-4BE2-B0A3-255EAB465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841908"/>
            <a:ext cx="7987030" cy="4259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885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A44749-60AF-44D6-9BB3-EC9858300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1558"/>
            <a:ext cx="5641366" cy="470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valeurs semblent réelles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907E6B-CBDE-425D-B4D4-1F07B967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" y="1427171"/>
            <a:ext cx="5645176" cy="47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22489F-754A-47C8-B746-D0B41EB4183B}"/>
              </a:ext>
            </a:extLst>
          </p:cNvPr>
          <p:cNvSpPr/>
          <p:nvPr/>
        </p:nvSpPr>
        <p:spPr>
          <a:xfrm>
            <a:off x="6192982" y="27639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E9EFF-E3B7-4C6B-9A84-F9E6EA13E7C8}"/>
              </a:ext>
            </a:extLst>
          </p:cNvPr>
          <p:cNvSpPr/>
          <p:nvPr/>
        </p:nvSpPr>
        <p:spPr>
          <a:xfrm>
            <a:off x="348725" y="37164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5B6E6F-14AD-4AD7-8790-2FF2D67AEAC7}"/>
              </a:ext>
            </a:extLst>
          </p:cNvPr>
          <p:cNvSpPr/>
          <p:nvPr/>
        </p:nvSpPr>
        <p:spPr>
          <a:xfrm>
            <a:off x="348725" y="5109099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F57BE-AC1B-4949-B6CE-0F06D76E4281}"/>
              </a:ext>
            </a:extLst>
          </p:cNvPr>
          <p:cNvSpPr/>
          <p:nvPr/>
        </p:nvSpPr>
        <p:spPr>
          <a:xfrm>
            <a:off x="6192982" y="4840311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157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BB6AC0-8FDB-4829-BF95-F04E0FE7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171953"/>
            <a:ext cx="6234611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2F803A-6248-4B11-88A9-99F29864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52" y="3011143"/>
            <a:ext cx="6277634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D4BED2A-58B5-4DDF-89BA-F7D98A528C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4" y="4547660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B05E02-8D68-4738-9D33-06CF0911D37C}"/>
              </a:ext>
            </a:extLst>
          </p:cNvPr>
          <p:cNvSpPr txBox="1"/>
          <p:nvPr/>
        </p:nvSpPr>
        <p:spPr>
          <a:xfrm>
            <a:off x="621780" y="4547660"/>
            <a:ext cx="5014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L'Énergie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 bimodale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. Probablement en raison des différents types de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viandes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(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rouge et blanche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) sélectionnées au moment du nettoyage</a:t>
            </a:r>
            <a:endParaRPr lang="fr-FR" sz="16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6ADF182-7DD5-433B-A89F-65DFB2C59F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1" y="2188569"/>
            <a:ext cx="457727" cy="4272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D8F22A-CD4E-46CA-A479-DD018DB7DA6B}"/>
              </a:ext>
            </a:extLst>
          </p:cNvPr>
          <p:cNvSpPr/>
          <p:nvPr/>
        </p:nvSpPr>
        <p:spPr>
          <a:xfrm>
            <a:off x="8185265" y="1298354"/>
            <a:ext cx="3998674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6F6C65-C7AE-4762-85E9-63C78E33CB43}"/>
              </a:ext>
            </a:extLst>
          </p:cNvPr>
          <p:cNvSpPr txBox="1"/>
          <p:nvPr/>
        </p:nvSpPr>
        <p:spPr>
          <a:xfrm>
            <a:off x="8185265" y="1306842"/>
            <a:ext cx="399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graphique quantile-quantile (q-q)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A4B7F7-30C8-4DEB-8550-2147113B9498}"/>
              </a:ext>
            </a:extLst>
          </p:cNvPr>
          <p:cNvCxnSpPr>
            <a:cxnSpLocks/>
          </p:cNvCxnSpPr>
          <p:nvPr/>
        </p:nvCxnSpPr>
        <p:spPr>
          <a:xfrm>
            <a:off x="10132648" y="1737489"/>
            <a:ext cx="0" cy="2109464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53FEDB6-8BAE-4F4E-8851-FD926E668061}"/>
              </a:ext>
            </a:extLst>
          </p:cNvPr>
          <p:cNvSpPr txBox="1"/>
          <p:nvPr/>
        </p:nvSpPr>
        <p:spPr>
          <a:xfrm>
            <a:off x="7183527" y="2188569"/>
            <a:ext cx="4878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La Protéine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répartie sur la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gauche</a:t>
            </a:r>
            <a:endParaRPr lang="fr-FR" sz="1600" b="1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BC750A2-0FF7-41DC-B9D4-BB3D3A37165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80018" y="1506897"/>
            <a:ext cx="1805247" cy="342249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06096D-D11F-44F2-95A7-306326D73D30}"/>
              </a:ext>
            </a:extLst>
          </p:cNvPr>
          <p:cNvSpPr/>
          <p:nvPr/>
        </p:nvSpPr>
        <p:spPr>
          <a:xfrm>
            <a:off x="0" y="5708094"/>
            <a:ext cx="3688774" cy="4864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8D38E91-4BD0-4A9B-8892-79B9856E31CC}"/>
              </a:ext>
            </a:extLst>
          </p:cNvPr>
          <p:cNvSpPr txBox="1"/>
          <p:nvPr/>
        </p:nvSpPr>
        <p:spPr>
          <a:xfrm>
            <a:off x="0" y="5769729"/>
            <a:ext cx="3688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 et 3 catégories</a:t>
            </a:r>
          </a:p>
        </p:txBody>
      </p:sp>
    </p:spTree>
    <p:extLst>
      <p:ext uri="{BB962C8B-B14F-4D97-AF65-F5344CB8AC3E}">
        <p14:creationId xmlns:p14="http://schemas.microsoft.com/office/powerpoint/2010/main" val="1619291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72A767-CB2F-41CE-8AD2-44137FC41781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3B58FE-8AF4-4503-8E16-CD0D6AFA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8" y="1475916"/>
            <a:ext cx="9680551" cy="453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34D598-054A-40A7-B19F-9774E9564AA9}"/>
              </a:ext>
            </a:extLst>
          </p:cNvPr>
          <p:cNvSpPr/>
          <p:nvPr/>
        </p:nvSpPr>
        <p:spPr>
          <a:xfrm>
            <a:off x="10619509" y="1108882"/>
            <a:ext cx="1564430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B32566-8764-404E-B724-E643C0C0D74B}"/>
              </a:ext>
            </a:extLst>
          </p:cNvPr>
          <p:cNvSpPr txBox="1"/>
          <p:nvPr/>
        </p:nvSpPr>
        <p:spPr>
          <a:xfrm>
            <a:off x="10619509" y="1127761"/>
            <a:ext cx="156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alpha = 0.05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96D2C-D62A-4B91-A86F-D5BEC1CFAEB9}"/>
              </a:ext>
            </a:extLst>
          </p:cNvPr>
          <p:cNvSpPr/>
          <p:nvPr/>
        </p:nvSpPr>
        <p:spPr>
          <a:xfrm>
            <a:off x="5329477" y="2507898"/>
            <a:ext cx="1132609" cy="33536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71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Corrélation de Pearson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04809-2399-4E06-AE30-3250CAAE1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1" y="1199653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68995C-2912-4089-BAF5-6EAE98D97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09" y="2839609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3B329D-77BA-47CA-B4EF-30235A91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705" y="547221"/>
            <a:ext cx="375285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76CF99-4EDD-4A7D-9480-A7F6A4E1C2A4}"/>
              </a:ext>
            </a:extLst>
          </p:cNvPr>
          <p:cNvSpPr/>
          <p:nvPr/>
        </p:nvSpPr>
        <p:spPr>
          <a:xfrm>
            <a:off x="7699664" y="771281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43A2575-BB9E-493B-9EA9-47041F336C1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70210" y="951838"/>
            <a:ext cx="2229454" cy="684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53EA0F-F428-4765-B4FF-8C097E82DEC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19009" y="1817247"/>
            <a:ext cx="1080655" cy="1022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E087B9-FBC1-48D2-8FD7-09656C8EA299}"/>
              </a:ext>
            </a:extLst>
          </p:cNvPr>
          <p:cNvSpPr/>
          <p:nvPr/>
        </p:nvSpPr>
        <p:spPr>
          <a:xfrm>
            <a:off x="7699664" y="1636690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8E058-0B95-49FA-83AF-08F3F1EE2AFD}"/>
              </a:ext>
            </a:extLst>
          </p:cNvPr>
          <p:cNvSpPr/>
          <p:nvPr/>
        </p:nvSpPr>
        <p:spPr>
          <a:xfrm>
            <a:off x="0" y="5304325"/>
            <a:ext cx="3429000" cy="712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5B4D37B-8AFE-4CF4-89BF-9A566A747AEE}"/>
              </a:ext>
            </a:extLst>
          </p:cNvPr>
          <p:cNvSpPr txBox="1"/>
          <p:nvPr/>
        </p:nvSpPr>
        <p:spPr>
          <a:xfrm>
            <a:off x="0" y="5365959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indépendantes, 1 variable dépendante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2345033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11804709" cy="122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«  L'énergie » et « le sucre » ont une forte relation directe avec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C87B24-578D-456B-AE34-39D2E0C01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851819"/>
            <a:ext cx="5786026" cy="405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629C4B-009E-403C-B2B0-87FE0E87ECD8}"/>
              </a:ext>
            </a:extLst>
          </p:cNvPr>
          <p:cNvSpPr/>
          <p:nvPr/>
        </p:nvSpPr>
        <p:spPr>
          <a:xfrm>
            <a:off x="1402774" y="4420884"/>
            <a:ext cx="1943099" cy="8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BBAFD05-5C1F-43A6-846B-659D98AE56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53" y="185181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D1EC96C-EC17-4BF5-8E82-E8FF99F3B772}"/>
              </a:ext>
            </a:extLst>
          </p:cNvPr>
          <p:cNvSpPr txBox="1"/>
          <p:nvPr/>
        </p:nvSpPr>
        <p:spPr>
          <a:xfrm>
            <a:off x="6983131" y="1865241"/>
            <a:ext cx="43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faible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6176EB8-05D1-4BCC-A306-1706AFE3A7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5" y="272828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51EE06E-51E1-4B5E-BF2B-C15955A5C668}"/>
              </a:ext>
            </a:extLst>
          </p:cNvPr>
          <p:cNvSpPr txBox="1"/>
          <p:nvPr/>
        </p:nvSpPr>
        <p:spPr>
          <a:xfrm>
            <a:off x="7001233" y="2741712"/>
            <a:ext cx="4366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forte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F433FE0-38DC-4EBF-9FF8-2607FE8C5A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04" y="3603268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D906481-43DB-4C39-B6AC-0DC847E8FDEF}"/>
              </a:ext>
            </a:extLst>
          </p:cNvPr>
          <p:cNvSpPr txBox="1"/>
          <p:nvPr/>
        </p:nvSpPr>
        <p:spPr>
          <a:xfrm>
            <a:off x="6992182" y="3616691"/>
            <a:ext cx="468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relation inverse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with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FBDD5-6995-46E3-A4DF-8C7853A3D882}"/>
              </a:ext>
            </a:extLst>
          </p:cNvPr>
          <p:cNvSpPr txBox="1"/>
          <p:nvPr/>
        </p:nvSpPr>
        <p:spPr>
          <a:xfrm>
            <a:off x="0" y="5629182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399480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643400" cy="123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l'influence du sucre dans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et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Energy-kcal_100g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659B2D1-A159-480A-82F0-4CE9B5C8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56" y="1125655"/>
            <a:ext cx="4420238" cy="50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5BB296-D121-45FF-8086-D1D826349B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181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5679CE9-0419-4723-A1BE-94B48CC5CEA0}"/>
              </a:ext>
            </a:extLst>
          </p:cNvPr>
          <p:cNvSpPr txBox="1"/>
          <p:nvPr/>
        </p:nvSpPr>
        <p:spPr>
          <a:xfrm>
            <a:off x="844683" y="1865241"/>
            <a:ext cx="3960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9,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on peut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232C0E1-0AA0-4213-8926-ED22581DD8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0" y="4027134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3A7FDD-7C45-4864-8FCB-86D1568CB43D}"/>
              </a:ext>
            </a:extLst>
          </p:cNvPr>
          <p:cNvSpPr txBox="1"/>
          <p:nvPr/>
        </p:nvSpPr>
        <p:spPr>
          <a:xfrm>
            <a:off x="918167" y="4040557"/>
            <a:ext cx="37909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12,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nous pouvons également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689E0-5BAD-4D65-A6E1-529A3F0A4385}"/>
              </a:ext>
            </a:extLst>
          </p:cNvPr>
          <p:cNvSpPr/>
          <p:nvPr/>
        </p:nvSpPr>
        <p:spPr>
          <a:xfrm>
            <a:off x="0" y="5784021"/>
            <a:ext cx="3678382" cy="41842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D19DC3-502F-4559-9EC3-A72DAEF0A44C}"/>
              </a:ext>
            </a:extLst>
          </p:cNvPr>
          <p:cNvSpPr txBox="1"/>
          <p:nvPr/>
        </p:nvSpPr>
        <p:spPr>
          <a:xfrm>
            <a:off x="0" y="5845655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2548B5-F04B-415C-8845-B5E68EDE3F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2"/>
          <a:stretch/>
        </p:blipFill>
        <p:spPr>
          <a:xfrm>
            <a:off x="4862087" y="1614088"/>
            <a:ext cx="1623437" cy="20495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CEFF9D5-69D2-4497-9717-F41A69B86C4F}"/>
              </a:ext>
            </a:extLst>
          </p:cNvPr>
          <p:cNvSpPr/>
          <p:nvPr/>
        </p:nvSpPr>
        <p:spPr>
          <a:xfrm>
            <a:off x="7564582" y="3585890"/>
            <a:ext cx="1014434" cy="123809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35018B-4E88-4D39-8E78-D452955E9760}"/>
              </a:ext>
            </a:extLst>
          </p:cNvPr>
          <p:cNvSpPr/>
          <p:nvPr/>
        </p:nvSpPr>
        <p:spPr>
          <a:xfrm>
            <a:off x="4804763" y="1539379"/>
            <a:ext cx="1732715" cy="217841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2C67B6F-2E34-4339-9C26-B7E9E9610BC7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1552553"/>
            <a:ext cx="1027106" cy="2033339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BBF0281-62DC-45B1-B982-F5BB693D87B1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3738352"/>
            <a:ext cx="1027106" cy="108563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83DBFEE-A9ED-46BC-A994-C3923D77474E}"/>
              </a:ext>
            </a:extLst>
          </p:cNvPr>
          <p:cNvSpPr/>
          <p:nvPr/>
        </p:nvSpPr>
        <p:spPr>
          <a:xfrm>
            <a:off x="10302835" y="3585890"/>
            <a:ext cx="1014434" cy="123809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90FC8AE-6DEB-4274-9197-AC8AE007C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47" y="4101556"/>
            <a:ext cx="1623437" cy="20613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A48BF7-086D-4E23-A652-3A592AF69034}"/>
              </a:ext>
            </a:extLst>
          </p:cNvPr>
          <p:cNvSpPr/>
          <p:nvPr/>
        </p:nvSpPr>
        <p:spPr>
          <a:xfrm>
            <a:off x="4808307" y="4046067"/>
            <a:ext cx="1732715" cy="217841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A99474E-6342-4FF7-B100-6B548F8AD883}"/>
              </a:ext>
            </a:extLst>
          </p:cNvPr>
          <p:cNvCxnSpPr>
            <a:cxnSpLocks/>
          </p:cNvCxnSpPr>
          <p:nvPr/>
        </p:nvCxnSpPr>
        <p:spPr>
          <a:xfrm flipH="1">
            <a:off x="6537478" y="4823990"/>
            <a:ext cx="3765358" cy="140048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B6801D4-3314-40BB-8FB1-CD1425D3A60B}"/>
              </a:ext>
            </a:extLst>
          </p:cNvPr>
          <p:cNvCxnSpPr>
            <a:cxnSpLocks/>
          </p:cNvCxnSpPr>
          <p:nvPr/>
        </p:nvCxnSpPr>
        <p:spPr>
          <a:xfrm flipH="1">
            <a:off x="6536618" y="3599066"/>
            <a:ext cx="3766218" cy="44149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27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AD3933-E4BE-4513-A1BD-0E4E25C3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911"/>
            <a:ext cx="5219702" cy="260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1A29A6-BCCE-4B5B-A193-FE0EE0CEE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7485"/>
            <a:ext cx="5586846" cy="3910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A53A30-8632-4125-B8A1-31F5D6CD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441030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B64778E-F9C8-4382-A244-586B46DBF88C}"/>
              </a:ext>
            </a:extLst>
          </p:cNvPr>
          <p:cNvSpPr txBox="1"/>
          <p:nvPr/>
        </p:nvSpPr>
        <p:spPr>
          <a:xfrm>
            <a:off x="844683" y="4413593"/>
            <a:ext cx="4420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Le sel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forte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endParaRPr lang="en-US" sz="2000" b="1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63AF1-F7B7-4363-962B-BC973BF3EABC}"/>
              </a:ext>
            </a:extLst>
          </p:cNvPr>
          <p:cNvSpPr/>
          <p:nvPr/>
        </p:nvSpPr>
        <p:spPr>
          <a:xfrm>
            <a:off x="2504209" y="3451713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79228A-BD62-4C43-A445-303D775B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6" y="5051245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E0943F6-8148-44D4-85C2-0D2E20DF7F19}"/>
              </a:ext>
            </a:extLst>
          </p:cNvPr>
          <p:cNvSpPr txBox="1"/>
          <p:nvPr/>
        </p:nvSpPr>
        <p:spPr>
          <a:xfrm>
            <a:off x="853732" y="5011779"/>
            <a:ext cx="4331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une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PC1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.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CF39-7CCD-44D6-AB84-7A3267FDD0CE}"/>
              </a:ext>
            </a:extLst>
          </p:cNvPr>
          <p:cNvSpPr/>
          <p:nvPr/>
        </p:nvSpPr>
        <p:spPr>
          <a:xfrm>
            <a:off x="1420090" y="2548799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01021-0149-4C4C-8116-D85D1453C282}"/>
              </a:ext>
            </a:extLst>
          </p:cNvPr>
          <p:cNvSpPr/>
          <p:nvPr/>
        </p:nvSpPr>
        <p:spPr>
          <a:xfrm>
            <a:off x="1430481" y="1676635"/>
            <a:ext cx="613063" cy="6054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B3B3F7-BB3B-4DF9-A8CE-5235923F9909}"/>
              </a:ext>
            </a:extLst>
          </p:cNvPr>
          <p:cNvSpPr/>
          <p:nvPr/>
        </p:nvSpPr>
        <p:spPr>
          <a:xfrm>
            <a:off x="6709063" y="3236089"/>
            <a:ext cx="2338118" cy="27913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E100132-32EC-4D84-80BC-C465888271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6" y="1276846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A5BEE57-4258-4414-BFCF-BBC31D474D63}"/>
              </a:ext>
            </a:extLst>
          </p:cNvPr>
          <p:cNvSpPr txBox="1"/>
          <p:nvPr/>
        </p:nvSpPr>
        <p:spPr>
          <a:xfrm>
            <a:off x="6718112" y="1249409"/>
            <a:ext cx="54631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75.61%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  <a:p>
            <a:r>
              <a:rPr lang="fr-FR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ocs-Roboto"/>
              </a:rPr>
              <a:t>PC1, PC2 et PC3 sont les composants les plus importants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3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484E2E31-4F9D-410A-8A25-4F8D096633E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cercles de corrélation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0303D6-1410-4B82-A3BD-620154B6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2842"/>
            <a:ext cx="3813449" cy="326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0D5872-8EA2-42DA-B1A9-A1856D757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74" y="2596221"/>
            <a:ext cx="3823966" cy="327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DA0C6-40BD-4FED-8A92-8556FFCD4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96" y="1903986"/>
            <a:ext cx="3823965" cy="3277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462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du jeu de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359014"/>
            <a:ext cx="9503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Résultats cohérents avec les principes nutritionnels (graisses saturées, sucres)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 nettoyée 16416 x 16 avec 1.7% des valeurs manquantes sur quelques colonnes sans importance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35901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103371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Possibilité de proposer une application qui comptabilise les nutriments par jour et affiche la qualité nutritionnelle des repas mangés selon Nutri-Score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10337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037785"/>
            <a:ext cx="4728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Actuellement, il existe des applications pour comptabiliser les nutriments associé à des aliments mangé par jour, </a:t>
            </a:r>
            <a:r>
              <a:rPr lang="fr-FR" sz="2000" dirty="0" err="1"/>
              <a:t>selón</a:t>
            </a:r>
            <a:r>
              <a:rPr lang="fr-FR" sz="2000" dirty="0"/>
              <a:t> Nutri-Score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0377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B11370B-E619-4331-BC96-8B3BF38A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07251">
            <a:off x="7660617" y="4787515"/>
            <a:ext cx="1778560" cy="975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448EF6-623D-4FEB-9F64-0416401D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26047">
            <a:off x="6056541" y="4283435"/>
            <a:ext cx="1798939" cy="857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51E631C7-5770-429F-98A2-F2FA2F3339E7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CA2201-3170-4DB3-B59B-957240822A25}"/>
              </a:ext>
            </a:extLst>
          </p:cNvPr>
          <p:cNvSpPr txBox="1"/>
          <p:nvPr/>
        </p:nvSpPr>
        <p:spPr>
          <a:xfrm>
            <a:off x="122182" y="5368996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0E238F-60F4-434A-87BC-DCB9E86D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72" y="432794"/>
            <a:ext cx="7871926" cy="579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champs d’application idée</a:t>
            </a:r>
          </a:p>
        </p:txBody>
      </p:sp>
    </p:spTree>
    <p:extLst>
      <p:ext uri="{BB962C8B-B14F-4D97-AF65-F5344CB8AC3E}">
        <p14:creationId xmlns:p14="http://schemas.microsoft.com/office/powerpoint/2010/main" val="2935832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16 colonnes obtenues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707019-4CA6-4DFB-B046-CF6E77E0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14" y="511920"/>
            <a:ext cx="52006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6470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Projection des individus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8D8B1A-7F2A-449B-A31A-C449DEC0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8868" r="9149" b="48942"/>
          <a:stretch/>
        </p:blipFill>
        <p:spPr>
          <a:xfrm>
            <a:off x="1305615" y="1793950"/>
            <a:ext cx="9580770" cy="32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35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3B89DAA-379F-456A-A918-0ECCB917D015}"/>
              </a:ext>
            </a:extLst>
          </p:cNvPr>
          <p:cNvGrpSpPr/>
          <p:nvPr/>
        </p:nvGrpSpPr>
        <p:grpSpPr>
          <a:xfrm>
            <a:off x="377906" y="1252842"/>
            <a:ext cx="4702412" cy="461665"/>
            <a:chOff x="377906" y="2191476"/>
            <a:chExt cx="4702412" cy="461665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DF19488-C2FB-4415-83C5-A79F16F97331}"/>
                </a:ext>
              </a:extLst>
            </p:cNvPr>
            <p:cNvSpPr txBox="1"/>
            <p:nvPr/>
          </p:nvSpPr>
          <p:spPr>
            <a:xfrm>
              <a:off x="844895" y="219147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2015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251C16A3-F041-4B84-9F20-58619E2A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06" y="2208672"/>
              <a:ext cx="457727" cy="427272"/>
            </a:xfrm>
            <a:prstGeom prst="rect">
              <a:avLst/>
            </a:prstGeom>
          </p:spPr>
        </p:pic>
      </p:grpSp>
      <p:sp>
        <p:nvSpPr>
          <p:cNvPr id="23" name="Rectángulo 4">
            <a:extLst>
              <a:ext uri="{FF2B5EF4-FFF2-40B4-BE49-F238E27FC236}">
                <a16:creationId xmlns:a16="http://schemas.microsoft.com/office/drawing/2014/main" id="{BF9A4429-9591-4B06-97F0-EBD6618D483D}"/>
              </a:ext>
            </a:extLst>
          </p:cNvPr>
          <p:cNvSpPr/>
          <p:nvPr/>
        </p:nvSpPr>
        <p:spPr>
          <a:xfrm rot="5400000" flipV="1">
            <a:off x="4370988" y="2543252"/>
            <a:ext cx="2573427" cy="45719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FC5CF40-DB74-45DA-8EA0-E5E0D6BB6CE9}"/>
              </a:ext>
            </a:extLst>
          </p:cNvPr>
          <p:cNvGrpSpPr/>
          <p:nvPr/>
        </p:nvGrpSpPr>
        <p:grpSpPr>
          <a:xfrm>
            <a:off x="6285973" y="1252842"/>
            <a:ext cx="4702412" cy="461665"/>
            <a:chOff x="6285973" y="2222426"/>
            <a:chExt cx="4702412" cy="461665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96B768E-5D49-4962-807F-FF14282AFFA8}"/>
                </a:ext>
              </a:extLst>
            </p:cNvPr>
            <p:cNvSpPr txBox="1"/>
            <p:nvPr/>
          </p:nvSpPr>
          <p:spPr>
            <a:xfrm>
              <a:off x="6752962" y="222242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2016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ED379C75-73D3-4053-9907-3C0218F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73" y="2239622"/>
              <a:ext cx="457727" cy="427272"/>
            </a:xfrm>
            <a:prstGeom prst="rect">
              <a:avLst/>
            </a:prstGeom>
          </p:spPr>
        </p:pic>
      </p:grpSp>
      <p:graphicFrame>
        <p:nvGraphicFramePr>
          <p:cNvPr id="29" name="Tableau 3">
            <a:extLst>
              <a:ext uri="{FF2B5EF4-FFF2-40B4-BE49-F238E27FC236}">
                <a16:creationId xmlns:a16="http://schemas.microsoft.com/office/drawing/2014/main" id="{5F560973-AE78-4A6D-B304-C67BB841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76740"/>
              </p:ext>
            </p:extLst>
          </p:nvPr>
        </p:nvGraphicFramePr>
        <p:xfrm>
          <a:off x="640374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3340 x 47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16,89 %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D9BC6A11-7429-497B-9458-CC2FF354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54345"/>
              </p:ext>
            </p:extLst>
          </p:nvPr>
        </p:nvGraphicFramePr>
        <p:xfrm>
          <a:off x="6548441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3376 x 46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12,85 %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1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736CA800-4D2F-442A-BEE7-89225F91E58A}"/>
              </a:ext>
            </a:extLst>
          </p:cNvPr>
          <p:cNvSpPr txBox="1"/>
          <p:nvPr/>
        </p:nvSpPr>
        <p:spPr>
          <a:xfrm>
            <a:off x="7327392" y="643040"/>
            <a:ext cx="4864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https://data.seattle.gov/dataset/2015-Building-Energy-Benchmarking/h7rm-fz6m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https://data.seattle.gov/dataset/2016-Building-Energy-Benchmarking/2bpz-gwpy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FF096A-02D3-4186-ABF2-D78BC53953E1}"/>
              </a:ext>
            </a:extLst>
          </p:cNvPr>
          <p:cNvSpPr txBox="1"/>
          <p:nvPr/>
        </p:nvSpPr>
        <p:spPr>
          <a:xfrm rot="17873123">
            <a:off x="1497745" y="5260015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OSEBuildingID</a:t>
            </a:r>
            <a:endParaRPr lang="es-ES" sz="16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C2CE3E1-2CAC-4CDD-894A-F966C6433622}"/>
              </a:ext>
            </a:extLst>
          </p:cNvPr>
          <p:cNvSpPr txBox="1"/>
          <p:nvPr/>
        </p:nvSpPr>
        <p:spPr>
          <a:xfrm rot="17873123">
            <a:off x="1704118" y="5240235"/>
            <a:ext cx="140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PropertyName</a:t>
            </a:r>
            <a:endParaRPr lang="es-ES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197F945-AF07-4226-AA8A-8C7EF5B1C8E9}"/>
              </a:ext>
            </a:extLst>
          </p:cNvPr>
          <p:cNvSpPr txBox="1"/>
          <p:nvPr/>
        </p:nvSpPr>
        <p:spPr>
          <a:xfrm rot="17873123">
            <a:off x="1588883" y="4649570"/>
            <a:ext cx="2745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TaxParcelIdentificationNumber</a:t>
            </a:r>
            <a:endParaRPr lang="es-ES" sz="16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59D886F-30E8-4EAE-9181-7F4AD5D5EE8E}"/>
              </a:ext>
            </a:extLst>
          </p:cNvPr>
          <p:cNvSpPr txBox="1"/>
          <p:nvPr/>
        </p:nvSpPr>
        <p:spPr>
          <a:xfrm rot="17873123">
            <a:off x="2557393" y="5231171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Neighborhood</a:t>
            </a:r>
            <a:endParaRPr lang="es-ES" sz="16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72B4BBF-71CA-4091-8689-83688DA97D3C}"/>
              </a:ext>
            </a:extLst>
          </p:cNvPr>
          <p:cNvSpPr txBox="1"/>
          <p:nvPr/>
        </p:nvSpPr>
        <p:spPr>
          <a:xfrm rot="17873123">
            <a:off x="2930561" y="5451693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Location</a:t>
            </a:r>
            <a:endParaRPr lang="es-ES" sz="16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AE5CD9C-B104-4B30-9260-F71CE2D1F972}"/>
              </a:ext>
            </a:extLst>
          </p:cNvPr>
          <p:cNvSpPr txBox="1"/>
          <p:nvPr/>
        </p:nvSpPr>
        <p:spPr>
          <a:xfrm rot="17873123">
            <a:off x="3146759" y="5464955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ZipCode</a:t>
            </a:r>
            <a:endParaRPr lang="es-ES" sz="16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A945A94-9DF7-4959-B2A4-75B8B15AFD55}"/>
              </a:ext>
            </a:extLst>
          </p:cNvPr>
          <p:cNvSpPr txBox="1"/>
          <p:nvPr/>
        </p:nvSpPr>
        <p:spPr>
          <a:xfrm rot="17873123">
            <a:off x="3394029" y="5470396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Address</a:t>
            </a:r>
            <a:endParaRPr lang="es-ES" sz="1600" dirty="0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C4F8821-31B8-4F49-A3D1-DBCA18FBCAE2}"/>
              </a:ext>
            </a:extLst>
          </p:cNvPr>
          <p:cNvGrpSpPr/>
          <p:nvPr/>
        </p:nvGrpSpPr>
        <p:grpSpPr>
          <a:xfrm>
            <a:off x="4316844" y="3422292"/>
            <a:ext cx="1527997" cy="2664497"/>
            <a:chOff x="4289011" y="3422665"/>
            <a:chExt cx="1527997" cy="2664497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F2193AF-AEC4-41F1-BE3F-2C1C30EECE7F}"/>
                </a:ext>
              </a:extLst>
            </p:cNvPr>
            <p:cNvSpPr txBox="1"/>
            <p:nvPr/>
          </p:nvSpPr>
          <p:spPr>
            <a:xfrm rot="17873123">
              <a:off x="3834399" y="5237725"/>
              <a:ext cx="124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BuildingType</a:t>
              </a:r>
              <a:endParaRPr lang="es-ES" sz="16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91F18959-D575-4DAA-92A5-DB63B969FB14}"/>
                </a:ext>
              </a:extLst>
            </p:cNvPr>
            <p:cNvSpPr txBox="1"/>
            <p:nvPr/>
          </p:nvSpPr>
          <p:spPr>
            <a:xfrm rot="17873123">
              <a:off x="3847329" y="4924200"/>
              <a:ext cx="1957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PrimaryPropertyType</a:t>
              </a:r>
              <a:endParaRPr lang="es-ES" sz="16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A4C16D2-0E1E-4D71-9AEB-91A448574E4E}"/>
                </a:ext>
              </a:extLst>
            </p:cNvPr>
            <p:cNvSpPr txBox="1"/>
            <p:nvPr/>
          </p:nvSpPr>
          <p:spPr>
            <a:xfrm rot="17873123">
              <a:off x="4003777" y="4809377"/>
              <a:ext cx="2217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LargestPropertyUseType</a:t>
              </a:r>
              <a:endParaRPr lang="es-ES" sz="1600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3478C37-299D-4F34-ABEC-AEA3F1337ACD}"/>
                </a:ext>
              </a:extLst>
            </p:cNvPr>
            <p:cNvSpPr txBox="1"/>
            <p:nvPr/>
          </p:nvSpPr>
          <p:spPr>
            <a:xfrm rot="17873123">
              <a:off x="5032902" y="5381112"/>
              <a:ext cx="92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YearBuilt</a:t>
              </a:r>
              <a:endParaRPr lang="es-ES" sz="1600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735F77-F12A-4ECC-B81E-EA2F10DAEC9E}"/>
                </a:ext>
              </a:extLst>
            </p:cNvPr>
            <p:cNvSpPr txBox="1"/>
            <p:nvPr/>
          </p:nvSpPr>
          <p:spPr>
            <a:xfrm rot="17873123">
              <a:off x="4128602" y="4587439"/>
              <a:ext cx="265271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SecondLargestPropertyUseType</a:t>
              </a:r>
              <a:endParaRPr lang="es-ES" sz="15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7871B3D-28B6-48E4-AAB5-6EAEBAA0A269}"/>
                </a:ext>
              </a:extLst>
            </p:cNvPr>
            <p:cNvSpPr txBox="1"/>
            <p:nvPr/>
          </p:nvSpPr>
          <p:spPr>
            <a:xfrm rot="17873123">
              <a:off x="4410534" y="4665140"/>
              <a:ext cx="2489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ThirdLargestPropertyUseType</a:t>
              </a:r>
              <a:endParaRPr lang="es-ES" sz="1500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37B3CF-B59C-4437-BFB8-BE17B5FDC534}"/>
              </a:ext>
            </a:extLst>
          </p:cNvPr>
          <p:cNvGrpSpPr/>
          <p:nvPr/>
        </p:nvGrpSpPr>
        <p:grpSpPr>
          <a:xfrm>
            <a:off x="6371562" y="3361178"/>
            <a:ext cx="1427583" cy="2786725"/>
            <a:chOff x="6436753" y="3361776"/>
            <a:chExt cx="1427583" cy="2786725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2A9C419D-0154-4416-BE99-F2D5B2825B75}"/>
                </a:ext>
              </a:extLst>
            </p:cNvPr>
            <p:cNvSpPr txBox="1"/>
            <p:nvPr/>
          </p:nvSpPr>
          <p:spPr>
            <a:xfrm rot="17873123">
              <a:off x="5794184" y="4616105"/>
              <a:ext cx="2636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ThirdLargestPropertyUseTypeGFA</a:t>
              </a:r>
              <a:endParaRPr lang="es-ES" sz="1400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CDA6B78C-46E3-4297-86F9-81031A152655}"/>
                </a:ext>
              </a:extLst>
            </p:cNvPr>
            <p:cNvSpPr txBox="1"/>
            <p:nvPr/>
          </p:nvSpPr>
          <p:spPr>
            <a:xfrm rot="17873123">
              <a:off x="5494038" y="4601250"/>
              <a:ext cx="2786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SecondLargestPropertyUseTypeGFA</a:t>
              </a:r>
              <a:endParaRPr lang="es-ES" sz="1400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D6780ED-4BFC-4500-AED8-F3A20446428A}"/>
                </a:ext>
              </a:extLst>
            </p:cNvPr>
            <p:cNvSpPr txBox="1"/>
            <p:nvPr/>
          </p:nvSpPr>
          <p:spPr>
            <a:xfrm rot="17873123">
              <a:off x="5400796" y="4739567"/>
              <a:ext cx="23950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LargestPropertyUseTypeGFA</a:t>
              </a:r>
              <a:endParaRPr lang="es-ES" sz="1500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2919CD5-33BA-4B7C-A78B-41A758AE10F6}"/>
                </a:ext>
              </a:extLst>
            </p:cNvPr>
            <p:cNvSpPr txBox="1"/>
            <p:nvPr/>
          </p:nvSpPr>
          <p:spPr>
            <a:xfrm rot="17873123">
              <a:off x="6301042" y="5103178"/>
              <a:ext cx="15467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NumberofFloors</a:t>
              </a:r>
              <a:endParaRPr lang="es-ES" sz="1600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84E3F23-ED28-4A7C-AE60-58A772ECF3B9}"/>
                </a:ext>
              </a:extLst>
            </p:cNvPr>
            <p:cNvSpPr txBox="1"/>
            <p:nvPr/>
          </p:nvSpPr>
          <p:spPr>
            <a:xfrm rot="17873123">
              <a:off x="6396417" y="4850266"/>
              <a:ext cx="2119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PropertyGFABuilding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B6F58D3-DF6B-4FC1-B614-7D3273DF7706}"/>
                </a:ext>
              </a:extLst>
            </p:cNvPr>
            <p:cNvSpPr txBox="1"/>
            <p:nvPr/>
          </p:nvSpPr>
          <p:spPr>
            <a:xfrm rot="17873123">
              <a:off x="6663398" y="4874891"/>
              <a:ext cx="2063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PropertyGFAParking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7C2ED39C-F109-40B2-8609-0CC945DD8500}"/>
              </a:ext>
            </a:extLst>
          </p:cNvPr>
          <p:cNvGrpSpPr/>
          <p:nvPr/>
        </p:nvGrpSpPr>
        <p:grpSpPr>
          <a:xfrm>
            <a:off x="8081151" y="3343929"/>
            <a:ext cx="1521833" cy="2821222"/>
            <a:chOff x="8565152" y="3340492"/>
            <a:chExt cx="1521833" cy="2821222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C350022A-2F26-47CA-8CCA-B133576129CD}"/>
                </a:ext>
              </a:extLst>
            </p:cNvPr>
            <p:cNvSpPr txBox="1"/>
            <p:nvPr/>
          </p:nvSpPr>
          <p:spPr>
            <a:xfrm rot="17873123">
              <a:off x="7980248" y="5133433"/>
              <a:ext cx="1508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Electricity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F7A6A663-2F79-4A90-A2C7-DD142E15A933}"/>
                </a:ext>
              </a:extLst>
            </p:cNvPr>
            <p:cNvSpPr txBox="1"/>
            <p:nvPr/>
          </p:nvSpPr>
          <p:spPr>
            <a:xfrm rot="17873123">
              <a:off x="8203213" y="5124478"/>
              <a:ext cx="1528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SteamUse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C16CF9A-4289-40C6-B1C3-CB716EC60C42}"/>
                </a:ext>
              </a:extLst>
            </p:cNvPr>
            <p:cNvSpPr txBox="1"/>
            <p:nvPr/>
          </p:nvSpPr>
          <p:spPr>
            <a:xfrm rot="17873123">
              <a:off x="8424970" y="5086563"/>
              <a:ext cx="1614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NaturalGas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D6FA511-3B55-4C83-B693-5F6EB7FA74D3}"/>
                </a:ext>
              </a:extLst>
            </p:cNvPr>
            <p:cNvSpPr txBox="1"/>
            <p:nvPr/>
          </p:nvSpPr>
          <p:spPr>
            <a:xfrm rot="17873123">
              <a:off x="8473722" y="4828182"/>
              <a:ext cx="2199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SiteEnergyUseWN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9511C54-FFB0-4B09-B231-616696D17323}"/>
                </a:ext>
              </a:extLst>
            </p:cNvPr>
            <p:cNvSpPr txBox="1"/>
            <p:nvPr/>
          </p:nvSpPr>
          <p:spPr>
            <a:xfrm rot="17873123">
              <a:off x="8522486" y="4597214"/>
              <a:ext cx="282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GHGEmissionsIntensity</a:t>
              </a:r>
              <a:r>
                <a:rPr lang="fr-FR" sz="1400" dirty="0"/>
                <a:t>(kgCO2e/ft2)</a:t>
              </a:r>
              <a:endParaRPr lang="es-ES" sz="1400" dirty="0"/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49184ACF-75E7-431C-A3B3-C2C4EE8375E4}"/>
              </a:ext>
            </a:extLst>
          </p:cNvPr>
          <p:cNvSpPr txBox="1"/>
          <p:nvPr/>
        </p:nvSpPr>
        <p:spPr>
          <a:xfrm>
            <a:off x="1602217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548235"/>
                </a:solidFill>
                <a:latin typeface="Google Sans"/>
              </a:rPr>
              <a:t>Identification</a:t>
            </a:r>
            <a:endParaRPr lang="fr-FR" sz="1100" baseline="30000" dirty="0">
              <a:solidFill>
                <a:srgbClr val="548235"/>
              </a:solidFill>
              <a:latin typeface="Google Sans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C52E2F7-BAFC-46F2-AAD1-103A65EF2EA3}"/>
              </a:ext>
            </a:extLst>
          </p:cNvPr>
          <p:cNvSpPr txBox="1"/>
          <p:nvPr/>
        </p:nvSpPr>
        <p:spPr>
          <a:xfrm>
            <a:off x="2792363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  <a:latin typeface="Google Sans"/>
              </a:rPr>
              <a:t>Localisation</a:t>
            </a:r>
            <a:endParaRPr lang="fr-FR" sz="1100" baseline="30000" dirty="0">
              <a:solidFill>
                <a:srgbClr val="C00000"/>
              </a:solidFill>
              <a:latin typeface="Google Sans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EC1AE92-E01B-42DF-9A9B-D7691E229F29}"/>
              </a:ext>
            </a:extLst>
          </p:cNvPr>
          <p:cNvSpPr txBox="1"/>
          <p:nvPr/>
        </p:nvSpPr>
        <p:spPr>
          <a:xfrm>
            <a:off x="4277104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accent1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chemeClr val="accent1"/>
              </a:solidFill>
              <a:latin typeface="Google Sans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DA8DF73-0592-4094-90EC-0CA0BC449516}"/>
              </a:ext>
            </a:extLst>
          </p:cNvPr>
          <p:cNvSpPr txBox="1"/>
          <p:nvPr/>
        </p:nvSpPr>
        <p:spPr>
          <a:xfrm>
            <a:off x="6077991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7451EB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B97025C-27BB-4EB1-AD78-E820F5738DB4}"/>
              </a:ext>
            </a:extLst>
          </p:cNvPr>
          <p:cNvSpPr txBox="1"/>
          <p:nvPr/>
        </p:nvSpPr>
        <p:spPr>
          <a:xfrm>
            <a:off x="7564693" y="5907732"/>
            <a:ext cx="1711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relevés de consommation / Cal</a:t>
            </a:r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culs</a:t>
            </a:r>
            <a:endParaRPr lang="fr-FR" sz="1100" baseline="30000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44E209B-31C3-4888-A201-65AC46A196B7}"/>
              </a:ext>
            </a:extLst>
          </p:cNvPr>
          <p:cNvSpPr txBox="1"/>
          <p:nvPr/>
        </p:nvSpPr>
        <p:spPr>
          <a:xfrm rot="19283974">
            <a:off x="9861568" y="396474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84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B5ED56F8-BC6E-4BAA-8F82-2D45D6862A35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000300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1324412" y="3262650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initiale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5071121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5147209" y="3255502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9142077" y="2946713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9472424" y="3261005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7" name="Google Shape;895;p38">
            <a:extLst>
              <a:ext uri="{FF2B5EF4-FFF2-40B4-BE49-F238E27FC236}">
                <a16:creationId xmlns:a16="http://schemas.microsoft.com/office/drawing/2014/main" id="{58E386D1-C229-4EBC-9499-670F3FF3891F}"/>
              </a:ext>
            </a:extLst>
          </p:cNvPr>
          <p:cNvSpPr/>
          <p:nvPr/>
        </p:nvSpPr>
        <p:spPr>
          <a:xfrm>
            <a:off x="3035777" y="2946713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96;p38">
            <a:extLst>
              <a:ext uri="{FF2B5EF4-FFF2-40B4-BE49-F238E27FC236}">
                <a16:creationId xmlns:a16="http://schemas.microsoft.com/office/drawing/2014/main" id="{F96A30DD-2C7F-467B-8220-2D6E7E6B8B97}"/>
              </a:ext>
            </a:extLst>
          </p:cNvPr>
          <p:cNvSpPr txBox="1"/>
          <p:nvPr/>
        </p:nvSpPr>
        <p:spPr>
          <a:xfrm>
            <a:off x="3159189" y="3233218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</a:t>
            </a: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7106598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7188756" y="3251029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grpSp>
        <p:nvGrpSpPr>
          <p:cNvPr id="36" name="Google Shape;901;p38">
            <a:extLst>
              <a:ext uri="{FF2B5EF4-FFF2-40B4-BE49-F238E27FC236}">
                <a16:creationId xmlns:a16="http://schemas.microsoft.com/office/drawing/2014/main" id="{DB5B3DCE-A070-4C95-AE66-717DE3C49EE7}"/>
              </a:ext>
            </a:extLst>
          </p:cNvPr>
          <p:cNvGrpSpPr/>
          <p:nvPr/>
        </p:nvGrpSpPr>
        <p:grpSpPr>
          <a:xfrm rot="5400000">
            <a:off x="5899684" y="-833707"/>
            <a:ext cx="397503" cy="10196273"/>
            <a:chOff x="2646350" y="910998"/>
            <a:chExt cx="397503" cy="6120216"/>
          </a:xfrm>
        </p:grpSpPr>
        <p:sp>
          <p:nvSpPr>
            <p:cNvPr id="37" name="Google Shape;902;p38">
              <a:extLst>
                <a:ext uri="{FF2B5EF4-FFF2-40B4-BE49-F238E27FC236}">
                  <a16:creationId xmlns:a16="http://schemas.microsoft.com/office/drawing/2014/main" id="{8F0C93EA-AD08-425F-BCC0-C4D23BB7B2B7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sym typeface="Fira Sans Condensed Medium"/>
                </a:rPr>
                <a:t>13</a:t>
              </a:r>
              <a:r>
                <a:rPr lang="es-ES" sz="1500" dirty="0"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sym typeface="Fira Sans Condensed Medium"/>
                </a:rPr>
                <a:t>colonnes</a:t>
              </a:r>
              <a:endParaRPr sz="1500" b="1" i="1" dirty="0">
                <a:solidFill>
                  <a:srgbClr val="548235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38" name="Google Shape;903;p38">
              <a:extLst>
                <a:ext uri="{FF2B5EF4-FFF2-40B4-BE49-F238E27FC236}">
                  <a16:creationId xmlns:a16="http://schemas.microsoft.com/office/drawing/2014/main" id="{D00595DA-5FC1-4B3A-87C9-4AFD2C7E22B4}"/>
                </a:ext>
              </a:extLst>
            </p:cNvPr>
            <p:cNvSpPr/>
            <p:nvPr/>
          </p:nvSpPr>
          <p:spPr>
            <a:xfrm rot="16200000" flipH="1">
              <a:off x="1331600" y="5318964"/>
              <a:ext cx="3027000" cy="397500"/>
            </a:xfrm>
            <a:prstGeom prst="homePlate">
              <a:avLst>
                <a:gd name="adj" fmla="val 83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+/- 47 </a:t>
              </a:r>
              <a:r>
                <a:rPr lang="es-ES" sz="1600" kern="1200" dirty="0" err="1">
                  <a:solidFill>
                    <a:schemeClr val="dk1"/>
                  </a:solidFill>
                  <a:latin typeface="Google Sans"/>
                </a:rPr>
                <a:t>colonnes</a:t>
              </a: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 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4065631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4" name="Google Shape;901;p38">
            <a:extLst>
              <a:ext uri="{FF2B5EF4-FFF2-40B4-BE49-F238E27FC236}">
                <a16:creationId xmlns:a16="http://schemas.microsoft.com/office/drawing/2014/main" id="{41120A14-83E0-4CB4-BCA7-F4F80EF3809B}"/>
              </a:ext>
            </a:extLst>
          </p:cNvPr>
          <p:cNvGrpSpPr/>
          <p:nvPr/>
        </p:nvGrpSpPr>
        <p:grpSpPr>
          <a:xfrm rot="5400000">
            <a:off x="5894813" y="-2496794"/>
            <a:ext cx="397503" cy="10196273"/>
            <a:chOff x="2646350" y="910998"/>
            <a:chExt cx="397503" cy="6120216"/>
          </a:xfrm>
        </p:grpSpPr>
        <p:sp>
          <p:nvSpPr>
            <p:cNvPr id="65" name="Google Shape;902;p38">
              <a:extLst>
                <a:ext uri="{FF2B5EF4-FFF2-40B4-BE49-F238E27FC236}">
                  <a16:creationId xmlns:a16="http://schemas.microsoft.com/office/drawing/2014/main" id="{12203565-87CE-4CC0-B338-E8B77CB5D223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1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</a:t>
              </a:r>
              <a:endParaRPr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6" name="Google Shape;903;p38">
              <a:extLst>
                <a:ext uri="{FF2B5EF4-FFF2-40B4-BE49-F238E27FC236}">
                  <a16:creationId xmlns:a16="http://schemas.microsoft.com/office/drawing/2014/main" id="{F91FBC39-C317-477B-A4AB-BC0D616267C0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734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dirty="0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2 </a:t>
              </a:r>
              <a:r>
                <a:rPr lang="es-ES" sz="1500" dirty="0" err="1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Datasets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2394819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147530A3-06F7-4224-9F6F-F2397EBFB019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1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2" y="1215457"/>
            <a:ext cx="538034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features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colonnes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 variable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496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15954</TotalTime>
  <Words>3546</Words>
  <Application>Microsoft Office PowerPoint</Application>
  <PresentationFormat>Grand écran</PresentationFormat>
  <Paragraphs>629</Paragraphs>
  <Slides>57</Slides>
  <Notes>40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70" baseType="lpstr">
      <vt:lpstr>-apple-system</vt:lpstr>
      <vt:lpstr>Arial</vt:lpstr>
      <vt:lpstr>Calibri</vt:lpstr>
      <vt:lpstr>Calibri Light</vt:lpstr>
      <vt:lpstr>docs-Roboto</vt:lpstr>
      <vt:lpstr>Fira Sans Condensed Medium</vt:lpstr>
      <vt:lpstr>Fira Sans Extra Condensed</vt:lpstr>
      <vt:lpstr>Fira Sans Extra Condensed SemiBold</vt:lpstr>
      <vt:lpstr>Google Sans</vt:lpstr>
      <vt:lpstr>Graphik Light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Scenario Planning Infographics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447</cp:revision>
  <dcterms:created xsi:type="dcterms:W3CDTF">2019-08-03T17:49:11Z</dcterms:created>
  <dcterms:modified xsi:type="dcterms:W3CDTF">2021-08-30T13:25:17Z</dcterms:modified>
</cp:coreProperties>
</file>