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68" r:id="rId2"/>
    <p:sldId id="372" r:id="rId3"/>
    <p:sldId id="373" r:id="rId4"/>
    <p:sldId id="408" r:id="rId5"/>
    <p:sldId id="375" r:id="rId6"/>
    <p:sldId id="460" r:id="rId7"/>
    <p:sldId id="416" r:id="rId8"/>
    <p:sldId id="463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80" r:id="rId17"/>
    <p:sldId id="473" r:id="rId18"/>
    <p:sldId id="474" r:id="rId19"/>
    <p:sldId id="418" r:id="rId20"/>
    <p:sldId id="479" r:id="rId21"/>
    <p:sldId id="486" r:id="rId22"/>
    <p:sldId id="489" r:id="rId23"/>
    <p:sldId id="490" r:id="rId24"/>
    <p:sldId id="493" r:id="rId25"/>
    <p:sldId id="491" r:id="rId26"/>
    <p:sldId id="492" r:id="rId27"/>
    <p:sldId id="483" r:id="rId28"/>
    <p:sldId id="482" r:id="rId29"/>
    <p:sldId id="476" r:id="rId30"/>
    <p:sldId id="477" r:id="rId31"/>
    <p:sldId id="478" r:id="rId32"/>
    <p:sldId id="456" r:id="rId33"/>
    <p:sldId id="457" r:id="rId34"/>
    <p:sldId id="410" r:id="rId35"/>
    <p:sldId id="459" r:id="rId36"/>
    <p:sldId id="419" r:id="rId37"/>
    <p:sldId id="439" r:id="rId38"/>
    <p:sldId id="438" r:id="rId39"/>
    <p:sldId id="421" r:id="rId40"/>
    <p:sldId id="422" r:id="rId41"/>
    <p:sldId id="440" r:id="rId42"/>
    <p:sldId id="431" r:id="rId43"/>
    <p:sldId id="437" r:id="rId44"/>
    <p:sldId id="454" r:id="rId45"/>
    <p:sldId id="432" r:id="rId46"/>
    <p:sldId id="435" r:id="rId47"/>
    <p:sldId id="436" r:id="rId48"/>
    <p:sldId id="441" r:id="rId49"/>
    <p:sldId id="433" r:id="rId50"/>
    <p:sldId id="434" r:id="rId51"/>
    <p:sldId id="442" r:id="rId52"/>
    <p:sldId id="443" r:id="rId53"/>
    <p:sldId id="444" r:id="rId54"/>
    <p:sldId id="445" r:id="rId55"/>
    <p:sldId id="451" r:id="rId56"/>
    <p:sldId id="447" r:id="rId57"/>
    <p:sldId id="448" r:id="rId58"/>
    <p:sldId id="452" r:id="rId59"/>
    <p:sldId id="450" r:id="rId60"/>
    <p:sldId id="425" r:id="rId61"/>
    <p:sldId id="426" r:id="rId62"/>
    <p:sldId id="428" r:id="rId63"/>
    <p:sldId id="430" r:id="rId64"/>
    <p:sldId id="44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4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70AD47"/>
    <a:srgbClr val="FFFFFF"/>
    <a:srgbClr val="4472C4"/>
    <a:srgbClr val="ED7D31"/>
    <a:srgbClr val="FFC000"/>
    <a:srgbClr val="00B0F0"/>
    <a:srgbClr val="7451EB"/>
    <a:srgbClr val="54823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94854" autoAdjust="0"/>
  </p:normalViewPr>
  <p:slideViewPr>
    <p:cSldViewPr snapToGrid="0">
      <p:cViewPr varScale="1">
        <p:scale>
          <a:sx n="107" d="100"/>
          <a:sy n="107" d="100"/>
        </p:scale>
        <p:origin x="144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28T11:12:13.211" idx="3">
    <p:pos x="10" y="10"/>
    <p:text>5 min - Présentation de la problématique, de son interprétation et des pistes de recherche envisagées.
5 min - Présentation du cleaning effectué, du feature engineering et de l'exploration.
10 min - Présentation des différentes pistes de modélisation effectuées.
5 min - Présentation du modèle final sélectionné ainsi que des améliorations effectuées.
5 à 10 minutes de questions-réponses.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7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15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1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62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3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1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9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51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12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4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76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7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6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2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Quel type de nutriments: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calories, Les protéines, Les énergies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graisses, Les sucres,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Les fibres, etc.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dirty="0">
                <a:ln>
                  <a:solidFill>
                    <a:schemeClr val="tx1"/>
                  </a:solidFill>
                </a:ln>
                <a:latin typeface="Google Sans"/>
              </a:rPr>
              <a:t>Afficher aux utilisateurs, la qualité nutritionnelle de la nourriture ingurgitée selon Nutri-Score 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21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Le </a:t>
            </a:r>
            <a:r>
              <a:rPr lang="es-ES" dirty="0" err="1"/>
              <a:t>jeu</a:t>
            </a:r>
            <a:r>
              <a:rPr lang="es-ES" dirty="0"/>
              <a:t> de </a:t>
            </a:r>
            <a:r>
              <a:rPr lang="es-ES" dirty="0" err="1"/>
              <a:t>données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</a:t>
            </a:r>
            <a:r>
              <a:rPr lang="es-ES" dirty="0" err="1"/>
              <a:t>grand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es-ES" dirty="0" err="1"/>
              <a:t>Aussi</a:t>
            </a:r>
            <a:r>
              <a:rPr lang="es-ES" dirty="0"/>
              <a:t>,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voir</a:t>
            </a:r>
            <a:r>
              <a:rPr lang="es-ES" dirty="0"/>
              <a:t> des </a:t>
            </a:r>
            <a:r>
              <a:rPr lang="es-ES" dirty="0" err="1"/>
              <a:t>généralités</a:t>
            </a:r>
            <a:r>
              <a:rPr lang="es-ES" dirty="0"/>
              <a:t> sur le jue de </a:t>
            </a:r>
            <a:r>
              <a:rPr lang="es-ES" dirty="0" err="1"/>
              <a:t>données</a:t>
            </a:r>
            <a:endParaRPr lang="es-ES" dirty="0"/>
          </a:p>
          <a:p>
            <a:pPr marL="171450" indent="-171450">
              <a:buFontTx/>
              <a:buChar char="-"/>
            </a:pPr>
            <a:r>
              <a:rPr lang="fr-FR" dirty="0"/>
              <a:t>De plus, on peut trouver des groupes de champs, par </a:t>
            </a:r>
            <a:r>
              <a:rPr lang="fr-FR" dirty="0" err="1"/>
              <a:t>exemplecode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22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de Nettoyage de jeu de données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Supprimer : colonnes et lignes vides, lignes en double. </a:t>
            </a:r>
            <a:b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Correction des types de colonnes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 des informations uniquement pour la France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Identifier et analyser les champs de l'idée d'application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 aberrantes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12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2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sz="1200" kern="0" dirty="0">
              <a:solidFill>
                <a:schemeClr val="tx1">
                  <a:lumMod val="65000"/>
                  <a:lumOff val="35000"/>
                </a:schemeClr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1ª et 2ª </a:t>
            </a:r>
            <a:r>
              <a:rPr lang="es-ES" dirty="0" err="1"/>
              <a:t>pas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1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J'ai choisi quelques catégories ceux qui sont le plus important dans le cadre de la 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Travaillez uniquement avec des catégories connues qui ont plus de données et leurs produits ne sont pas très différents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fr-FR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De plus, j'ai défini une nouvelle colonne avec un nom de catégorie plus facile juste pour travailler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7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00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40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Seuil = </a:t>
            </a:r>
            <a:r>
              <a:rPr lang="es-ES" dirty="0" err="1"/>
              <a:t>Threshold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84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Sélectionnez un sous-ensemble de données (11325 x 9)</a:t>
            </a:r>
            <a:b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</a:br>
            <a:r>
              <a:rPr lang="fr-FR" sz="1200" i="1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docs-Roboto"/>
              </a:rPr>
              <a:t>Travailler uniquement avec les lignes sans valeurs manquantes et colonnes importantes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Diviser le sous-ensemble en ensembles d'entraînement et de test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u="none" strike="noStrike" dirty="0">
                <a:solidFill>
                  <a:srgbClr val="000000"/>
                </a:solidFill>
                <a:effectLst/>
                <a:latin typeface="docs-Roboto"/>
              </a:rPr>
              <a:t>Faire des imputations via SimpleImputer, CustomImputer, KNN Imputer et Iterative Imputer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Comparaison de l'imputation à l'aide du MSE et du RMSE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21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 par un indicateur de risque en tant que RMSE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et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52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dirty="0" err="1"/>
              <a:t>Iterative</a:t>
            </a:r>
            <a:r>
              <a:rPr lang="es-ES" dirty="0"/>
              <a:t> </a:t>
            </a:r>
            <a:r>
              <a:rPr lang="es-ES" dirty="0" err="1"/>
              <a:t>Imputer</a:t>
            </a:r>
            <a:r>
              <a:rPr lang="es-ES" dirty="0"/>
              <a:t> :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Multivariate imputer that estimates each feature from all the others.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 strategy for imputing missing values by modeling each feature with missing values as a function of other features in a round-robin fashion</a:t>
            </a:r>
          </a:p>
          <a:p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11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85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Observations / Conclusions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Graphique à secteurs (par pourcentage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La plupart des produits (61,5%)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Seuls les 20,8% sont classés entre le grade D et le grade 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fr-FR" dirty="0"/>
              <a:t>Graphique à barres (par quantité %)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7786 produits sont classés entre le grade A et le grade B.</a:t>
            </a:r>
          </a:p>
          <a:p>
            <a:pPr marL="628650" lvl="1" indent="-171450">
              <a:buFont typeface="Wingdings" panose="05000000000000000000" pitchFamily="2" charset="2"/>
              <a:buChar char="§"/>
            </a:pPr>
            <a:r>
              <a:rPr lang="fr-FR" dirty="0"/>
              <a:t>2635 produits sont classés entre le grade D et le grade 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887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snacks et les chocolats offrent plus de sucre que les autres catégories.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Les aliments d'origine végétale et les chocolats offrent plus de matières grasses par rapport aux autres catégories. Probablement à cause des huiles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6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055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En statistique, un graphique Q-Q est une méthode graphique pour diagnostiquer les différences entre la distribution de probabilité d'une population à partir de laquelle un échantillon aléatoire a été tiré et une distribution utilisée à des fins de comparaison.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79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Coefficient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La protéine et le sucre ont une relation inverse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fr-FR" dirty="0"/>
              <a:t>L’Énergie vs Nutri-Score n'ont pas de relation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R² - Score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Plus la valeur de r2 est proche de 1, plus l'ajustement du modèle à la variable que nous essayons d'expliquer est grand.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0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8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44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PC1 a une influence sur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. Ce composant principal comprend probablement des snack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3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dirty="0"/>
              <a:t>F1 et F2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12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</a:t>
            </a:r>
            <a:r>
              <a:rPr lang="fr-FR" dirty="0"/>
              <a:t> ont une forte corrélation avec F1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la protéine</a:t>
            </a:r>
            <a:r>
              <a:rPr lang="fr-FR" dirty="0"/>
              <a:t> a une forte corrélation avec F2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b="1" dirty="0"/>
              <a:t>le sucre </a:t>
            </a:r>
            <a:r>
              <a:rPr lang="fr-FR" dirty="0"/>
              <a:t>ont une corrélation négative avec F2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F3 et F4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sel</a:t>
            </a:r>
            <a:r>
              <a:rPr lang="fr-FR" dirty="0"/>
              <a:t> a une forte corrélation avec F3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protéines</a:t>
            </a:r>
            <a:r>
              <a:rPr lang="fr-FR" dirty="0"/>
              <a:t> et </a:t>
            </a:r>
            <a:r>
              <a:rPr lang="fr-FR" b="1" dirty="0"/>
              <a:t>le sucre </a:t>
            </a:r>
            <a:r>
              <a:rPr lang="fr-FR" dirty="0"/>
              <a:t>ont une corrélation négative avec F4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F5 et F6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dirty="0"/>
              <a:t>a une corrélation négative avec F6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les glucides </a:t>
            </a:r>
            <a:r>
              <a:rPr lang="fr-FR" dirty="0"/>
              <a:t>et </a:t>
            </a:r>
            <a:r>
              <a:rPr lang="fr-FR" sz="12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 </a:t>
            </a:r>
            <a:r>
              <a:rPr lang="fr-FR" dirty="0"/>
              <a:t>ont une corrélation négative avec F5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dirty="0"/>
              <a:t>Le sucre</a:t>
            </a:r>
            <a:r>
              <a:rPr lang="fr-FR" dirty="0"/>
              <a:t> a une forte corrélation avec F5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5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03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8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 err="1"/>
              <a:t>Selection</a:t>
            </a:r>
            <a:r>
              <a:rPr lang="es-ES" dirty="0"/>
              <a:t> des </a:t>
            </a:r>
            <a:r>
              <a:rPr lang="es-ES" dirty="0" err="1"/>
              <a:t>features</a:t>
            </a:r>
            <a:r>
              <a:rPr lang="es-ES" dirty="0"/>
              <a:t>:  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Déclaratifs</a:t>
            </a:r>
            <a:r>
              <a:rPr lang="es-ES" dirty="0"/>
              <a:t>: </a:t>
            </a:r>
            <a:r>
              <a:rPr lang="en-US" dirty="0" err="1"/>
              <a:t>PropertyName</a:t>
            </a:r>
            <a:r>
              <a:rPr lang="en-US" dirty="0"/>
              <a:t>, Address, </a:t>
            </a:r>
            <a:r>
              <a:rPr lang="en-US" dirty="0" err="1"/>
              <a:t>NumberofBuildings</a:t>
            </a:r>
            <a:r>
              <a:rPr lang="en-US" dirty="0"/>
              <a:t>, </a:t>
            </a:r>
            <a:r>
              <a:rPr lang="en-US" dirty="0" err="1"/>
              <a:t>NumberofFloors</a:t>
            </a:r>
            <a:r>
              <a:rPr lang="en-US" dirty="0"/>
              <a:t>, </a:t>
            </a:r>
            <a:r>
              <a:rPr lang="en-US" dirty="0" err="1"/>
              <a:t>YearBuilt</a:t>
            </a:r>
            <a:r>
              <a:rPr lang="en-US" dirty="0"/>
              <a:t>, </a:t>
            </a:r>
            <a:r>
              <a:rPr lang="en-US" dirty="0" err="1"/>
              <a:t>PropertyGFATotal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s-ES" dirty="0"/>
              <a:t>Targets: </a:t>
            </a:r>
            <a:r>
              <a:rPr lang="es-ES" dirty="0" err="1"/>
              <a:t>SiteEnergyUse</a:t>
            </a:r>
            <a:r>
              <a:rPr lang="es-ES" dirty="0"/>
              <a:t>, </a:t>
            </a:r>
            <a:r>
              <a:rPr lang="es-ES" dirty="0" err="1"/>
              <a:t>GHGEmissions</a:t>
            </a:r>
            <a:endParaRPr lang="es-ES" dirty="0"/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Consommation</a:t>
            </a:r>
            <a:r>
              <a:rPr lang="es-ES" dirty="0"/>
              <a:t>: </a:t>
            </a:r>
            <a:r>
              <a:rPr lang="es-ES" dirty="0" err="1"/>
              <a:t>Electricity</a:t>
            </a:r>
            <a:r>
              <a:rPr lang="es-ES" dirty="0"/>
              <a:t>, </a:t>
            </a:r>
            <a:r>
              <a:rPr lang="es-ES" dirty="0" err="1"/>
              <a:t>NaturalGas</a:t>
            </a:r>
            <a:r>
              <a:rPr lang="es-ES" dirty="0"/>
              <a:t>, </a:t>
            </a:r>
            <a:r>
              <a:rPr lang="es-ES" dirty="0" err="1"/>
              <a:t>SteamUse</a:t>
            </a:r>
            <a:r>
              <a:rPr lang="es-ES" dirty="0"/>
              <a:t>, </a:t>
            </a:r>
            <a:r>
              <a:rPr lang="es-ES" dirty="0" err="1"/>
              <a:t>OtherFuelUse</a:t>
            </a:r>
            <a:endParaRPr lang="es-ES" dirty="0"/>
          </a:p>
          <a:p>
            <a:pPr marL="171450" lvl="0" indent="-171450">
              <a:buFontTx/>
              <a:buChar char="-"/>
            </a:pPr>
            <a:r>
              <a:rPr lang="fr-FR" dirty="0"/>
              <a:t>Pour les données en commun</a:t>
            </a:r>
          </a:p>
          <a:p>
            <a:pPr marL="628650" lvl="1" indent="-171450">
              <a:buFontTx/>
              <a:buChar char="-"/>
            </a:pPr>
            <a:r>
              <a:rPr lang="fr-FR" sz="12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2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2016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</a:rPr>
              <a:t>Cibles + déclaratifs  </a:t>
            </a: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2015</a:t>
            </a:r>
          </a:p>
          <a:p>
            <a:pPr marL="628650" lvl="1" indent="-171450">
              <a:buFontTx/>
              <a:buChar char="-"/>
            </a:pPr>
            <a:r>
              <a:rPr lang="fr-FR" sz="1200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Autres variables  Donnés les plus récent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2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9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microsoft.com/office/2007/relationships/hdphoto" Target="../media/hdphoto2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microsoft.com/office/2007/relationships/hdphoto" Target="../media/hdphoto1.wdp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742152" y="1893914"/>
            <a:ext cx="62706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4</a:t>
            </a:r>
          </a:p>
          <a:p>
            <a:r>
              <a:rPr lang="fr-FR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Anticipation des besoins en consommation électrique de bâtiments »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416CAA6-F434-44D6-8C49-520AF4D32C9C}"/>
              </a:ext>
            </a:extLst>
          </p:cNvPr>
          <p:cNvGrpSpPr/>
          <p:nvPr/>
        </p:nvGrpSpPr>
        <p:grpSpPr>
          <a:xfrm>
            <a:off x="300199" y="1653091"/>
            <a:ext cx="4239527" cy="2613556"/>
            <a:chOff x="300199" y="1653091"/>
            <a:chExt cx="4239527" cy="2613556"/>
          </a:xfrm>
        </p:grpSpPr>
        <p:cxnSp>
          <p:nvCxnSpPr>
            <p:cNvPr id="9" name="Google Shape;2466;p51">
              <a:extLst>
                <a:ext uri="{FF2B5EF4-FFF2-40B4-BE49-F238E27FC236}">
                  <a16:creationId xmlns:a16="http://schemas.microsoft.com/office/drawing/2014/main" id="{4836EC1E-2FCF-42BD-A825-D9C2D14DBF82}"/>
                </a:ext>
              </a:extLst>
            </p:cNvPr>
            <p:cNvCxnSpPr/>
            <p:nvPr/>
          </p:nvCxnSpPr>
          <p:spPr>
            <a:xfrm>
              <a:off x="301094" y="1690430"/>
              <a:ext cx="4169488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467;p51">
              <a:extLst>
                <a:ext uri="{FF2B5EF4-FFF2-40B4-BE49-F238E27FC236}">
                  <a16:creationId xmlns:a16="http://schemas.microsoft.com/office/drawing/2014/main" id="{A391C5C2-FB9D-450E-A219-D2B18AE453D9}"/>
                </a:ext>
              </a:extLst>
            </p:cNvPr>
            <p:cNvCxnSpPr/>
            <p:nvPr/>
          </p:nvCxnSpPr>
          <p:spPr>
            <a:xfrm>
              <a:off x="335072" y="1653091"/>
              <a:ext cx="0" cy="2612029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68;p51">
              <a:extLst>
                <a:ext uri="{FF2B5EF4-FFF2-40B4-BE49-F238E27FC236}">
                  <a16:creationId xmlns:a16="http://schemas.microsoft.com/office/drawing/2014/main" id="{DE9901FA-B3FC-402B-9271-4E78E0761449}"/>
                </a:ext>
              </a:extLst>
            </p:cNvPr>
            <p:cNvCxnSpPr/>
            <p:nvPr/>
          </p:nvCxnSpPr>
          <p:spPr>
            <a:xfrm>
              <a:off x="300199" y="4241571"/>
              <a:ext cx="4239527" cy="0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2469;p51">
              <a:extLst>
                <a:ext uri="{FF2B5EF4-FFF2-40B4-BE49-F238E27FC236}">
                  <a16:creationId xmlns:a16="http://schemas.microsoft.com/office/drawing/2014/main" id="{9591926F-FF01-4387-94EC-F02CCE4DE26B}"/>
                </a:ext>
              </a:extLst>
            </p:cNvPr>
            <p:cNvCxnSpPr/>
            <p:nvPr/>
          </p:nvCxnSpPr>
          <p:spPr>
            <a:xfrm flipH="1">
              <a:off x="4510940" y="3924912"/>
              <a:ext cx="5253" cy="341735"/>
            </a:xfrm>
            <a:prstGeom prst="straightConnector1">
              <a:avLst/>
            </a:prstGeom>
            <a:noFill/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XX juin 2021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6E4F8F0-F5B6-4722-BC83-BE38EDD273F6}"/>
              </a:ext>
            </a:extLst>
          </p:cNvPr>
          <p:cNvSpPr/>
          <p:nvPr/>
        </p:nvSpPr>
        <p:spPr>
          <a:xfrm>
            <a:off x="7224533" y="3429000"/>
            <a:ext cx="45719" cy="4571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78FBDC1-FAEF-4E99-B23D-0F240360B596}"/>
              </a:ext>
            </a:extLst>
          </p:cNvPr>
          <p:cNvSpPr txBox="1"/>
          <p:nvPr/>
        </p:nvSpPr>
        <p:spPr>
          <a:xfrm rot="19283974">
            <a:off x="9637432" y="5363874"/>
            <a:ext cx="2592593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E7DF116-2471-4B75-B3B3-C8BDED213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7492481" y="737318"/>
            <a:ext cx="4498624" cy="1527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E7E7536-2F00-4675-8BF8-96B42C19EA9E}"/>
              </a:ext>
            </a:extLst>
          </p:cNvPr>
          <p:cNvSpPr txBox="1"/>
          <p:nvPr/>
        </p:nvSpPr>
        <p:spPr>
          <a:xfrm>
            <a:off x="835632" y="1452357"/>
            <a:ext cx="18821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BuildingAge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88CE555F-92CF-4ECD-9985-9318A3AE2D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52357"/>
            <a:ext cx="457727" cy="4272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DEC7A7-6B36-48A2-BEA4-92D00DEFD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1954603"/>
            <a:ext cx="6212868" cy="50404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7FCEF196-EC26-4E52-A17F-C4FA4CA261F6}"/>
              </a:ext>
            </a:extLst>
          </p:cNvPr>
          <p:cNvSpPr/>
          <p:nvPr/>
        </p:nvSpPr>
        <p:spPr>
          <a:xfrm>
            <a:off x="7785100" y="136080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51F765-82AF-4275-88CB-E8A0259828B2}"/>
              </a:ext>
            </a:extLst>
          </p:cNvPr>
          <p:cNvSpPr txBox="1"/>
          <p:nvPr/>
        </p:nvSpPr>
        <p:spPr>
          <a:xfrm>
            <a:off x="7785100" y="136982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1656 x 18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1,99 % de valeurs manquantes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9F509F2-1ACB-4B2C-AAF2-5665B0B226D8}"/>
              </a:ext>
            </a:extLst>
          </p:cNvPr>
          <p:cNvSpPr txBox="1"/>
          <p:nvPr/>
        </p:nvSpPr>
        <p:spPr>
          <a:xfrm>
            <a:off x="835631" y="2849383"/>
            <a:ext cx="7460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Google Sans"/>
              </a:rPr>
              <a:t>Categories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 / </a:t>
            </a:r>
            <a:r>
              <a:rPr lang="fr-FR" sz="2000" b="1" dirty="0" err="1">
                <a:latin typeface="Google Sans"/>
              </a:rPr>
              <a:t>renamed_PropertyType</a:t>
            </a:r>
            <a:endParaRPr lang="fr-FR" sz="2000" b="1" dirty="0">
              <a:latin typeface="Google Sans"/>
            </a:endParaRP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D3E601B-B43C-4DA7-8D20-974D282A17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849383"/>
            <a:ext cx="457727" cy="427272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8F13481C-41C2-484F-87E2-60573F866E95}"/>
              </a:ext>
            </a:extLst>
          </p:cNvPr>
          <p:cNvSpPr txBox="1"/>
          <p:nvPr/>
        </p:nvSpPr>
        <p:spPr>
          <a:xfrm>
            <a:off x="835632" y="3326952"/>
            <a:ext cx="6441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 err="1"/>
              <a:t>BuildingType</a:t>
            </a:r>
            <a:r>
              <a:rPr lang="fr-FR" dirty="0"/>
              <a:t> / </a:t>
            </a:r>
            <a:r>
              <a:rPr lang="fr-FR" dirty="0" err="1"/>
              <a:t>PrimaryPropertyType</a:t>
            </a:r>
            <a:r>
              <a:rPr lang="fr-FR" dirty="0"/>
              <a:t> / </a:t>
            </a:r>
            <a:r>
              <a:rPr lang="fr-FR" dirty="0" err="1"/>
              <a:t>LargestPropertyUseType</a:t>
            </a:r>
            <a:r>
              <a:rPr lang="fr-FR" dirty="0"/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15C2F432-31B4-4648-B8FE-E4378524A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632" y="3878367"/>
            <a:ext cx="6698643" cy="1133154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3DA8F46A-D829-4EC5-84C9-65D7DEAE1DDA}"/>
              </a:ext>
            </a:extLst>
          </p:cNvPr>
          <p:cNvSpPr txBox="1"/>
          <p:nvPr/>
        </p:nvSpPr>
        <p:spPr>
          <a:xfrm rot="19283974">
            <a:off x="8518549" y="4996697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57B2328-AA2C-466D-983F-5E6953DC173B}"/>
              </a:ext>
            </a:extLst>
          </p:cNvPr>
          <p:cNvSpPr txBox="1"/>
          <p:nvPr/>
        </p:nvSpPr>
        <p:spPr>
          <a:xfrm>
            <a:off x="8177313" y="3878367"/>
            <a:ext cx="3319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latin typeface="Google Sans"/>
              </a:rPr>
              <a:t>renamed_PropertyType</a:t>
            </a:r>
            <a:endParaRPr lang="fr-FR" b="1" dirty="0">
              <a:latin typeface="Google Sans"/>
            </a:endParaRPr>
          </a:p>
        </p:txBody>
      </p:sp>
      <p:sp>
        <p:nvSpPr>
          <p:cNvPr id="81" name="Accolade fermante 80">
            <a:extLst>
              <a:ext uri="{FF2B5EF4-FFF2-40B4-BE49-F238E27FC236}">
                <a16:creationId xmlns:a16="http://schemas.microsoft.com/office/drawing/2014/main" id="{A7FC1276-4DCF-4D90-A79E-413B9E4C3E08}"/>
              </a:ext>
            </a:extLst>
          </p:cNvPr>
          <p:cNvSpPr/>
          <p:nvPr/>
        </p:nvSpPr>
        <p:spPr>
          <a:xfrm>
            <a:off x="7513638" y="2998355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69494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Transformation des variables de consommations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graphicFrame>
        <p:nvGraphicFramePr>
          <p:cNvPr id="62" name="Tableau 3">
            <a:extLst>
              <a:ext uri="{FF2B5EF4-FFF2-40B4-BE49-F238E27FC236}">
                <a16:creationId xmlns:a16="http://schemas.microsoft.com/office/drawing/2014/main" id="{E7DD4469-F525-4C65-BA06-F6DC85934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03901"/>
              </p:ext>
            </p:extLst>
          </p:nvPr>
        </p:nvGraphicFramePr>
        <p:xfrm>
          <a:off x="995880" y="2099299"/>
          <a:ext cx="4966770" cy="192024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819151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136305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  <a:gridCol w="963884">
                  <a:extLst>
                    <a:ext uri="{9D8B030D-6E8A-4147-A177-3AD203B41FA5}">
                      <a16:colId xmlns:a16="http://schemas.microsoft.com/office/drawing/2014/main" val="1744580896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456949238"/>
                    </a:ext>
                  </a:extLst>
                </a:gridCol>
                <a:gridCol w="1113980">
                  <a:extLst>
                    <a:ext uri="{9D8B030D-6E8A-4147-A177-3AD203B41FA5}">
                      <a16:colId xmlns:a16="http://schemas.microsoft.com/office/drawing/2014/main" val="133015067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Électricité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Gaz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naturel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Vapeur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Autre</a:t>
                      </a:r>
                      <a:r>
                        <a:rPr lang="es-419" sz="1800" b="1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b="1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carburant</a:t>
                      </a:r>
                      <a:endParaRPr lang="es-419" sz="1800" b="1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Oui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1656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1188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113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62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Non</a:t>
                      </a:r>
                      <a:endParaRPr lang="fr-FR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468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1543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800" dirty="0">
                          <a:latin typeface="Google Sans"/>
                        </a:rPr>
                        <a:t>1594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</a:tbl>
          </a:graphicData>
        </a:graphic>
      </p:graphicFrame>
      <p:sp>
        <p:nvSpPr>
          <p:cNvPr id="66" name="ZoneTexte 65">
            <a:extLst>
              <a:ext uri="{FF2B5EF4-FFF2-40B4-BE49-F238E27FC236}">
                <a16:creationId xmlns:a16="http://schemas.microsoft.com/office/drawing/2014/main" id="{7B03E0E3-757E-45E2-8BC6-CE9D19AB0223}"/>
              </a:ext>
            </a:extLst>
          </p:cNvPr>
          <p:cNvSpPr txBox="1"/>
          <p:nvPr/>
        </p:nvSpPr>
        <p:spPr>
          <a:xfrm>
            <a:off x="917441" y="4019539"/>
            <a:ext cx="4740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Nombre de bâtiments qui consomme :</a:t>
            </a:r>
          </a:p>
        </p:txBody>
      </p:sp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0A0BBF09-E89B-406D-9463-314176CADA01}"/>
              </a:ext>
            </a:extLst>
          </p:cNvPr>
          <p:cNvSpPr/>
          <p:nvPr/>
        </p:nvSpPr>
        <p:spPr>
          <a:xfrm>
            <a:off x="5900131" y="2008912"/>
            <a:ext cx="542925" cy="2107028"/>
          </a:xfrm>
          <a:prstGeom prst="rightBrac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4936043-15BA-418C-BC32-FC65C4B28929}"/>
              </a:ext>
            </a:extLst>
          </p:cNvPr>
          <p:cNvSpPr txBox="1"/>
          <p:nvPr/>
        </p:nvSpPr>
        <p:spPr>
          <a:xfrm>
            <a:off x="6443056" y="2594676"/>
            <a:ext cx="3992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Electricity_ratio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Gaz Naturel, Vapeur, Autre carburant </a:t>
            </a:r>
            <a:r>
              <a:rPr lang="fr-FR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 Boolean variable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24BBA92-EE0F-43FF-BE9A-EBD4E8938657}"/>
              </a:ext>
            </a:extLst>
          </p:cNvPr>
          <p:cNvSpPr txBox="1"/>
          <p:nvPr/>
        </p:nvSpPr>
        <p:spPr>
          <a:xfrm>
            <a:off x="995880" y="4710595"/>
            <a:ext cx="55461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Définitions de 2 hypothèses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 ration d’électricité utilisés ne changera pas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</a:rPr>
              <a:t>Les types d’énergie utilisés ne changera pas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2AC79AA6-9CF1-46BF-82DF-41B4DBD1E204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</p:spTree>
    <p:extLst>
      <p:ext uri="{BB962C8B-B14F-4D97-AF65-F5344CB8AC3E}">
        <p14:creationId xmlns:p14="http://schemas.microsoft.com/office/powerpoint/2010/main" val="390488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 des valeurs aberrantes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Z-score par type de bâtiments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138BE68-515B-4FEC-9051-604F57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32" y="2081781"/>
            <a:ext cx="8905875" cy="249555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C3B756BB-1458-43C2-9405-ED06AB891BCA}"/>
              </a:ext>
            </a:extLst>
          </p:cNvPr>
          <p:cNvSpPr txBox="1"/>
          <p:nvPr/>
        </p:nvSpPr>
        <p:spPr>
          <a:xfrm>
            <a:off x="835632" y="4784955"/>
            <a:ext cx="639552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sng" strike="noStrike" dirty="0">
                <a:solidFill>
                  <a:srgbClr val="000000"/>
                </a:solidFill>
                <a:effectLst/>
                <a:latin typeface="docs-Roboto"/>
              </a:rPr>
              <a:t>Valeurs manquantes :</a:t>
            </a:r>
          </a:p>
          <a:p>
            <a:endParaRPr lang="fr-FR" sz="2000" b="1" u="none" strike="noStrike" dirty="0">
              <a:solidFill>
                <a:srgbClr val="000000"/>
              </a:solidFill>
              <a:effectLst/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Total de valeurs manquantes :		539 685</a:t>
            </a:r>
            <a:endParaRPr lang="fr-FR" i="1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i="1" dirty="0">
                <a:solidFill>
                  <a:srgbClr val="202124"/>
                </a:solidFill>
                <a:latin typeface="Google Sans"/>
                <a:sym typeface="Wingdings" panose="05000000000000000000" pitchFamily="2" charset="2"/>
              </a:rPr>
              <a:t>Pourcentage de valeurs manquantes :	2,32  2,95 %</a:t>
            </a:r>
            <a:endParaRPr lang="it-IT" i="1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9316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variable n'a de distribution normale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47555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Passage au log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5E161CF-8E65-4F20-BB51-F4DFC170F61F}"/>
              </a:ext>
            </a:extLst>
          </p:cNvPr>
          <p:cNvSpPr txBox="1"/>
          <p:nvPr/>
        </p:nvSpPr>
        <p:spPr>
          <a:xfrm>
            <a:off x="835632" y="2041038"/>
            <a:ext cx="28793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continues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ProgertyGFATotal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Variables cibles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SiteEnergyUse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GHGEmissinos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AD3EF4-D7D3-47EA-80F3-85D4501DC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89" y="1446885"/>
            <a:ext cx="6242240" cy="440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3CA7619-FA7F-4D11-BC9D-0C455347C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180" y="4591050"/>
            <a:ext cx="2154141" cy="1269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46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pour les valeurs manquantes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FC2C13-559E-43DF-B919-A1920AAD8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54" y="2247174"/>
            <a:ext cx="6838379" cy="3419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C3FFB03-5570-4EE0-8FFE-9490A7F60BB8}"/>
              </a:ext>
            </a:extLst>
          </p:cNvPr>
          <p:cNvSpPr txBox="1"/>
          <p:nvPr/>
        </p:nvSpPr>
        <p:spPr>
          <a:xfrm rot="19283974">
            <a:off x="8674182" y="4895255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886686-EC8B-4EB9-B54C-47AEE6E9F372}"/>
              </a:ext>
            </a:extLst>
          </p:cNvPr>
          <p:cNvSpPr/>
          <p:nvPr/>
        </p:nvSpPr>
        <p:spPr>
          <a:xfrm>
            <a:off x="7785100" y="1252842"/>
            <a:ext cx="4406902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E7F9E3E-BDD4-4B58-A9FB-3D3C9703A8EA}"/>
              </a:ext>
            </a:extLst>
          </p:cNvPr>
          <p:cNvSpPr txBox="1"/>
          <p:nvPr/>
        </p:nvSpPr>
        <p:spPr>
          <a:xfrm>
            <a:off x="7785100" y="1261868"/>
            <a:ext cx="4406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 est de 1614 x 14 </a:t>
            </a:r>
          </a:p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et 2,53 % de valeurs manquantes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FEE9F7C-A023-4DF4-9B6D-8194184DFE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32499"/>
            <a:ext cx="457727" cy="42727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7B6101-D2C9-43B9-9ECF-48DBBA9C8B5C}"/>
              </a:ext>
            </a:extLst>
          </p:cNvPr>
          <p:cNvSpPr txBox="1"/>
          <p:nvPr/>
        </p:nvSpPr>
        <p:spPr>
          <a:xfrm>
            <a:off x="844896" y="1545922"/>
            <a:ext cx="48701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619AB5C5-B7F2-4BD2-B6AF-DEAB68CA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707793"/>
            <a:ext cx="457727" cy="427272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8FD9E9-FF2A-4884-A8C6-A39B51E9460C}"/>
              </a:ext>
            </a:extLst>
          </p:cNvPr>
          <p:cNvSpPr txBox="1"/>
          <p:nvPr/>
        </p:nvSpPr>
        <p:spPr>
          <a:xfrm>
            <a:off x="835845" y="2707793"/>
            <a:ext cx="4412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624A5A-A45F-4CCE-8B6C-0235A70E7D92}"/>
              </a:ext>
            </a:extLst>
          </p:cNvPr>
          <p:cNvSpPr/>
          <p:nvPr/>
        </p:nvSpPr>
        <p:spPr>
          <a:xfrm>
            <a:off x="-18013" y="5326573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311E92-EB3E-47FF-9398-DE54837F90ED}"/>
              </a:ext>
            </a:extLst>
          </p:cNvPr>
          <p:cNvSpPr txBox="1"/>
          <p:nvPr/>
        </p:nvSpPr>
        <p:spPr>
          <a:xfrm>
            <a:off x="1" y="5335061"/>
            <a:ext cx="507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1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2" y="1446885"/>
            <a:ext cx="2040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Google Sans"/>
              </a:rPr>
              <a:t>Ap</a:t>
            </a:r>
            <a:r>
              <a:rPr lang="fr-FR" sz="2000" b="1" dirty="0">
                <a:solidFill>
                  <a:srgbClr val="000000"/>
                </a:solidFill>
                <a:latin typeface="Google Sans"/>
              </a:rPr>
              <a:t>rès avoir fait :</a:t>
            </a:r>
            <a:endParaRPr lang="fr-FR" sz="2000" b="1" u="none" strike="noStrike" dirty="0">
              <a:solidFill>
                <a:srgbClr val="000000"/>
              </a:solidFill>
              <a:effectLst/>
              <a:latin typeface="Google Sans"/>
            </a:endParaRP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468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6CE86E6-7BBA-4993-9814-47A0DBE3D8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5" t="7065" r="7481" b="3442"/>
          <a:stretch/>
        </p:blipFill>
        <p:spPr>
          <a:xfrm>
            <a:off x="5248275" y="1623367"/>
            <a:ext cx="5650797" cy="4063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4AFD96D-4EE7-4806-B24A-26122554610C}"/>
              </a:ext>
            </a:extLst>
          </p:cNvPr>
          <p:cNvSpPr txBox="1"/>
          <p:nvPr/>
        </p:nvSpPr>
        <p:spPr>
          <a:xfrm>
            <a:off x="835632" y="2022184"/>
            <a:ext cx="4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aberrantes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Traitement les valeurs manquantes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EBACBDF5-5ABC-4786-B8C5-80251380A0A2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Nouvelles données selon l’information déjà existante</a:t>
            </a:r>
          </a:p>
        </p:txBody>
      </p:sp>
    </p:spTree>
    <p:extLst>
      <p:ext uri="{BB962C8B-B14F-4D97-AF65-F5344CB8AC3E}">
        <p14:creationId xmlns:p14="http://schemas.microsoft.com/office/powerpoint/2010/main" val="3722726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5B08BB6-6867-4612-BB43-1C465381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392" y="2087659"/>
            <a:ext cx="4916968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hôpitaux gros consommateur d’énergie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ADE6193-A69E-4298-85F9-7BD78686B8C6}"/>
              </a:ext>
            </a:extLst>
          </p:cNvPr>
          <p:cNvSpPr txBox="1"/>
          <p:nvPr/>
        </p:nvSpPr>
        <p:spPr>
          <a:xfrm>
            <a:off x="835631" y="1298854"/>
            <a:ext cx="100616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Google Sans"/>
              </a:rPr>
              <a:t>Après avoir fait l’analyse, on peut remarquer que le secteur de la santé a le taux le plus élevé de la consommation d’énergie :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E32D3FEC-9D66-43B8-B142-225CBDAD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98854"/>
            <a:ext cx="457727" cy="42727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76CEEA-F568-4EBA-8759-BF9562048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31" y="2087658"/>
            <a:ext cx="4916967" cy="4097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43A109-A140-4B2E-A896-DCD2C9729A49}"/>
              </a:ext>
            </a:extLst>
          </p:cNvPr>
          <p:cNvSpPr/>
          <p:nvPr/>
        </p:nvSpPr>
        <p:spPr>
          <a:xfrm>
            <a:off x="1150752" y="2720090"/>
            <a:ext cx="4486650" cy="459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BEDF4-C07B-4D9A-B750-D75C0B894317}"/>
              </a:ext>
            </a:extLst>
          </p:cNvPr>
          <p:cNvSpPr/>
          <p:nvPr/>
        </p:nvSpPr>
        <p:spPr>
          <a:xfrm>
            <a:off x="6539854" y="2711967"/>
            <a:ext cx="4424557" cy="467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1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3DDACEEA-4851-420C-9437-83FB06DF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7" y="1308934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corrélations entre les variables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DCA789-8329-464C-B6AD-278AFE37E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060" y="1358862"/>
            <a:ext cx="5175344" cy="41402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C3E756-9927-444F-B23F-D31832E57A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527" y="3743403"/>
            <a:ext cx="3530083" cy="2206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CDD404-995C-474A-BCBD-BECE4CA2E862}"/>
              </a:ext>
            </a:extLst>
          </p:cNvPr>
          <p:cNvSpPr/>
          <p:nvPr/>
        </p:nvSpPr>
        <p:spPr>
          <a:xfrm>
            <a:off x="7306236" y="4016188"/>
            <a:ext cx="1156446" cy="148294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41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11076451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des composantes principales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B512E1A-02C5-4B9D-B67A-5CCAFED49FF9}"/>
              </a:ext>
            </a:extLst>
          </p:cNvPr>
          <p:cNvSpPr txBox="1"/>
          <p:nvPr/>
        </p:nvSpPr>
        <p:spPr>
          <a:xfrm rot="19283974">
            <a:off x="8640680" y="50048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66E1F88-A978-4F0B-8834-39DCE58B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710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B5E369E-EFEC-4213-9C20-675D101E10C8}"/>
              </a:ext>
            </a:extLst>
          </p:cNvPr>
          <p:cNvSpPr txBox="1"/>
          <p:nvPr/>
        </p:nvSpPr>
        <p:spPr>
          <a:xfrm>
            <a:off x="844681" y="1443610"/>
            <a:ext cx="489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PC6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79,24 %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DC79F22-2F8A-47BA-92B0-CDFE59FE07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" r="3955"/>
          <a:stretch/>
        </p:blipFill>
        <p:spPr>
          <a:xfrm>
            <a:off x="6270660" y="1398580"/>
            <a:ext cx="5738675" cy="2961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F6BAC8C-DAE4-4A4B-808C-0BA244F1E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2458449"/>
            <a:ext cx="5816083" cy="2908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774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Modélisation effectuées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BF2D62-2143-499B-ABF7-563898A180A1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868FC3E-D260-4335-BBC6-40B65794623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1C680976-A67E-4214-ADE9-8FD1A06F9B6F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2E8858C0-4B16-4776-ACFB-E3D09DC58CE1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4C74A6AF-E84A-4C79-A339-2BE5AE05E26C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68723EB-EE29-4FE6-9996-FF237562E19F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C1A842DF-9682-4B35-8285-F8CB20916420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70635EFE-478F-4D2C-95E9-2B46F3C994B1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EF5D8D97-045C-4A0A-BD66-0120F462221E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1679590F-C509-4E0F-9704-2F686B412866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51F3F36-CB9D-4184-8855-6F98AB3A03A8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1D907B3B-D6A4-4CB9-9E7C-73A85E539E3A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918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–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Anticipation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des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besoins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en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consommation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électrique</a:t>
            </a:r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 de </a:t>
            </a:r>
            <a:r>
              <a:rPr lang="es-CO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bâtiments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200496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Modèle final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469766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CE82CE-C342-4FC9-B550-49C68E04C587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107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Modélisations effectuées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5" name="Google Shape;188;p19">
            <a:extLst>
              <a:ext uri="{FF2B5EF4-FFF2-40B4-BE49-F238E27FC236}">
                <a16:creationId xmlns:a16="http://schemas.microsoft.com/office/drawing/2014/main" id="{71F860BD-3217-4BB6-A9E3-B93160B19457}"/>
              </a:ext>
            </a:extLst>
          </p:cNvPr>
          <p:cNvSpPr txBox="1"/>
          <p:nvPr/>
        </p:nvSpPr>
        <p:spPr>
          <a:xfrm>
            <a:off x="407161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Exécution des modèles en mode par défaut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76417925-DE77-475F-868E-22BBBCA62E78}"/>
              </a:ext>
            </a:extLst>
          </p:cNvPr>
          <p:cNvSpPr/>
          <p:nvPr/>
        </p:nvSpPr>
        <p:spPr>
          <a:xfrm>
            <a:off x="1981341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0;p19">
            <a:extLst>
              <a:ext uri="{FF2B5EF4-FFF2-40B4-BE49-F238E27FC236}">
                <a16:creationId xmlns:a16="http://schemas.microsoft.com/office/drawing/2014/main" id="{1ADEFB16-D0E6-46FB-9E21-3D49C3CE2235}"/>
              </a:ext>
            </a:extLst>
          </p:cNvPr>
          <p:cNvSpPr/>
          <p:nvPr/>
        </p:nvSpPr>
        <p:spPr>
          <a:xfrm>
            <a:off x="39819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1;p19">
            <a:extLst>
              <a:ext uri="{FF2B5EF4-FFF2-40B4-BE49-F238E27FC236}">
                <a16:creationId xmlns:a16="http://schemas.microsoft.com/office/drawing/2014/main" id="{FEF231EE-0C6D-4CED-ACBA-6C333F77D0CD}"/>
              </a:ext>
            </a:extLst>
          </p:cNvPr>
          <p:cNvSpPr/>
          <p:nvPr/>
        </p:nvSpPr>
        <p:spPr>
          <a:xfrm>
            <a:off x="5982542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92;p19">
            <a:extLst>
              <a:ext uri="{FF2B5EF4-FFF2-40B4-BE49-F238E27FC236}">
                <a16:creationId xmlns:a16="http://schemas.microsoft.com/office/drawing/2014/main" id="{CC9C6F78-328C-40C7-BF62-AB5084C099FF}"/>
              </a:ext>
            </a:extLst>
          </p:cNvPr>
          <p:cNvSpPr/>
          <p:nvPr/>
        </p:nvSpPr>
        <p:spPr>
          <a:xfrm>
            <a:off x="7983143" y="2845773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93;p19">
            <a:extLst>
              <a:ext uri="{FF2B5EF4-FFF2-40B4-BE49-F238E27FC236}">
                <a16:creationId xmlns:a16="http://schemas.microsoft.com/office/drawing/2014/main" id="{6D42486F-77D7-4A56-B3F5-187CFC5D8BB5}"/>
              </a:ext>
            </a:extLst>
          </p:cNvPr>
          <p:cNvSpPr txBox="1"/>
          <p:nvPr/>
        </p:nvSpPr>
        <p:spPr>
          <a:xfrm>
            <a:off x="2325620" y="2990297"/>
            <a:ext cx="1181123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Data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processing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4" name="Google Shape;194;p19">
            <a:extLst>
              <a:ext uri="{FF2B5EF4-FFF2-40B4-BE49-F238E27FC236}">
                <a16:creationId xmlns:a16="http://schemas.microsoft.com/office/drawing/2014/main" id="{70F03D91-07ED-46CE-A835-8ACE558B76ED}"/>
              </a:ext>
            </a:extLst>
          </p:cNvPr>
          <p:cNvSpPr txBox="1"/>
          <p:nvPr/>
        </p:nvSpPr>
        <p:spPr>
          <a:xfrm>
            <a:off x="4321099" y="2990297"/>
            <a:ext cx="1187309" cy="48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Modèles</a:t>
            </a:r>
            <a:b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</a:b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par défaut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5;p19">
            <a:extLst>
              <a:ext uri="{FF2B5EF4-FFF2-40B4-BE49-F238E27FC236}">
                <a16:creationId xmlns:a16="http://schemas.microsoft.com/office/drawing/2014/main" id="{1BD08230-7E07-4667-AE7C-09A9169CA192}"/>
              </a:ext>
            </a:extLst>
          </p:cNvPr>
          <p:cNvSpPr txBox="1"/>
          <p:nvPr/>
        </p:nvSpPr>
        <p:spPr>
          <a:xfrm>
            <a:off x="6376844" y="2990297"/>
            <a:ext cx="1124899" cy="55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Cross validation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196;p19">
            <a:extLst>
              <a:ext uri="{FF2B5EF4-FFF2-40B4-BE49-F238E27FC236}">
                <a16:creationId xmlns:a16="http://schemas.microsoft.com/office/drawing/2014/main" id="{F5F13330-DA99-44E0-B97C-8993C363CB53}"/>
              </a:ext>
            </a:extLst>
          </p:cNvPr>
          <p:cNvSpPr txBox="1"/>
          <p:nvPr/>
        </p:nvSpPr>
        <p:spPr>
          <a:xfrm>
            <a:off x="8269743" y="2990297"/>
            <a:ext cx="1270124" cy="55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Hyper parameters</a:t>
            </a:r>
            <a:endParaRPr sz="1600" dirty="0">
              <a:solidFill>
                <a:srgbClr val="FFFFFF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7" name="Google Shape;197;p19">
            <a:extLst>
              <a:ext uri="{FF2B5EF4-FFF2-40B4-BE49-F238E27FC236}">
                <a16:creationId xmlns:a16="http://schemas.microsoft.com/office/drawing/2014/main" id="{F70D468B-7772-40D7-94EC-E433404B7457}"/>
              </a:ext>
            </a:extLst>
          </p:cNvPr>
          <p:cNvSpPr/>
          <p:nvPr/>
        </p:nvSpPr>
        <p:spPr>
          <a:xfrm>
            <a:off x="350246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1" name="Google Shape;198;p19">
            <a:extLst>
              <a:ext uri="{FF2B5EF4-FFF2-40B4-BE49-F238E27FC236}">
                <a16:creationId xmlns:a16="http://schemas.microsoft.com/office/drawing/2014/main" id="{3506B66E-776C-4839-A930-3AAD07E37C66}"/>
              </a:ext>
            </a:extLst>
          </p:cNvPr>
          <p:cNvSpPr/>
          <p:nvPr/>
        </p:nvSpPr>
        <p:spPr>
          <a:xfrm>
            <a:off x="5484178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54" name="Google Shape;199;p19">
            <a:extLst>
              <a:ext uri="{FF2B5EF4-FFF2-40B4-BE49-F238E27FC236}">
                <a16:creationId xmlns:a16="http://schemas.microsoft.com/office/drawing/2014/main" id="{4FD277C7-4B3D-4260-9943-FCE463793768}"/>
              </a:ext>
            </a:extLst>
          </p:cNvPr>
          <p:cNvSpPr/>
          <p:nvPr/>
        </p:nvSpPr>
        <p:spPr>
          <a:xfrm>
            <a:off x="7501791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200;p19">
            <a:extLst>
              <a:ext uri="{FF2B5EF4-FFF2-40B4-BE49-F238E27FC236}">
                <a16:creationId xmlns:a16="http://schemas.microsoft.com/office/drawing/2014/main" id="{D8ADFD79-24B9-43F3-90C4-C4A9CB75A098}"/>
              </a:ext>
            </a:extLst>
          </p:cNvPr>
          <p:cNvSpPr/>
          <p:nvPr/>
        </p:nvSpPr>
        <p:spPr>
          <a:xfrm>
            <a:off x="9519416" y="3075868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60" name="Google Shape;201;p19">
            <a:extLst>
              <a:ext uri="{FF2B5EF4-FFF2-40B4-BE49-F238E27FC236}">
                <a16:creationId xmlns:a16="http://schemas.microsoft.com/office/drawing/2014/main" id="{D2ACDC99-A80C-4DE4-A955-41354D73028A}"/>
              </a:ext>
            </a:extLst>
          </p:cNvPr>
          <p:cNvSpPr txBox="1"/>
          <p:nvPr/>
        </p:nvSpPr>
        <p:spPr>
          <a:xfrm>
            <a:off x="8106867" y="3702301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Optimisation du modèle via </a:t>
            </a:r>
            <a:r>
              <a:rPr lang="fr-FR" sz="1200" dirty="0" err="1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202;p19">
            <a:extLst>
              <a:ext uri="{FF2B5EF4-FFF2-40B4-BE49-F238E27FC236}">
                <a16:creationId xmlns:a16="http://schemas.microsoft.com/office/drawing/2014/main" id="{66F5CAED-3D47-4358-B327-0467E8B96E84}"/>
              </a:ext>
            </a:extLst>
          </p:cNvPr>
          <p:cNvSpPr txBox="1"/>
          <p:nvPr/>
        </p:nvSpPr>
        <p:spPr>
          <a:xfrm>
            <a:off x="6089242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Mise en place d'une validation croisée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203;p19">
            <a:extLst>
              <a:ext uri="{FF2B5EF4-FFF2-40B4-BE49-F238E27FC236}">
                <a16:creationId xmlns:a16="http://schemas.microsoft.com/office/drawing/2014/main" id="{8C248E11-08EC-4082-99A2-55172C985B61}"/>
              </a:ext>
            </a:extLst>
          </p:cNvPr>
          <p:cNvSpPr txBox="1"/>
          <p:nvPr/>
        </p:nvSpPr>
        <p:spPr>
          <a:xfrm>
            <a:off x="2093967" y="2285475"/>
            <a:ext cx="18051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Transformation des variables et des cibles</a:t>
            </a:r>
            <a:endParaRPr sz="1200" dirty="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204;p19">
            <a:extLst>
              <a:ext uri="{FF2B5EF4-FFF2-40B4-BE49-F238E27FC236}">
                <a16:creationId xmlns:a16="http://schemas.microsoft.com/office/drawing/2014/main" id="{ED72AB74-D230-4CF1-925C-3A783EFA3225}"/>
              </a:ext>
            </a:extLst>
          </p:cNvPr>
          <p:cNvSpPr txBox="1"/>
          <p:nvPr/>
        </p:nvSpPr>
        <p:spPr>
          <a:xfrm>
            <a:off x="3502967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A</a:t>
            </a:r>
            <a:endParaRPr sz="20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4" name="Google Shape;205;p19">
            <a:extLst>
              <a:ext uri="{FF2B5EF4-FFF2-40B4-BE49-F238E27FC236}">
                <a16:creationId xmlns:a16="http://schemas.microsoft.com/office/drawing/2014/main" id="{6C3C9AF1-60F3-43E7-8F96-E3800A199130}"/>
              </a:ext>
            </a:extLst>
          </p:cNvPr>
          <p:cNvSpPr txBox="1"/>
          <p:nvPr/>
        </p:nvSpPr>
        <p:spPr>
          <a:xfrm>
            <a:off x="5484180" y="3075737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B</a:t>
            </a:r>
            <a:endParaRPr sz="2000">
              <a:solidFill>
                <a:schemeClr val="accent2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5" name="Google Shape;206;p19">
            <a:extLst>
              <a:ext uri="{FF2B5EF4-FFF2-40B4-BE49-F238E27FC236}">
                <a16:creationId xmlns:a16="http://schemas.microsoft.com/office/drawing/2014/main" id="{E640A9AB-F652-4903-A56F-783E28D28064}"/>
              </a:ext>
            </a:extLst>
          </p:cNvPr>
          <p:cNvSpPr txBox="1"/>
          <p:nvPr/>
        </p:nvSpPr>
        <p:spPr>
          <a:xfrm>
            <a:off x="75017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CC00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C</a:t>
            </a:r>
            <a:endParaRPr sz="2000" dirty="0">
              <a:solidFill>
                <a:srgbClr val="CC00CC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6" name="Google Shape;207;p19">
            <a:extLst>
              <a:ext uri="{FF2B5EF4-FFF2-40B4-BE49-F238E27FC236}">
                <a16:creationId xmlns:a16="http://schemas.microsoft.com/office/drawing/2014/main" id="{C81885D5-6780-4B25-9CB0-14E82D913657}"/>
              </a:ext>
            </a:extLst>
          </p:cNvPr>
          <p:cNvSpPr txBox="1"/>
          <p:nvPr/>
        </p:nvSpPr>
        <p:spPr>
          <a:xfrm>
            <a:off x="9515367" y="3075862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70AD47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rPr>
              <a:t>D</a:t>
            </a:r>
            <a:endParaRPr sz="2000" dirty="0">
              <a:solidFill>
                <a:srgbClr val="70AD47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88" name="Google Shape;227;p19">
            <a:extLst>
              <a:ext uri="{FF2B5EF4-FFF2-40B4-BE49-F238E27FC236}">
                <a16:creationId xmlns:a16="http://schemas.microsoft.com/office/drawing/2014/main" id="{9C8579A8-6190-4EC6-9674-2E498D228462}"/>
              </a:ext>
            </a:extLst>
          </p:cNvPr>
          <p:cNvGrpSpPr/>
          <p:nvPr/>
        </p:nvGrpSpPr>
        <p:grpSpPr>
          <a:xfrm rot="5400000">
            <a:off x="5897232" y="850392"/>
            <a:ext cx="397503" cy="8229854"/>
            <a:chOff x="2646350" y="910998"/>
            <a:chExt cx="397503" cy="6120216"/>
          </a:xfrm>
        </p:grpSpPr>
        <p:sp>
          <p:nvSpPr>
            <p:cNvPr id="89" name="Google Shape;228;p19">
              <a:extLst>
                <a:ext uri="{FF2B5EF4-FFF2-40B4-BE49-F238E27FC236}">
                  <a16:creationId xmlns:a16="http://schemas.microsoft.com/office/drawing/2014/main" id="{CE6509FF-6008-4B9B-9E9E-A3508ABC4925}"/>
                </a:ext>
              </a:extLst>
            </p:cNvPr>
            <p:cNvSpPr/>
            <p:nvPr/>
          </p:nvSpPr>
          <p:spPr>
            <a:xfrm rot="162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 dirty="0">
                  <a:solidFill>
                    <a:srgbClr val="548235"/>
                  </a:solidFill>
                  <a:latin typeface="Google Sans"/>
                  <a:sym typeface="Roboto"/>
                </a:rPr>
                <a:t>1 modèle de régression linéaire </a:t>
              </a:r>
              <a:endParaRPr sz="1200" b="1" i="1" dirty="0">
                <a:solidFill>
                  <a:srgbClr val="548235"/>
                </a:solidFill>
                <a:latin typeface="Google Sans"/>
                <a:sym typeface="Roboto"/>
              </a:endParaRPr>
            </a:p>
          </p:txBody>
        </p:sp>
        <p:sp>
          <p:nvSpPr>
            <p:cNvPr id="90" name="Google Shape;229;p19">
              <a:extLst>
                <a:ext uri="{FF2B5EF4-FFF2-40B4-BE49-F238E27FC236}">
                  <a16:creationId xmlns:a16="http://schemas.microsoft.com/office/drawing/2014/main" id="{100A4C7A-FDC7-479E-A653-8ABF06BDBE4A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1790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Google Sans"/>
                  <a:ea typeface="Roboto"/>
                  <a:cs typeface="Roboto"/>
                  <a:sym typeface="Roboto"/>
                </a:rPr>
                <a:t>6 modèles de régression linéaire</a:t>
              </a:r>
              <a:endParaRPr sz="1200" dirty="0">
                <a:solidFill>
                  <a:schemeClr val="dk1"/>
                </a:solidFill>
                <a:latin typeface="Google Sans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230;p19">
            <a:extLst>
              <a:ext uri="{FF2B5EF4-FFF2-40B4-BE49-F238E27FC236}">
                <a16:creationId xmlns:a16="http://schemas.microsoft.com/office/drawing/2014/main" id="{53FEF2A2-DC93-4A97-B563-CE5CB54D51B7}"/>
              </a:ext>
            </a:extLst>
          </p:cNvPr>
          <p:cNvSpPr txBox="1"/>
          <p:nvPr/>
        </p:nvSpPr>
        <p:spPr>
          <a:xfrm>
            <a:off x="4890094" y="4766577"/>
            <a:ext cx="24303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Modélisation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CF037A-3BC8-4EE7-9884-8D79AA0C4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517" y="1837919"/>
            <a:ext cx="540000" cy="54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D2CFC8A-755F-4FD9-A93A-21E0BAB95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93" y="1832241"/>
            <a:ext cx="540000" cy="54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53BB8A81-BF2E-4C51-8C80-415A0E417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94" y="4168540"/>
            <a:ext cx="540000" cy="540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6C1487C5-5E5D-4165-BFE3-5B1666F52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17" y="4168540"/>
            <a:ext cx="540000" cy="54000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94714927-E426-448E-A1B9-CD3721FBDEF8}"/>
              </a:ext>
            </a:extLst>
          </p:cNvPr>
          <p:cNvSpPr txBox="1"/>
          <p:nvPr/>
        </p:nvSpPr>
        <p:spPr>
          <a:xfrm rot="19283974">
            <a:off x="8723752" y="5157232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sans transformation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880033-AD65-4F2A-9129-103BB639F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ED6F2680-C430-41E4-92C3-3613F01C0643}"/>
              </a:ext>
            </a:extLst>
          </p:cNvPr>
          <p:cNvGrpSpPr/>
          <p:nvPr/>
        </p:nvGrpSpPr>
        <p:grpSpPr>
          <a:xfrm>
            <a:off x="642591" y="1629240"/>
            <a:ext cx="9605395" cy="3808147"/>
            <a:chOff x="377906" y="1629240"/>
            <a:chExt cx="9605395" cy="3808147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D796CAC4-37B4-4E76-B915-B55F21D8657C}"/>
                </a:ext>
              </a:extLst>
            </p:cNvPr>
            <p:cNvGrpSpPr/>
            <p:nvPr/>
          </p:nvGrpSpPr>
          <p:grpSpPr>
            <a:xfrm>
              <a:off x="377906" y="1629240"/>
              <a:ext cx="9605395" cy="1799760"/>
              <a:chOff x="377906" y="1629240"/>
              <a:chExt cx="9605395" cy="1799760"/>
            </a:xfrm>
          </p:grpSpPr>
          <p:pic>
            <p:nvPicPr>
              <p:cNvPr id="57" name="Image 56">
                <a:extLst>
                  <a:ext uri="{FF2B5EF4-FFF2-40B4-BE49-F238E27FC236}">
                    <a16:creationId xmlns:a16="http://schemas.microsoft.com/office/drawing/2014/main" id="{7A874AF2-6E25-4177-943B-458859FB9C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09" r="1454"/>
              <a:stretch/>
            </p:blipFill>
            <p:spPr>
              <a:xfrm>
                <a:off x="377906" y="2057100"/>
                <a:ext cx="9605395" cy="1371900"/>
              </a:xfrm>
              <a:prstGeom prst="rect">
                <a:avLst/>
              </a:prstGeom>
            </p:spPr>
          </p:pic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F43E87-477A-4F91-B70F-2B13CCDA3213}"/>
                  </a:ext>
                </a:extLst>
              </p:cNvPr>
              <p:cNvSpPr/>
              <p:nvPr/>
            </p:nvSpPr>
            <p:spPr>
              <a:xfrm>
                <a:off x="7823751" y="2045952"/>
                <a:ext cx="2159550" cy="137190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D643910-A7C3-4CA4-BD7E-DF7A8FFF31E2}"/>
                  </a:ext>
                </a:extLst>
              </p:cNvPr>
              <p:cNvSpPr/>
              <p:nvPr/>
            </p:nvSpPr>
            <p:spPr>
              <a:xfrm>
                <a:off x="391507" y="2048525"/>
                <a:ext cx="7381910" cy="1371900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7B1B115E-7053-4479-95AD-A47EFCD41C60}"/>
                  </a:ext>
                </a:extLst>
              </p:cNvPr>
              <p:cNvSpPr txBox="1"/>
              <p:nvPr/>
            </p:nvSpPr>
            <p:spPr>
              <a:xfrm>
                <a:off x="3437684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>
                    <a:solidFill>
                      <a:srgbClr val="00B0F0"/>
                    </a:solidFill>
                    <a:latin typeface="docs-Roboto"/>
                  </a:rPr>
                  <a:t>Variables</a:t>
                </a:r>
                <a:endParaRPr lang="fr-FR" sz="2000" b="1" dirty="0">
                  <a:solidFill>
                    <a:srgbClr val="00B0F0"/>
                  </a:solidFill>
                  <a:latin typeface="docs-Roboto"/>
                </a:endParaRP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F34CC0E-F6D2-42A7-8CFC-CB5896C4D8B2}"/>
                  </a:ext>
                </a:extLst>
              </p:cNvPr>
              <p:cNvSpPr txBox="1"/>
              <p:nvPr/>
            </p:nvSpPr>
            <p:spPr>
              <a:xfrm>
                <a:off x="8269346" y="1629240"/>
                <a:ext cx="1289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2000" b="1" dirty="0" err="1">
                    <a:solidFill>
                      <a:srgbClr val="FFC000"/>
                    </a:solidFill>
                    <a:latin typeface="docs-Roboto"/>
                  </a:rPr>
                  <a:t>Cibles</a:t>
                </a:r>
                <a:endParaRPr lang="fr-FR" sz="2000" b="1" dirty="0">
                  <a:solidFill>
                    <a:srgbClr val="FFC000"/>
                  </a:solidFill>
                  <a:latin typeface="docs-Roboto"/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33F5EB0-715F-4B0C-B8F0-2744CD8A2AF9}"/>
                </a:ext>
              </a:extLst>
            </p:cNvPr>
            <p:cNvGrpSpPr/>
            <p:nvPr/>
          </p:nvGrpSpPr>
          <p:grpSpPr>
            <a:xfrm>
              <a:off x="1125505" y="3694628"/>
              <a:ext cx="8131395" cy="1742759"/>
              <a:chOff x="1859503" y="4468400"/>
              <a:chExt cx="8131395" cy="1742759"/>
            </a:xfrm>
          </p:grpSpPr>
          <p:cxnSp>
            <p:nvCxnSpPr>
              <p:cNvPr id="77" name="Google Shape;87;p14">
                <a:extLst>
                  <a:ext uri="{FF2B5EF4-FFF2-40B4-BE49-F238E27FC236}">
                    <a16:creationId xmlns:a16="http://schemas.microsoft.com/office/drawing/2014/main" id="{7C8C77DA-8BB0-49C9-BF4D-03629BF51926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V="1">
                <a:off x="4891991" y="5154134"/>
                <a:ext cx="61" cy="16071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88;p14">
                <a:extLst>
                  <a:ext uri="{FF2B5EF4-FFF2-40B4-BE49-F238E27FC236}">
                    <a16:creationId xmlns:a16="http://schemas.microsoft.com/office/drawing/2014/main" id="{BF9DDF90-5DC6-4266-8C20-60EA17D203D5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V="1">
                <a:off x="9001987" y="5154133"/>
                <a:ext cx="73" cy="16392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" name="Google Shape;89;p14">
                <a:extLst>
                  <a:ext uri="{FF2B5EF4-FFF2-40B4-BE49-F238E27FC236}">
                    <a16:creationId xmlns:a16="http://schemas.microsoft.com/office/drawing/2014/main" id="{86967E4D-3221-4464-AB97-2566B3580FE1}"/>
                  </a:ext>
                </a:extLst>
              </p:cNvPr>
              <p:cNvSpPr txBox="1"/>
              <p:nvPr/>
            </p:nvSpPr>
            <p:spPr>
              <a:xfrm>
                <a:off x="3941291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Définition les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fonctions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et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identification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de chaque type de </a:t>
                </a:r>
                <a:r>
                  <a:rPr lang="fr-FR" sz="1200" b="1" dirty="0">
                    <a:solidFill>
                      <a:srgbClr val="70AD47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colonnes</a:t>
                </a:r>
              </a:p>
            </p:txBody>
          </p:sp>
          <p:sp>
            <p:nvSpPr>
              <p:cNvPr id="80" name="Google Shape;90;p14">
                <a:extLst>
                  <a:ext uri="{FF2B5EF4-FFF2-40B4-BE49-F238E27FC236}">
                    <a16:creationId xmlns:a16="http://schemas.microsoft.com/office/drawing/2014/main" id="{3A738F8E-8ABB-401E-A598-01811680FEB7}"/>
                  </a:ext>
                </a:extLst>
              </p:cNvPr>
              <p:cNvSpPr/>
              <p:nvPr/>
            </p:nvSpPr>
            <p:spPr>
              <a:xfrm>
                <a:off x="8013257" y="4468400"/>
                <a:ext cx="1977641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5440" h="12289" extrusionOk="0">
                    <a:moveTo>
                      <a:pt x="0" y="1"/>
                    </a:moveTo>
                    <a:lnTo>
                      <a:pt x="0" y="12288"/>
                    </a:lnTo>
                    <a:lnTo>
                      <a:pt x="35439" y="12288"/>
                    </a:lnTo>
                    <a:lnTo>
                      <a:pt x="35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91;p14">
                <a:extLst>
                  <a:ext uri="{FF2B5EF4-FFF2-40B4-BE49-F238E27FC236}">
                    <a16:creationId xmlns:a16="http://schemas.microsoft.com/office/drawing/2014/main" id="{500EF177-4755-4DDA-BA5C-E8B0AA8333EC}"/>
                  </a:ext>
                </a:extLst>
              </p:cNvPr>
              <p:cNvSpPr/>
              <p:nvPr/>
            </p:nvSpPr>
            <p:spPr>
              <a:xfrm>
                <a:off x="5962045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92;p14">
                <a:extLst>
                  <a:ext uri="{FF2B5EF4-FFF2-40B4-BE49-F238E27FC236}">
                    <a16:creationId xmlns:a16="http://schemas.microsoft.com/office/drawing/2014/main" id="{96C20BCB-0B15-4213-B80C-60F21FC245E7}"/>
                  </a:ext>
                </a:extLst>
              </p:cNvPr>
              <p:cNvSpPr/>
              <p:nvPr/>
            </p:nvSpPr>
            <p:spPr>
              <a:xfrm>
                <a:off x="3910777" y="4468400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93;p14">
                <a:extLst>
                  <a:ext uri="{FF2B5EF4-FFF2-40B4-BE49-F238E27FC236}">
                    <a16:creationId xmlns:a16="http://schemas.microsoft.com/office/drawing/2014/main" id="{81358070-E148-4CCB-A75B-FD4CF33C933C}"/>
                  </a:ext>
                </a:extLst>
              </p:cNvPr>
              <p:cNvSpPr txBox="1"/>
              <p:nvPr/>
            </p:nvSpPr>
            <p:spPr>
              <a:xfrm>
                <a:off x="8051287" y="5318059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52525"/>
                  </a:buClr>
                  <a:buSzPts val="1100"/>
                  <a:buFont typeface="Arial"/>
                  <a:buNone/>
                </a:pP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Appelé lors de l’initialisation de la régression</a:t>
                </a:r>
              </a:p>
            </p:txBody>
          </p:sp>
          <p:cxnSp>
            <p:nvCxnSpPr>
              <p:cNvPr id="86" name="Google Shape;96;p14">
                <a:extLst>
                  <a:ext uri="{FF2B5EF4-FFF2-40B4-BE49-F238E27FC236}">
                    <a16:creationId xmlns:a16="http://schemas.microsoft.com/office/drawing/2014/main" id="{3745C9AC-F222-4DDD-A971-7CEDE50FF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3413" y="5123248"/>
                <a:ext cx="4162" cy="19160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Google Shape;97;p14">
                <a:extLst>
                  <a:ext uri="{FF2B5EF4-FFF2-40B4-BE49-F238E27FC236}">
                    <a16:creationId xmlns:a16="http://schemas.microsoft.com/office/drawing/2014/main" id="{D5CE12BB-A703-494D-A07A-911AAF6580AC}"/>
                  </a:ext>
                </a:extLst>
              </p:cNvPr>
              <p:cNvSpPr txBox="1"/>
              <p:nvPr/>
            </p:nvSpPr>
            <p:spPr>
              <a:xfrm>
                <a:off x="5992713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FunctionTransformer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Encoders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KNNImputer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, 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StandardScaler</a:t>
                </a:r>
                <a:endParaRPr lang="fr-FR"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" name="Google Shape;101;p14">
                <a:extLst>
                  <a:ext uri="{FF2B5EF4-FFF2-40B4-BE49-F238E27FC236}">
                    <a16:creationId xmlns:a16="http://schemas.microsoft.com/office/drawing/2014/main" id="{DD25E4C0-CB1A-44C5-8CBD-B165EE955A46}"/>
                  </a:ext>
                </a:extLst>
              </p:cNvPr>
              <p:cNvSpPr txBox="1"/>
              <p:nvPr/>
            </p:nvSpPr>
            <p:spPr>
              <a:xfrm>
                <a:off x="4284678" y="4651240"/>
                <a:ext cx="1303111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Définitions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2" name="Google Shape;102;p14">
                <a:extLst>
                  <a:ext uri="{FF2B5EF4-FFF2-40B4-BE49-F238E27FC236}">
                    <a16:creationId xmlns:a16="http://schemas.microsoft.com/office/drawing/2014/main" id="{14305D16-A55A-4CC4-B51E-E83C03C0F811}"/>
                  </a:ext>
                </a:extLst>
              </p:cNvPr>
              <p:cNvSpPr txBox="1"/>
              <p:nvPr/>
            </p:nvSpPr>
            <p:spPr>
              <a:xfrm>
                <a:off x="6336101" y="4651240"/>
                <a:ext cx="1214700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pipeline</a:t>
                </a:r>
                <a:endParaRPr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3" name="Google Shape;103;p14">
                <a:extLst>
                  <a:ext uri="{FF2B5EF4-FFF2-40B4-BE49-F238E27FC236}">
                    <a16:creationId xmlns:a16="http://schemas.microsoft.com/office/drawing/2014/main" id="{EB3CDF15-0A45-4796-84E6-BA78C154B047}"/>
                  </a:ext>
                </a:extLst>
              </p:cNvPr>
              <p:cNvSpPr txBox="1"/>
              <p:nvPr/>
            </p:nvSpPr>
            <p:spPr>
              <a:xfrm>
                <a:off x="8175173" y="4475304"/>
                <a:ext cx="1815652" cy="647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c</a:t>
                </a:r>
                <a:r>
                  <a:rPr lang="en" sz="14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olumn_transformer</a:t>
                </a:r>
                <a:endParaRPr sz="14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sp>
            <p:nvSpPr>
              <p:cNvPr id="95" name="Google Shape;105;p14">
                <a:extLst>
                  <a:ext uri="{FF2B5EF4-FFF2-40B4-BE49-F238E27FC236}">
                    <a16:creationId xmlns:a16="http://schemas.microsoft.com/office/drawing/2014/main" id="{940CEEE2-151B-4F4D-9114-9AB2BB5C6705}"/>
                  </a:ext>
                </a:extLst>
              </p:cNvPr>
              <p:cNvSpPr/>
              <p:nvPr/>
            </p:nvSpPr>
            <p:spPr>
              <a:xfrm>
                <a:off x="1859503" y="4475304"/>
                <a:ext cx="2213127" cy="685757"/>
              </a:xfrm>
              <a:custGeom>
                <a:avLst/>
                <a:gdLst/>
                <a:ahLst/>
                <a:cxnLst/>
                <a:rect l="l" t="t" r="r" b="b"/>
                <a:pathLst>
                  <a:path w="39660" h="12289" extrusionOk="0">
                    <a:moveTo>
                      <a:pt x="1" y="1"/>
                    </a:moveTo>
                    <a:lnTo>
                      <a:pt x="1" y="12288"/>
                    </a:lnTo>
                    <a:lnTo>
                      <a:pt x="35440" y="12288"/>
                    </a:lnTo>
                    <a:lnTo>
                      <a:pt x="35440" y="10364"/>
                    </a:lnTo>
                    <a:lnTo>
                      <a:pt x="39659" y="6144"/>
                    </a:lnTo>
                    <a:lnTo>
                      <a:pt x="35440" y="1928"/>
                    </a:lnTo>
                    <a:lnTo>
                      <a:pt x="3544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06;p14">
                <a:extLst>
                  <a:ext uri="{FF2B5EF4-FFF2-40B4-BE49-F238E27FC236}">
                    <a16:creationId xmlns:a16="http://schemas.microsoft.com/office/drawing/2014/main" id="{045D552D-2EA3-4CF3-B711-A7C8ED9ACB04}"/>
                  </a:ext>
                </a:extLst>
              </p:cNvPr>
              <p:cNvSpPr txBox="1"/>
              <p:nvPr/>
            </p:nvSpPr>
            <p:spPr>
              <a:xfrm>
                <a:off x="2021362" y="4651240"/>
                <a:ext cx="1677075" cy="3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rgbClr val="FFFFFF"/>
                    </a:solidFill>
                    <a:latin typeface="Google Sans"/>
                    <a:ea typeface="Fira Sans Condensed Medium"/>
                    <a:cs typeface="Fira Sans Condensed Medium"/>
                    <a:sym typeface="Fira Sans Condensed Medium"/>
                  </a:rPr>
                  <a:t>Train/Test split</a:t>
                </a:r>
                <a:endParaRPr sz="1600" dirty="0">
                  <a:solidFill>
                    <a:srgbClr val="FFFFFF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endParaRPr>
              </a:p>
            </p:txBody>
          </p:sp>
          <p:cxnSp>
            <p:nvCxnSpPr>
              <p:cNvPr id="62" name="Google Shape;94;p14">
                <a:extLst>
                  <a:ext uri="{FF2B5EF4-FFF2-40B4-BE49-F238E27FC236}">
                    <a16:creationId xmlns:a16="http://schemas.microsoft.com/office/drawing/2014/main" id="{F0EE8067-722E-42CF-99DA-E1BD97CB1B13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2850239" y="5127200"/>
                <a:ext cx="0" cy="18765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95;p14">
                <a:extLst>
                  <a:ext uri="{FF2B5EF4-FFF2-40B4-BE49-F238E27FC236}">
                    <a16:creationId xmlns:a16="http://schemas.microsoft.com/office/drawing/2014/main" id="{9BDECD0D-7A5E-48BF-AA95-7C0756A1AD3E}"/>
                  </a:ext>
                </a:extLst>
              </p:cNvPr>
              <p:cNvSpPr txBox="1"/>
              <p:nvPr/>
            </p:nvSpPr>
            <p:spPr>
              <a:xfrm>
                <a:off x="1899539" y="5314850"/>
                <a:ext cx="1901400" cy="893100"/>
              </a:xfrm>
              <a:prstGeom prst="rect">
                <a:avLst/>
              </a:pr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t</a:t>
                </a: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est_size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0.33</a:t>
                </a:r>
                <a:b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</a:br>
                <a:r>
                  <a:rPr lang="fr-FR" sz="1200" dirty="0" err="1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random_state</a:t>
                </a:r>
                <a:r>
                  <a:rPr lang="fr-FR" sz="1200" dirty="0">
                    <a:solidFill>
                      <a:srgbClr val="252525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 = 42</a:t>
                </a:r>
                <a:endParaRPr sz="1200" dirty="0">
                  <a:solidFill>
                    <a:srgbClr val="252525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80F32213-D98A-4A50-A679-7D32A9897514}"/>
              </a:ext>
            </a:extLst>
          </p:cNvPr>
          <p:cNvSpPr txBox="1"/>
          <p:nvPr/>
        </p:nvSpPr>
        <p:spPr>
          <a:xfrm>
            <a:off x="1430226" y="5503964"/>
            <a:ext cx="19014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y_train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(1081,)</a:t>
            </a:r>
          </a:p>
          <a:p>
            <a:pPr algn="ctr"/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---------------------</a:t>
            </a:r>
          </a:p>
          <a:p>
            <a:pPr algn="ctr"/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X_test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 11) / </a:t>
            </a:r>
            <a:r>
              <a:rPr lang="fr-FR" sz="900" i="1" u="none" strike="noStrike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y_test</a:t>
            </a:r>
            <a:r>
              <a:rPr lang="fr-FR" sz="9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oogle Sans"/>
              </a:rPr>
              <a:t>: (533,)</a:t>
            </a:r>
          </a:p>
        </p:txBody>
      </p:sp>
    </p:spTree>
    <p:extLst>
      <p:ext uri="{BB962C8B-B14F-4D97-AF65-F5344CB8AC3E}">
        <p14:creationId xmlns:p14="http://schemas.microsoft.com/office/powerpoint/2010/main" val="2278072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72146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modèles par défaut pour </a:t>
            </a:r>
            <a:r>
              <a:rPr lang="fr-FR" sz="4000" b="1" u="sng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l'énergie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-18013" y="5782963"/>
            <a:ext cx="6114013" cy="4577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2" y="5821841"/>
            <a:ext cx="5988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Un problème d’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Apprentissage supervisé de régression linéaire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AFA50D41-9651-458A-9BDB-4A4D74FFDB49}"/>
              </a:ext>
            </a:extLst>
          </p:cNvPr>
          <p:cNvGrpSpPr/>
          <p:nvPr/>
        </p:nvGrpSpPr>
        <p:grpSpPr>
          <a:xfrm>
            <a:off x="1362546" y="1429880"/>
            <a:ext cx="6166061" cy="3998239"/>
            <a:chOff x="2835325" y="1429880"/>
            <a:chExt cx="6166061" cy="3998239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D8520213-EB11-42BF-A745-655EA0127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5325" y="2437322"/>
              <a:ext cx="1983357" cy="1983357"/>
            </a:xfrm>
            <a:prstGeom prst="rect">
              <a:avLst/>
            </a:prstGeom>
          </p:spPr>
        </p:pic>
        <p:sp>
          <p:nvSpPr>
            <p:cNvPr id="317" name="Google Shape;1044;p27">
              <a:extLst>
                <a:ext uri="{FF2B5EF4-FFF2-40B4-BE49-F238E27FC236}">
                  <a16:creationId xmlns:a16="http://schemas.microsoft.com/office/drawing/2014/main" id="{BD3E0A56-B04A-4D95-AC52-8019757EF817}"/>
                </a:ext>
              </a:extLst>
            </p:cNvPr>
            <p:cNvSpPr/>
            <p:nvPr/>
          </p:nvSpPr>
          <p:spPr>
            <a:xfrm>
              <a:off x="3791187" y="4497531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036;p27">
              <a:extLst>
                <a:ext uri="{FF2B5EF4-FFF2-40B4-BE49-F238E27FC236}">
                  <a16:creationId xmlns:a16="http://schemas.microsoft.com/office/drawing/2014/main" id="{CAF215E0-CD61-41C9-8D79-3E18D0CFA233}"/>
                </a:ext>
              </a:extLst>
            </p:cNvPr>
            <p:cNvSpPr/>
            <p:nvPr/>
          </p:nvSpPr>
          <p:spPr>
            <a:xfrm>
              <a:off x="3791187" y="3729506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028;p27">
              <a:extLst>
                <a:ext uri="{FF2B5EF4-FFF2-40B4-BE49-F238E27FC236}">
                  <a16:creationId xmlns:a16="http://schemas.microsoft.com/office/drawing/2014/main" id="{66DD6188-5EFC-4060-B56B-C5F1CB53ED0D}"/>
                </a:ext>
              </a:extLst>
            </p:cNvPr>
            <p:cNvSpPr/>
            <p:nvPr/>
          </p:nvSpPr>
          <p:spPr>
            <a:xfrm>
              <a:off x="3791187" y="2961469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20;p27">
              <a:extLst>
                <a:ext uri="{FF2B5EF4-FFF2-40B4-BE49-F238E27FC236}">
                  <a16:creationId xmlns:a16="http://schemas.microsoft.com/office/drawing/2014/main" id="{90386F62-729C-48ED-B4BE-D136FA9A0414}"/>
                </a:ext>
              </a:extLst>
            </p:cNvPr>
            <p:cNvSpPr/>
            <p:nvPr/>
          </p:nvSpPr>
          <p:spPr>
            <a:xfrm>
              <a:off x="3791187" y="2193444"/>
              <a:ext cx="572700" cy="572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E22A5F6-4324-4C48-B31C-A6BD4954DD48}"/>
                </a:ext>
              </a:extLst>
            </p:cNvPr>
            <p:cNvGrpSpPr/>
            <p:nvPr/>
          </p:nvGrpSpPr>
          <p:grpSpPr>
            <a:xfrm>
              <a:off x="5757404" y="1429880"/>
              <a:ext cx="3243982" cy="3998239"/>
              <a:chOff x="5278704" y="1283991"/>
              <a:chExt cx="3243982" cy="3998239"/>
            </a:xfrm>
          </p:grpSpPr>
          <p:sp>
            <p:nvSpPr>
              <p:cNvPr id="37" name="Google Shape;1268;p31">
                <a:extLst>
                  <a:ext uri="{FF2B5EF4-FFF2-40B4-BE49-F238E27FC236}">
                    <a16:creationId xmlns:a16="http://schemas.microsoft.com/office/drawing/2014/main" id="{F9309BA5-BEF4-403E-A863-6E5E3FFA2734}"/>
                  </a:ext>
                </a:extLst>
              </p:cNvPr>
              <p:cNvSpPr/>
              <p:nvPr/>
            </p:nvSpPr>
            <p:spPr>
              <a:xfrm>
                <a:off x="5278704" y="1283991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LinearRegression()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2" name="Google Shape;1276;p31">
                <a:extLst>
                  <a:ext uri="{FF2B5EF4-FFF2-40B4-BE49-F238E27FC236}">
                    <a16:creationId xmlns:a16="http://schemas.microsoft.com/office/drawing/2014/main" id="{CFEB5C92-BE78-4FD9-82D7-FE751D057A82}"/>
                  </a:ext>
                </a:extLst>
              </p:cNvPr>
              <p:cNvSpPr/>
              <p:nvPr/>
            </p:nvSpPr>
            <p:spPr>
              <a:xfrm>
                <a:off x="5713738" y="195478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KNeighborsRegressor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</a:p>
            </p:txBody>
          </p:sp>
          <p:sp>
            <p:nvSpPr>
              <p:cNvPr id="23" name="Google Shape;1284;p31">
                <a:extLst>
                  <a:ext uri="{FF2B5EF4-FFF2-40B4-BE49-F238E27FC236}">
                    <a16:creationId xmlns:a16="http://schemas.microsoft.com/office/drawing/2014/main" id="{C4B6396C-7423-4AA8-98D1-401692C74960}"/>
                  </a:ext>
                </a:extLst>
              </p:cNvPr>
              <p:cNvSpPr/>
              <p:nvPr/>
            </p:nvSpPr>
            <p:spPr>
              <a:xfrm>
                <a:off x="5713738" y="4062576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RandomForestRegressor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" name="Google Shape;1292;p31">
                <a:extLst>
                  <a:ext uri="{FF2B5EF4-FFF2-40B4-BE49-F238E27FC236}">
                    <a16:creationId xmlns:a16="http://schemas.microsoft.com/office/drawing/2014/main" id="{9B5B2AD8-E8EA-4FA0-93ED-E7BC671BA460}"/>
                  </a:ext>
                </a:extLst>
              </p:cNvPr>
              <p:cNvSpPr/>
              <p:nvPr/>
            </p:nvSpPr>
            <p:spPr>
              <a:xfrm>
                <a:off x="5930686" y="264330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Lasso()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9" name="Google Shape;1300;p31">
                <a:extLst>
                  <a:ext uri="{FF2B5EF4-FFF2-40B4-BE49-F238E27FC236}">
                    <a16:creationId xmlns:a16="http://schemas.microsoft.com/office/drawing/2014/main" id="{F981B152-4256-4C1A-93D5-CC9B20AC44E6}"/>
                  </a:ext>
                </a:extLst>
              </p:cNvPr>
              <p:cNvSpPr/>
              <p:nvPr/>
            </p:nvSpPr>
            <p:spPr>
              <a:xfrm>
                <a:off x="5278704" y="4814230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400" b="1" dirty="0" err="1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GradientBoostingRegressor</a:t>
                </a:r>
                <a:r>
                  <a:rPr lang="fr-FR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" name="Google Shape;1292;p31">
                <a:extLst>
                  <a:ext uri="{FF2B5EF4-FFF2-40B4-BE49-F238E27FC236}">
                    <a16:creationId xmlns:a16="http://schemas.microsoft.com/office/drawing/2014/main" id="{25BC89AF-ED08-4984-BEDA-3FA90EFE0241}"/>
                  </a:ext>
                </a:extLst>
              </p:cNvPr>
              <p:cNvSpPr/>
              <p:nvPr/>
            </p:nvSpPr>
            <p:spPr>
              <a:xfrm>
                <a:off x="5877938" y="3344722"/>
                <a:ext cx="2592000" cy="468000"/>
              </a:xfrm>
              <a:prstGeom prst="roundRect">
                <a:avLst>
                  <a:gd name="adj" fmla="val 50000"/>
                </a:avLst>
              </a:prstGeom>
              <a:solidFill>
                <a:srgbClr val="70AD47"/>
              </a:solidFill>
              <a:ln>
                <a:solidFill>
                  <a:srgbClr val="70AD47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b="1" dirty="0">
                    <a:solidFill>
                      <a:schemeClr val="lt1"/>
                    </a:solidFill>
                    <a:latin typeface="Google Sans"/>
                    <a:ea typeface="Roboto"/>
                    <a:cs typeface="Roboto"/>
                    <a:sym typeface="Roboto"/>
                  </a:rPr>
                  <a:t>SVR()</a:t>
                </a:r>
                <a:endParaRPr sz="1400" b="1" dirty="0">
                  <a:solidFill>
                    <a:schemeClr val="lt1"/>
                  </a:solidFill>
                  <a:latin typeface="Google Sans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7" name="Google Shape;1027;p27">
              <a:extLst>
                <a:ext uri="{FF2B5EF4-FFF2-40B4-BE49-F238E27FC236}">
                  <a16:creationId xmlns:a16="http://schemas.microsoft.com/office/drawing/2014/main" id="{B02995DB-7F92-47C4-BCEF-CD127F5A3AB9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 flipV="1">
              <a:off x="4818682" y="1663880"/>
              <a:ext cx="938722" cy="773442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027;p27">
              <a:extLst>
                <a:ext uri="{FF2B5EF4-FFF2-40B4-BE49-F238E27FC236}">
                  <a16:creationId xmlns:a16="http://schemas.microsoft.com/office/drawing/2014/main" id="{5AC5997D-AC70-4552-88E1-7B48DEB8002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4883719" y="2334669"/>
              <a:ext cx="1308719" cy="43147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027;p27">
              <a:extLst>
                <a:ext uri="{FF2B5EF4-FFF2-40B4-BE49-F238E27FC236}">
                  <a16:creationId xmlns:a16="http://schemas.microsoft.com/office/drawing/2014/main" id="{9E03F760-7EFE-4FF4-8149-0B3BFC70363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4971082" y="3023189"/>
              <a:ext cx="1438304" cy="78567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027;p27">
              <a:extLst>
                <a:ext uri="{FF2B5EF4-FFF2-40B4-BE49-F238E27FC236}">
                  <a16:creationId xmlns:a16="http://schemas.microsoft.com/office/drawing/2014/main" id="{1067D374-3383-4570-9452-E1E1E114F8BF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971082" y="3490611"/>
              <a:ext cx="1385556" cy="234000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027;p27">
              <a:extLst>
                <a:ext uri="{FF2B5EF4-FFF2-40B4-BE49-F238E27FC236}">
                  <a16:creationId xmlns:a16="http://schemas.microsoft.com/office/drawing/2014/main" id="{237D26E0-9781-4FBB-A255-0FEFA4CD50A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4971082" y="3872720"/>
              <a:ext cx="1221356" cy="569745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1027;p27">
              <a:extLst>
                <a:ext uri="{FF2B5EF4-FFF2-40B4-BE49-F238E27FC236}">
                  <a16:creationId xmlns:a16="http://schemas.microsoft.com/office/drawing/2014/main" id="{F5D0899A-0D95-4FCF-95C3-68EF6BD309B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4883719" y="4208465"/>
              <a:ext cx="873685" cy="985654"/>
            </a:xfrm>
            <a:prstGeom prst="straightConnector1">
              <a:avLst/>
            </a:prstGeom>
            <a:noFill/>
            <a:ln w="381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3" name="Image 72">
            <a:extLst>
              <a:ext uri="{FF2B5EF4-FFF2-40B4-BE49-F238E27FC236}">
                <a16:creationId xmlns:a16="http://schemas.microsoft.com/office/drawing/2014/main" id="{F75A07C1-65F6-422E-8BAC-F73B9F3661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67" y="4130165"/>
            <a:ext cx="457727" cy="427272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27AFC161-61FC-4958-A9E7-6A3878C97671}"/>
              </a:ext>
            </a:extLst>
          </p:cNvPr>
          <p:cNvSpPr txBox="1"/>
          <p:nvPr/>
        </p:nvSpPr>
        <p:spPr>
          <a:xfrm>
            <a:off x="8767145" y="4143588"/>
            <a:ext cx="28348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Métriques sélectionnées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MAE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000000"/>
                </a:solidFill>
                <a:latin typeface="docs-Roboto"/>
              </a:rPr>
              <a:t>Duration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13228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F0D32D5-AD98-4B0D-AD07-A0BFBF313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74976"/>
            <a:ext cx="1814400" cy="15516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736538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 mode par défaut, 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a le meilleur résultat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679A95-4F0A-4EAD-AC3A-B346626293FC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109F3A2-2051-4DE8-836C-F83CA56DEAE4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9096E6F-040A-427F-B782-82D11D0BE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85389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A9CB0F9-6A2D-49F0-93DD-34A0AC6FC50F}"/>
              </a:ext>
            </a:extLst>
          </p:cNvPr>
          <p:cNvSpPr/>
          <p:nvPr/>
        </p:nvSpPr>
        <p:spPr>
          <a:xfrm>
            <a:off x="6609377" y="3226073"/>
            <a:ext cx="1014434" cy="1725124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149047-D6F6-415E-84BD-B36B9BC0E816}"/>
              </a:ext>
            </a:extLst>
          </p:cNvPr>
          <p:cNvSpPr/>
          <p:nvPr/>
        </p:nvSpPr>
        <p:spPr>
          <a:xfrm>
            <a:off x="9374202" y="2222610"/>
            <a:ext cx="1482058" cy="229437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2B1A3C4-4170-4B5E-8006-6BAC6DE68D2E}"/>
              </a:ext>
            </a:extLst>
          </p:cNvPr>
          <p:cNvCxnSpPr>
            <a:cxnSpLocks/>
          </p:cNvCxnSpPr>
          <p:nvPr/>
        </p:nvCxnSpPr>
        <p:spPr>
          <a:xfrm flipH="1">
            <a:off x="7601579" y="4516989"/>
            <a:ext cx="1772623" cy="43420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AD275AA-AD3F-4985-A59E-FB9886ACCFDD}"/>
              </a:ext>
            </a:extLst>
          </p:cNvPr>
          <p:cNvCxnSpPr>
            <a:cxnSpLocks/>
          </p:cNvCxnSpPr>
          <p:nvPr/>
        </p:nvCxnSpPr>
        <p:spPr>
          <a:xfrm flipH="1">
            <a:off x="7601579" y="2244103"/>
            <a:ext cx="1772622" cy="98737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37FBC577-8C47-4C8D-8A75-1318A52B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827" y="2295211"/>
            <a:ext cx="1333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méthodes ensemblistes avec les meilleurs résultats lors la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F4B9E7-3CB2-48E3-8A93-D7D546207F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" t="22512" r="1446" b="2096"/>
          <a:stretch/>
        </p:blipFill>
        <p:spPr>
          <a:xfrm>
            <a:off x="2742559" y="1877778"/>
            <a:ext cx="6706881" cy="39130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078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>
            <a:extLst>
              <a:ext uri="{FF2B5EF4-FFF2-40B4-BE49-F238E27FC236}">
                <a16:creationId xmlns:a16="http://schemas.microsoft.com/office/drawing/2014/main" id="{71A66121-2AEB-457F-9B2B-AEA1ACB81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64" y="74976"/>
            <a:ext cx="1860141" cy="15552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F4F9B2-8FE4-499B-A5CA-28DE284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988702"/>
            <a:ext cx="8004094" cy="3201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ayant le meilleur résultat avec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DAB75-8EA4-4BDB-8267-F238113FA3C0}"/>
              </a:ext>
            </a:extLst>
          </p:cNvPr>
          <p:cNvSpPr/>
          <p:nvPr/>
        </p:nvSpPr>
        <p:spPr>
          <a:xfrm>
            <a:off x="6585358" y="2913625"/>
            <a:ext cx="1038453" cy="2140885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4AB260-C55E-4484-834B-14554932A9BC}"/>
              </a:ext>
            </a:extLst>
          </p:cNvPr>
          <p:cNvSpPr/>
          <p:nvPr/>
        </p:nvSpPr>
        <p:spPr>
          <a:xfrm>
            <a:off x="9374202" y="2325923"/>
            <a:ext cx="1169390" cy="2182703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E98793A-FB77-4582-9074-6F0F26D78684}"/>
              </a:ext>
            </a:extLst>
          </p:cNvPr>
          <p:cNvCxnSpPr>
            <a:cxnSpLocks/>
          </p:cNvCxnSpPr>
          <p:nvPr/>
        </p:nvCxnSpPr>
        <p:spPr>
          <a:xfrm flipH="1">
            <a:off x="7601580" y="4508626"/>
            <a:ext cx="1772621" cy="545884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59053B-7336-447A-A4F6-3ED104401CA9}"/>
              </a:ext>
            </a:extLst>
          </p:cNvPr>
          <p:cNvCxnSpPr>
            <a:cxnSpLocks/>
          </p:cNvCxnSpPr>
          <p:nvPr/>
        </p:nvCxnSpPr>
        <p:spPr>
          <a:xfrm flipH="1">
            <a:off x="7601578" y="2347416"/>
            <a:ext cx="1772623" cy="566209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DD19BA69-EE96-4084-9D80-5B9CD3B47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0887" y="2384120"/>
            <a:ext cx="1035822" cy="20879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454C80D-5587-48C3-807B-E50D32FAC6E2}"/>
              </a:ext>
            </a:extLst>
          </p:cNvPr>
          <p:cNvSpPr/>
          <p:nvPr/>
        </p:nvSpPr>
        <p:spPr>
          <a:xfrm>
            <a:off x="7506737" y="5385044"/>
            <a:ext cx="468526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C73416-6066-4E00-B134-3717DF74623C}"/>
              </a:ext>
            </a:extLst>
          </p:cNvPr>
          <p:cNvSpPr txBox="1"/>
          <p:nvPr/>
        </p:nvSpPr>
        <p:spPr>
          <a:xfrm>
            <a:off x="7524751" y="5421117"/>
            <a:ext cx="4667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1 – R2 pour afficher les résultats dans le même sens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17487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D755AC1-1899-4F28-83CD-B4BAD05AB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66011"/>
            <a:ext cx="1814400" cy="15559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9975536" cy="1193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Gradient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Boosting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continue ayant le meilleur résultat avec validation croisée et K-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Fold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</p:spTree>
    <p:extLst>
      <p:ext uri="{BB962C8B-B14F-4D97-AF65-F5344CB8AC3E}">
        <p14:creationId xmlns:p14="http://schemas.microsoft.com/office/powerpoint/2010/main" val="2853615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Annexes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0D28E48-4163-43AF-820E-838FC8BB5FC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146849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Utilisation de données brutes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AFE08C-F4E0-4B53-82F0-C632D586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33967"/>
            <a:ext cx="2941729" cy="11177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E3FE864-6EFF-4D52-B466-AD1643453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16" y="2461569"/>
            <a:ext cx="6859367" cy="9129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2172B9F-BD57-4EEA-8792-A1D8EA819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417" y="3484408"/>
            <a:ext cx="5629706" cy="142544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159AF-AEA0-49E2-A4AE-C1F2178DC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416" y="5019754"/>
            <a:ext cx="3675467" cy="1120941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3C179360-17C0-4F5C-AA52-90305CD1BB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53" y="113305"/>
            <a:ext cx="1813177" cy="151593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EE30F9A-8D10-4A46-9BCF-7F79919528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769" y="5426462"/>
            <a:ext cx="504825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2110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F7327-1543-4FF8-948C-F9CF6717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7C487-EA6E-4E0B-93C6-0DA00474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98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F22EF4-BEE2-4FA0-AF31-866DB3837B5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</p:grpSpPr>
        <p:cxnSp>
          <p:nvCxnSpPr>
            <p:cNvPr id="27" name="Straight Connector 21">
              <a:extLst>
                <a:ext uri="{FF2B5EF4-FFF2-40B4-BE49-F238E27FC236}">
                  <a16:creationId xmlns:a16="http://schemas.microsoft.com/office/drawing/2014/main" id="{B41658CD-A75D-4682-9456-71D59C37C430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0D39F386-E4E4-4EE8-9483-C1298458A27A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0">
              <a:extLst>
                <a:ext uri="{FF2B5EF4-FFF2-40B4-BE49-F238E27FC236}">
                  <a16:creationId xmlns:a16="http://schemas.microsoft.com/office/drawing/2014/main" id="{42678CB7-8BA6-4D5C-AD2A-AF54D7A8CF6C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2">
              <a:extLst>
                <a:ext uri="{FF2B5EF4-FFF2-40B4-BE49-F238E27FC236}">
                  <a16:creationId xmlns:a16="http://schemas.microsoft.com/office/drawing/2014/main" id="{BD27DFB7-875E-4AA3-91FF-3EFB55EA8D7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ABEA8651-F845-4609-9B4A-E25A0D91B373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0595D7E6-E754-425E-A785-322F87C88810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C24FAFED-E8D4-4CD9-8881-7D7B5B7CB9E3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16">
              <a:extLst>
                <a:ext uri="{FF2B5EF4-FFF2-40B4-BE49-F238E27FC236}">
                  <a16:creationId xmlns:a16="http://schemas.microsoft.com/office/drawing/2014/main" id="{0BAA0C3D-FCD6-4693-8F35-9920BF783FFC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23">
              <a:extLst>
                <a:ext uri="{FF2B5EF4-FFF2-40B4-BE49-F238E27FC236}">
                  <a16:creationId xmlns:a16="http://schemas.microsoft.com/office/drawing/2014/main" id="{D9FA63F6-1560-45EC-B9E2-316F88FF3937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DD242FB1-2192-47B9-BD94-CC7ED82494BA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6764F871-66B5-408E-AF10-E7E48083720E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AFF90DC3-787C-4469-8E24-1DFF99A5B978}"/>
                </a:ext>
              </a:extLst>
            </p:cNvPr>
            <p:cNvCxnSpPr>
              <a:endCxn id="19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956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1449DB-329C-4241-BD2D-307B339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0EB65-0DE3-46F6-A0CE-D9CBAF95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843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157B7-305F-4C79-82A5-5454A34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0D794-8B50-4D6C-9C93-600D5EB5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63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19B6E5B-D7EF-48FC-8F42-C0BD55B8670C}"/>
              </a:ext>
            </a:extLst>
          </p:cNvPr>
          <p:cNvSpPr txBox="1"/>
          <p:nvPr/>
        </p:nvSpPr>
        <p:spPr>
          <a:xfrm>
            <a:off x="2399796" y="2705725"/>
            <a:ext cx="7392408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FLAG POSITION</a:t>
            </a:r>
            <a:endParaRPr lang="fr-FR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887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75E8B-16F7-4640-BD10-C634CD62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105905-FF69-48D6-88CF-9A295E06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7736FC-04C2-492B-93A1-E956D713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543050"/>
            <a:ext cx="7296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Conception d’une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9613240" cy="1197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Une application pour comptabiliser les nutriments par jour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8" name="Picture 2" descr="Test de l&amp;#39;application My Fitness Pal - La Bulle">
            <a:extLst>
              <a:ext uri="{FF2B5EF4-FFF2-40B4-BE49-F238E27FC236}">
                <a16:creationId xmlns:a16="http://schemas.microsoft.com/office/drawing/2014/main" id="{EE85A2F1-1DE7-4BA9-805E-94C59EA91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4" r="34065"/>
          <a:stretch/>
        </p:blipFill>
        <p:spPr bwMode="auto">
          <a:xfrm>
            <a:off x="6764745" y="1311837"/>
            <a:ext cx="2216990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est de l&amp;#39;application My Fitness Pal - La Bulle">
            <a:extLst>
              <a:ext uri="{FF2B5EF4-FFF2-40B4-BE49-F238E27FC236}">
                <a16:creationId xmlns:a16="http://schemas.microsoft.com/office/drawing/2014/main" id="{929DD6D8-926F-4A6B-BDB6-6B54BC5FB8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80"/>
          <a:stretch/>
        </p:blipFill>
        <p:spPr bwMode="auto">
          <a:xfrm>
            <a:off x="9275901" y="2277988"/>
            <a:ext cx="2216991" cy="389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42C6D9A-D127-406B-804D-847C232A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" y="1997035"/>
            <a:ext cx="647625" cy="6476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2AC309F-D826-44F5-82FC-9C936BDA5B23}"/>
              </a:ext>
            </a:extLst>
          </p:cNvPr>
          <p:cNvSpPr txBox="1"/>
          <p:nvPr/>
        </p:nvSpPr>
        <p:spPr>
          <a:xfrm>
            <a:off x="744627" y="2749766"/>
            <a:ext cx="5874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Aider les consommateurs à améliorer ses habitudes de consommation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Comptabiliser les nutriments (les calories, les protéines) associés à la nourriture ingurgitée par jour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Afficher la qualité nutritionnelle de la nourriture ingurgitée selon Nutri-Score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8247788-E991-4D08-B472-FFAAFC143018}"/>
              </a:ext>
            </a:extLst>
          </p:cNvPr>
          <p:cNvSpPr txBox="1"/>
          <p:nvPr/>
        </p:nvSpPr>
        <p:spPr>
          <a:xfrm>
            <a:off x="721278" y="1966904"/>
            <a:ext cx="60434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Les apports nutritionnels nécessaires pour être en bonne santé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B50B32C2-B8AF-4862-A42D-5E9A1AB848A0}"/>
              </a:ext>
            </a:extLst>
          </p:cNvPr>
          <p:cNvGrpSpPr/>
          <p:nvPr/>
        </p:nvGrpSpPr>
        <p:grpSpPr>
          <a:xfrm>
            <a:off x="4133203" y="4264494"/>
            <a:ext cx="2439362" cy="1859010"/>
            <a:chOff x="3696003" y="4196649"/>
            <a:chExt cx="2467974" cy="1914274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29BB57E5-F8B4-49B4-B384-8A22E0CB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" r="12128"/>
            <a:stretch/>
          </p:blipFill>
          <p:spPr bwMode="auto">
            <a:xfrm rot="21019335">
              <a:off x="4024113" y="4389830"/>
              <a:ext cx="1811755" cy="152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411FC-6906-4C17-A674-58817E7726AB}"/>
                </a:ext>
              </a:extLst>
            </p:cNvPr>
            <p:cNvSpPr/>
            <p:nvPr/>
          </p:nvSpPr>
          <p:spPr>
            <a:xfrm rot="21019335">
              <a:off x="3696003" y="4196649"/>
              <a:ext cx="2467974" cy="1914274"/>
            </a:xfrm>
            <a:prstGeom prst="rect">
              <a:avLst/>
            </a:prstGeom>
            <a:noFill/>
            <a:ln w="38100">
              <a:solidFill>
                <a:srgbClr val="86BC26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010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38CFEAC8-2F7C-4E30-BDEB-78E47A3E3054}"/>
              </a:ext>
            </a:extLst>
          </p:cNvPr>
          <p:cNvGraphicFramePr>
            <a:graphicFrameLocks noGrp="1"/>
          </p:cNvGraphicFramePr>
          <p:nvPr/>
        </p:nvGraphicFramePr>
        <p:xfrm>
          <a:off x="982752" y="1992864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1 760 097  x 186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/>
                        <a:t>79.56 %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/>
                        <a:t>1</a:t>
                      </a:r>
                      <a:endParaRPr lang="es-419" sz="1800" dirty="0"/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Colonnes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vides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05FEA64A-2F4E-448C-AB36-ADBF2BC0B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1185"/>
            <a:ext cx="648000" cy="648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D43C28F-75B2-42A6-802F-220C97B18322}"/>
              </a:ext>
            </a:extLst>
          </p:cNvPr>
          <p:cNvSpPr txBox="1"/>
          <p:nvPr/>
        </p:nvSpPr>
        <p:spPr>
          <a:xfrm>
            <a:off x="904569" y="1373752"/>
            <a:ext cx="6043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en.openfoodfacts.org.products.csv</a:t>
            </a:r>
            <a:r>
              <a:rPr lang="fr-FR" sz="2000" b="1" u="none" strike="noStrike" baseline="30000" dirty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420245-72B0-496C-A5FF-BD8489DF6286}"/>
              </a:ext>
            </a:extLst>
          </p:cNvPr>
          <p:cNvSpPr txBox="1"/>
          <p:nvPr/>
        </p:nvSpPr>
        <p:spPr>
          <a:xfrm>
            <a:off x="8621423" y="5982805"/>
            <a:ext cx="3570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2 - https://world.openfoodfacts.org/data/data-fields.txt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F90171F-C920-4C6F-99F3-685829D670AD}"/>
              </a:ext>
            </a:extLst>
          </p:cNvPr>
          <p:cNvSpPr txBox="1"/>
          <p:nvPr/>
        </p:nvSpPr>
        <p:spPr>
          <a:xfrm>
            <a:off x="6455275" y="2228107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Groupes de champs</a:t>
            </a:r>
            <a:r>
              <a:rPr lang="fr-FR" sz="2000" baseline="30000" dirty="0"/>
              <a:t>2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D8A1CAC-5E9E-44B6-9136-A08809588E3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286" y="2219315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4703069-C1E7-418F-944B-A0EA258A9D5B}"/>
              </a:ext>
            </a:extLst>
          </p:cNvPr>
          <p:cNvSpPr txBox="1"/>
          <p:nvPr/>
        </p:nvSpPr>
        <p:spPr>
          <a:xfrm>
            <a:off x="6442549" y="2621926"/>
            <a:ext cx="52223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Informations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générales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code, </a:t>
            </a:r>
            <a:r>
              <a:rPr lang="en-US" dirty="0" err="1">
                <a:latin typeface="docs-Roboto"/>
              </a:rPr>
              <a:t>product_name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Mots </a:t>
            </a:r>
            <a:r>
              <a:rPr lang="en-US" dirty="0" err="1">
                <a:latin typeface="docs-Roboto"/>
              </a:rPr>
              <a:t>clés</a:t>
            </a:r>
            <a:r>
              <a:rPr lang="en-US" dirty="0">
                <a:latin typeface="docs-Roboto"/>
              </a:rPr>
              <a:t> (tags)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categories_tags</a:t>
            </a:r>
            <a:r>
              <a:rPr lang="en-US" dirty="0">
                <a:latin typeface="docs-Roboto"/>
              </a:rPr>
              <a:t>, </a:t>
            </a:r>
            <a:r>
              <a:rPr lang="en-US" dirty="0" err="1">
                <a:latin typeface="docs-Roboto"/>
              </a:rPr>
              <a:t>origins_tags</a:t>
            </a:r>
            <a:r>
              <a:rPr lang="en-US" dirty="0">
                <a:latin typeface="docs-Roboto"/>
              </a:rPr>
              <a:t>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Ingrédients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ingredients_text</a:t>
            </a:r>
            <a:endParaRPr lang="en-US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docs-Roboto"/>
              </a:rPr>
              <a:t>données</a:t>
            </a:r>
            <a:r>
              <a:rPr lang="en-US" dirty="0">
                <a:latin typeface="docs-Roboto"/>
              </a:rPr>
              <a:t> </a:t>
            </a:r>
            <a:r>
              <a:rPr lang="en-US" dirty="0" err="1">
                <a:latin typeface="docs-Roboto"/>
              </a:rPr>
              <a:t>diverses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docs-Roboto"/>
              </a:rPr>
              <a:t>main_category</a:t>
            </a:r>
            <a:r>
              <a:rPr lang="en-US" dirty="0">
                <a:latin typeface="docs-Roboto"/>
              </a:rPr>
              <a:t>, additives,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docs-Roboto"/>
              </a:rPr>
              <a:t>Apports </a:t>
            </a:r>
            <a:r>
              <a:rPr lang="en-US" dirty="0" err="1">
                <a:latin typeface="docs-Roboto"/>
              </a:rPr>
              <a:t>nutritionnels</a:t>
            </a:r>
            <a:endParaRPr lang="en-US" dirty="0">
              <a:latin typeface="docs-Robo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docs-Roboto"/>
              </a:rPr>
              <a:t>energy_100g, sugars_100g, etc.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A634895-8F1C-49D7-9C01-3988146025D7}"/>
              </a:ext>
            </a:extLst>
          </p:cNvPr>
          <p:cNvSpPr txBox="1"/>
          <p:nvPr/>
        </p:nvSpPr>
        <p:spPr>
          <a:xfrm>
            <a:off x="982752" y="4209662"/>
            <a:ext cx="4609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r>
              <a:rPr lang="fr-FR" sz="2000" baseline="30000" dirty="0"/>
              <a:t>2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DC2D09CF-583A-4745-B98D-0C7F35CFE8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3" y="4200870"/>
            <a:ext cx="457727" cy="427272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98BE11B9-AA8C-4652-AEF0-C2CB641ED6F3}"/>
              </a:ext>
            </a:extLst>
          </p:cNvPr>
          <p:cNvSpPr txBox="1"/>
          <p:nvPr/>
        </p:nvSpPr>
        <p:spPr>
          <a:xfrm>
            <a:off x="877397" y="4598803"/>
            <a:ext cx="4786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_100g </a:t>
            </a:r>
            <a:r>
              <a:rPr lang="fr-FR" dirty="0">
                <a:latin typeface="docs-Roboto"/>
              </a:rPr>
              <a:t>correspondent à la quantité d'un nutriment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Les champs qui se terminent par </a:t>
            </a:r>
            <a:r>
              <a:rPr lang="fr-FR" b="1" dirty="0">
                <a:solidFill>
                  <a:srgbClr val="548235"/>
                </a:solidFill>
                <a:latin typeface="docs-Roboto"/>
              </a:rPr>
              <a:t>_tags </a:t>
            </a:r>
            <a:r>
              <a:rPr lang="fr-FR" dirty="0">
                <a:latin typeface="docs-Roboto"/>
              </a:rPr>
              <a:t>sont une liste de balises séparées par des virgules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56FDF0-8F0F-4018-A611-2EEEB0F12E87}"/>
              </a:ext>
            </a:extLst>
          </p:cNvPr>
          <p:cNvSpPr/>
          <p:nvPr/>
        </p:nvSpPr>
        <p:spPr>
          <a:xfrm>
            <a:off x="6877050" y="1266726"/>
            <a:ext cx="5314950" cy="4577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C26A1E-B91B-4A8E-93D6-844372FFA1FC}"/>
              </a:ext>
            </a:extLst>
          </p:cNvPr>
          <p:cNvSpPr txBox="1"/>
          <p:nvPr/>
        </p:nvSpPr>
        <p:spPr>
          <a:xfrm>
            <a:off x="7068388" y="1310923"/>
            <a:ext cx="347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Utilisation de la mémoire 2,4 GB</a:t>
            </a:r>
          </a:p>
        </p:txBody>
      </p:sp>
    </p:spTree>
    <p:extLst>
      <p:ext uri="{BB962C8B-B14F-4D97-AF65-F5344CB8AC3E}">
        <p14:creationId xmlns:p14="http://schemas.microsoft.com/office/powerpoint/2010/main" val="1520543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34">
            <a:extLst>
              <a:ext uri="{FF2B5EF4-FFF2-40B4-BE49-F238E27FC236}">
                <a16:creationId xmlns:a16="http://schemas.microsoft.com/office/drawing/2014/main" id="{5AB11B3F-39C3-4C33-8F6A-076E24251A45}"/>
              </a:ext>
            </a:extLst>
          </p:cNvPr>
          <p:cNvSpPr txBox="1"/>
          <p:nvPr/>
        </p:nvSpPr>
        <p:spPr>
          <a:xfrm>
            <a:off x="5297105" y="2393264"/>
            <a:ext cx="1727337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aberrantes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Nettoyage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6DB1DBE-2306-459F-A759-3471E574A38B}"/>
              </a:ext>
            </a:extLst>
          </p:cNvPr>
          <p:cNvSpPr/>
          <p:nvPr/>
        </p:nvSpPr>
        <p:spPr>
          <a:xfrm>
            <a:off x="1028499" y="2293393"/>
            <a:ext cx="10131826" cy="2722104"/>
          </a:xfrm>
          <a:custGeom>
            <a:avLst/>
            <a:gdLst>
              <a:gd name="connsiteX0" fmla="*/ 0 w 7744408"/>
              <a:gd name="connsiteY0" fmla="*/ 2472612 h 2472612"/>
              <a:gd name="connsiteX1" fmla="*/ 1819469 w 7744408"/>
              <a:gd name="connsiteY1" fmla="*/ 774441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744408"/>
              <a:gd name="connsiteY0" fmla="*/ 2472612 h 2472612"/>
              <a:gd name="connsiteX1" fmla="*/ 1841605 w 7744408"/>
              <a:gd name="connsiteY1" fmla="*/ 1017037 h 2472612"/>
              <a:gd name="connsiteX2" fmla="*/ 5047861 w 7744408"/>
              <a:gd name="connsiteY2" fmla="*/ 1819469 h 2472612"/>
              <a:gd name="connsiteX3" fmla="*/ 7744408 w 7744408"/>
              <a:gd name="connsiteY3" fmla="*/ 0 h 2472612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  <a:gd name="connsiteX0" fmla="*/ 0 w 7552562"/>
              <a:gd name="connsiteY0" fmla="*/ 2565918 h 2565918"/>
              <a:gd name="connsiteX1" fmla="*/ 1841605 w 7552562"/>
              <a:gd name="connsiteY1" fmla="*/ 1110343 h 2565918"/>
              <a:gd name="connsiteX2" fmla="*/ 5047861 w 7552562"/>
              <a:gd name="connsiteY2" fmla="*/ 1912775 h 2565918"/>
              <a:gd name="connsiteX3" fmla="*/ 7552562 w 7552562"/>
              <a:gd name="connsiteY3" fmla="*/ 0 h 256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2562" h="2565918">
                <a:moveTo>
                  <a:pt x="0" y="2565918"/>
                </a:moveTo>
                <a:cubicBezTo>
                  <a:pt x="489079" y="1771261"/>
                  <a:pt x="1000295" y="1219200"/>
                  <a:pt x="1841605" y="1110343"/>
                </a:cubicBezTo>
                <a:cubicBezTo>
                  <a:pt x="2682915" y="1001486"/>
                  <a:pt x="4096035" y="2097832"/>
                  <a:pt x="5047861" y="1912775"/>
                </a:cubicBezTo>
                <a:cubicBezTo>
                  <a:pt x="5999687" y="1727718"/>
                  <a:pt x="6860364" y="1041141"/>
                  <a:pt x="7552562" y="0"/>
                </a:cubicBezTo>
              </a:path>
            </a:pathLst>
          </a:custGeom>
          <a:noFill/>
          <a:ln w="76200">
            <a:gradFill flip="none" rotWithShape="1">
              <a:gsLst>
                <a:gs pos="15000">
                  <a:srgbClr val="4BAFC8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B82ECA2F-696F-4314-AE03-DE0003399FEE}"/>
              </a:ext>
            </a:extLst>
          </p:cNvPr>
          <p:cNvSpPr/>
          <p:nvPr/>
        </p:nvSpPr>
        <p:spPr>
          <a:xfrm>
            <a:off x="2321836" y="3429000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A898314-89AB-42E7-8CA5-7116CA59CA89}"/>
              </a:ext>
            </a:extLst>
          </p:cNvPr>
          <p:cNvSpPr>
            <a:spLocks/>
          </p:cNvSpPr>
          <p:nvPr/>
        </p:nvSpPr>
        <p:spPr bwMode="auto">
          <a:xfrm>
            <a:off x="2476755" y="3600462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FC380DA-B122-4EC4-AE81-AAC79A10FF14}"/>
              </a:ext>
            </a:extLst>
          </p:cNvPr>
          <p:cNvSpPr/>
          <p:nvPr/>
        </p:nvSpPr>
        <p:spPr>
          <a:xfrm>
            <a:off x="787145" y="4774143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9FB4BD48-C3A3-452B-98AE-2F6853278442}"/>
              </a:ext>
            </a:extLst>
          </p:cNvPr>
          <p:cNvSpPr>
            <a:spLocks/>
          </p:cNvSpPr>
          <p:nvPr/>
        </p:nvSpPr>
        <p:spPr bwMode="auto">
          <a:xfrm>
            <a:off x="942064" y="4945605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id="{E018DC99-3F2F-448F-8D51-74F2207FDC4C}"/>
              </a:ext>
            </a:extLst>
          </p:cNvPr>
          <p:cNvSpPr/>
          <p:nvPr/>
        </p:nvSpPr>
        <p:spPr>
          <a:xfrm>
            <a:off x="6703289" y="399321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C7F6D0E-5F0A-417C-AF50-975E0E03D2F4}"/>
              </a:ext>
            </a:extLst>
          </p:cNvPr>
          <p:cNvSpPr>
            <a:spLocks/>
          </p:cNvSpPr>
          <p:nvPr/>
        </p:nvSpPr>
        <p:spPr bwMode="auto">
          <a:xfrm>
            <a:off x="6858208" y="416467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843E06-AB93-49F9-91D2-7CE1C82BCA23}"/>
              </a:ext>
            </a:extLst>
          </p:cNvPr>
          <p:cNvSpPr/>
          <p:nvPr/>
        </p:nvSpPr>
        <p:spPr>
          <a:xfrm>
            <a:off x="8920971" y="3575071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161FA8E4-CC22-4364-9857-4DCF6F0192C5}"/>
              </a:ext>
            </a:extLst>
          </p:cNvPr>
          <p:cNvSpPr>
            <a:spLocks/>
          </p:cNvSpPr>
          <p:nvPr/>
        </p:nvSpPr>
        <p:spPr bwMode="auto">
          <a:xfrm>
            <a:off x="9075890" y="3746533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Oval 24">
            <a:extLst>
              <a:ext uri="{FF2B5EF4-FFF2-40B4-BE49-F238E27FC236}">
                <a16:creationId xmlns:a16="http://schemas.microsoft.com/office/drawing/2014/main" id="{9F3D1C26-61AC-47C3-BB87-DB7D738DA2C2}"/>
              </a:ext>
            </a:extLst>
          </p:cNvPr>
          <p:cNvSpPr/>
          <p:nvPr/>
        </p:nvSpPr>
        <p:spPr>
          <a:xfrm>
            <a:off x="10897299" y="2082018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05FAA30F-2318-4844-9CEA-EF5E6A3FB8C2}"/>
              </a:ext>
            </a:extLst>
          </p:cNvPr>
          <p:cNvSpPr>
            <a:spLocks/>
          </p:cNvSpPr>
          <p:nvPr/>
        </p:nvSpPr>
        <p:spPr bwMode="auto">
          <a:xfrm>
            <a:off x="11052218" y="2253480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01DC96D8-95AC-410D-8176-07AEF80325E4}"/>
              </a:ext>
            </a:extLst>
          </p:cNvPr>
          <p:cNvSpPr txBox="1"/>
          <p:nvPr/>
        </p:nvSpPr>
        <p:spPr>
          <a:xfrm>
            <a:off x="4612181" y="4780409"/>
            <a:ext cx="193585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Champs de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l’idée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d’application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B3FAA618-F527-415A-82A5-C73D0FBD9317}"/>
              </a:ext>
            </a:extLst>
          </p:cNvPr>
          <p:cNvSpPr txBox="1"/>
          <p:nvPr/>
        </p:nvSpPr>
        <p:spPr>
          <a:xfrm>
            <a:off x="239620" y="2044224"/>
            <a:ext cx="2510879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Filtrage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des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informations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22D5DDFD-C359-4625-B23E-06AE20189E15}"/>
              </a:ext>
            </a:extLst>
          </p:cNvPr>
          <p:cNvSpPr txBox="1"/>
          <p:nvPr/>
        </p:nvSpPr>
        <p:spPr>
          <a:xfrm>
            <a:off x="9112958" y="4709827"/>
            <a:ext cx="2358882" cy="70788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Valeurs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>
              <a:defRPr/>
            </a:pP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manquantes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7" name="Straight Connector 38">
            <a:extLst>
              <a:ext uri="{FF2B5EF4-FFF2-40B4-BE49-F238E27FC236}">
                <a16:creationId xmlns:a16="http://schemas.microsoft.com/office/drawing/2014/main" id="{D741592C-DC0C-471F-868B-A4E880440575}"/>
              </a:ext>
            </a:extLst>
          </p:cNvPr>
          <p:cNvCxnSpPr>
            <a:cxnSpLocks/>
          </p:cNvCxnSpPr>
          <p:nvPr/>
        </p:nvCxnSpPr>
        <p:spPr>
          <a:xfrm>
            <a:off x="6944863" y="3149447"/>
            <a:ext cx="0" cy="6882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9">
            <a:extLst>
              <a:ext uri="{FF2B5EF4-FFF2-40B4-BE49-F238E27FC236}">
                <a16:creationId xmlns:a16="http://schemas.microsoft.com/office/drawing/2014/main" id="{8DB6CB8F-0455-4073-90CF-08BDF49D35D6}"/>
              </a:ext>
            </a:extLst>
          </p:cNvPr>
          <p:cNvCxnSpPr>
            <a:cxnSpLocks/>
          </p:cNvCxnSpPr>
          <p:nvPr/>
        </p:nvCxnSpPr>
        <p:spPr>
          <a:xfrm>
            <a:off x="4783942" y="4000627"/>
            <a:ext cx="0" cy="71636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B5C96ED7-2968-4193-8C30-48F9D45226A9}"/>
              </a:ext>
            </a:extLst>
          </p:cNvPr>
          <p:cNvCxnSpPr>
            <a:cxnSpLocks/>
          </p:cNvCxnSpPr>
          <p:nvPr/>
        </p:nvCxnSpPr>
        <p:spPr>
          <a:xfrm>
            <a:off x="2560302" y="2829770"/>
            <a:ext cx="0" cy="45969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1">
            <a:extLst>
              <a:ext uri="{FF2B5EF4-FFF2-40B4-BE49-F238E27FC236}">
                <a16:creationId xmlns:a16="http://schemas.microsoft.com/office/drawing/2014/main" id="{2D53BB68-B969-4809-8253-59C50F7B0298}"/>
              </a:ext>
            </a:extLst>
          </p:cNvPr>
          <p:cNvSpPr txBox="1"/>
          <p:nvPr/>
        </p:nvSpPr>
        <p:spPr>
          <a:xfrm>
            <a:off x="280158" y="439066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BAFC8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Début</a:t>
            </a:r>
            <a:endParaRPr lang="en-IN" b="1" dirty="0">
              <a:solidFill>
                <a:srgbClr val="4BAFC8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TextBox 45">
            <a:extLst>
              <a:ext uri="{FF2B5EF4-FFF2-40B4-BE49-F238E27FC236}">
                <a16:creationId xmlns:a16="http://schemas.microsoft.com/office/drawing/2014/main" id="{D037B547-D8AF-4A68-9061-9156448B28C2}"/>
              </a:ext>
            </a:extLst>
          </p:cNvPr>
          <p:cNvSpPr txBox="1"/>
          <p:nvPr/>
        </p:nvSpPr>
        <p:spPr>
          <a:xfrm>
            <a:off x="1853712" y="4808085"/>
            <a:ext cx="2111095" cy="400110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Premier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nettoyage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46">
            <a:extLst>
              <a:ext uri="{FF2B5EF4-FFF2-40B4-BE49-F238E27FC236}">
                <a16:creationId xmlns:a16="http://schemas.microsoft.com/office/drawing/2014/main" id="{E66D45D3-CE0B-4173-9DD4-1F84EAA1EFC0}"/>
              </a:ext>
            </a:extLst>
          </p:cNvPr>
          <p:cNvCxnSpPr>
            <a:cxnSpLocks/>
          </p:cNvCxnSpPr>
          <p:nvPr/>
        </p:nvCxnSpPr>
        <p:spPr>
          <a:xfrm>
            <a:off x="1326434" y="5022828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48">
            <a:extLst>
              <a:ext uri="{FF2B5EF4-FFF2-40B4-BE49-F238E27FC236}">
                <a16:creationId xmlns:a16="http://schemas.microsoft.com/office/drawing/2014/main" id="{ADBDF012-F419-436C-8FB4-446E070751E8}"/>
              </a:ext>
            </a:extLst>
          </p:cNvPr>
          <p:cNvSpPr/>
          <p:nvPr/>
        </p:nvSpPr>
        <p:spPr>
          <a:xfrm>
            <a:off x="4541218" y="338936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A27F7399-341B-48A2-8D71-826830CED85A}"/>
              </a:ext>
            </a:extLst>
          </p:cNvPr>
          <p:cNvSpPr>
            <a:spLocks/>
          </p:cNvSpPr>
          <p:nvPr/>
        </p:nvSpPr>
        <p:spPr bwMode="auto">
          <a:xfrm>
            <a:off x="4696137" y="356082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57" name="Straight Connector 50">
            <a:extLst>
              <a:ext uri="{FF2B5EF4-FFF2-40B4-BE49-F238E27FC236}">
                <a16:creationId xmlns:a16="http://schemas.microsoft.com/office/drawing/2014/main" id="{BA7EA061-4F85-4E7C-B58F-1875D87A0375}"/>
              </a:ext>
            </a:extLst>
          </p:cNvPr>
          <p:cNvCxnSpPr>
            <a:cxnSpLocks/>
          </p:cNvCxnSpPr>
          <p:nvPr/>
        </p:nvCxnSpPr>
        <p:spPr>
          <a:xfrm>
            <a:off x="9218769" y="4204441"/>
            <a:ext cx="0" cy="42286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3">
            <a:extLst>
              <a:ext uri="{FF2B5EF4-FFF2-40B4-BE49-F238E27FC236}">
                <a16:creationId xmlns:a16="http://schemas.microsoft.com/office/drawing/2014/main" id="{A445A7EB-57A5-4969-942B-5AC24791657C}"/>
              </a:ext>
            </a:extLst>
          </p:cNvPr>
          <p:cNvSpPr txBox="1"/>
          <p:nvPr/>
        </p:nvSpPr>
        <p:spPr>
          <a:xfrm>
            <a:off x="8592354" y="1637902"/>
            <a:ext cx="1649789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>
              <a:defRPr/>
            </a:pP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Lancer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une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analyse</a:t>
            </a:r>
            <a:r>
              <a:rPr lang="en-US" sz="2000" b="1" kern="0" dirty="0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b="1" kern="0" dirty="0" err="1">
                <a:solidFill>
                  <a:srgbClr val="285993"/>
                </a:solidFill>
                <a:latin typeface="Graphik Light"/>
                <a:ea typeface="Open Sans" panose="020B0606030504020204" pitchFamily="34" charset="0"/>
                <a:cs typeface="Open Sans" panose="020B0606030504020204" pitchFamily="34" charset="0"/>
              </a:rPr>
              <a:t>exploratoire</a:t>
            </a:r>
            <a:endParaRPr lang="en-US" sz="2000" b="1" kern="0" dirty="0">
              <a:solidFill>
                <a:srgbClr val="285993"/>
              </a:solidFill>
              <a:latin typeface="Graphik Ligh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9" name="Straight Connector 54">
            <a:extLst>
              <a:ext uri="{FF2B5EF4-FFF2-40B4-BE49-F238E27FC236}">
                <a16:creationId xmlns:a16="http://schemas.microsoft.com/office/drawing/2014/main" id="{5619A787-E5BC-4902-9141-37BE3F8D7ADA}"/>
              </a:ext>
            </a:extLst>
          </p:cNvPr>
          <p:cNvCxnSpPr>
            <a:cxnSpLocks/>
          </p:cNvCxnSpPr>
          <p:nvPr/>
        </p:nvCxnSpPr>
        <p:spPr>
          <a:xfrm>
            <a:off x="10285361" y="2302294"/>
            <a:ext cx="400228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1">
            <a:extLst>
              <a:ext uri="{FF2B5EF4-FFF2-40B4-BE49-F238E27FC236}">
                <a16:creationId xmlns:a16="http://schemas.microsoft.com/office/drawing/2014/main" id="{B4F405DB-698A-499E-A83B-6EF7DE91DAF5}"/>
              </a:ext>
            </a:extLst>
          </p:cNvPr>
          <p:cNvSpPr/>
          <p:nvPr/>
        </p:nvSpPr>
        <p:spPr>
          <a:xfrm>
            <a:off x="8965608" y="3621749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Elipse 47">
            <a:extLst>
              <a:ext uri="{FF2B5EF4-FFF2-40B4-BE49-F238E27FC236}">
                <a16:creationId xmlns:a16="http://schemas.microsoft.com/office/drawing/2014/main" id="{830E62C7-027D-40FB-B802-DB81F28DEB43}"/>
              </a:ext>
            </a:extLst>
          </p:cNvPr>
          <p:cNvSpPr/>
          <p:nvPr/>
        </p:nvSpPr>
        <p:spPr>
          <a:xfrm>
            <a:off x="10928324" y="2116271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Elipse 51">
            <a:extLst>
              <a:ext uri="{FF2B5EF4-FFF2-40B4-BE49-F238E27FC236}">
                <a16:creationId xmlns:a16="http://schemas.microsoft.com/office/drawing/2014/main" id="{B34F8BA1-82B7-426D-BCDC-130AFB9F8A09}"/>
              </a:ext>
            </a:extLst>
          </p:cNvPr>
          <p:cNvSpPr/>
          <p:nvPr/>
        </p:nvSpPr>
        <p:spPr>
          <a:xfrm>
            <a:off x="6745460" y="4037282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Oval 48">
            <a:extLst>
              <a:ext uri="{FF2B5EF4-FFF2-40B4-BE49-F238E27FC236}">
                <a16:creationId xmlns:a16="http://schemas.microsoft.com/office/drawing/2014/main" id="{CA897A73-1854-4971-BFA7-99E06C4EC51B}"/>
              </a:ext>
            </a:extLst>
          </p:cNvPr>
          <p:cNvSpPr/>
          <p:nvPr/>
        </p:nvSpPr>
        <p:spPr>
          <a:xfrm>
            <a:off x="6696653" y="3999086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C532F3C7-CA7F-4B53-AB4F-5E11C9FCC07A}"/>
              </a:ext>
            </a:extLst>
          </p:cNvPr>
          <p:cNvSpPr>
            <a:spLocks/>
          </p:cNvSpPr>
          <p:nvPr/>
        </p:nvSpPr>
        <p:spPr bwMode="auto">
          <a:xfrm>
            <a:off x="6851572" y="4170548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CC56D03-6524-41BF-8BB7-30B87FFC52D8}"/>
              </a:ext>
            </a:extLst>
          </p:cNvPr>
          <p:cNvSpPr/>
          <p:nvPr/>
        </p:nvSpPr>
        <p:spPr>
          <a:xfrm>
            <a:off x="8895523" y="357299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3B5B2A6D-9103-439F-8CF6-16E180323066}"/>
              </a:ext>
            </a:extLst>
          </p:cNvPr>
          <p:cNvSpPr>
            <a:spLocks/>
          </p:cNvSpPr>
          <p:nvPr/>
        </p:nvSpPr>
        <p:spPr bwMode="auto">
          <a:xfrm>
            <a:off x="9050442" y="374446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Elipse 51">
            <a:extLst>
              <a:ext uri="{FF2B5EF4-FFF2-40B4-BE49-F238E27FC236}">
                <a16:creationId xmlns:a16="http://schemas.microsoft.com/office/drawing/2014/main" id="{276AC8AD-9EE6-4CB8-A981-4161898F8B50}"/>
              </a:ext>
            </a:extLst>
          </p:cNvPr>
          <p:cNvSpPr/>
          <p:nvPr/>
        </p:nvSpPr>
        <p:spPr>
          <a:xfrm>
            <a:off x="8937694" y="3617070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Oval 48">
            <a:extLst>
              <a:ext uri="{FF2B5EF4-FFF2-40B4-BE49-F238E27FC236}">
                <a16:creationId xmlns:a16="http://schemas.microsoft.com/office/drawing/2014/main" id="{D5D76353-DA01-4159-9436-E90A19D04C02}"/>
              </a:ext>
            </a:extLst>
          </p:cNvPr>
          <p:cNvSpPr/>
          <p:nvPr/>
        </p:nvSpPr>
        <p:spPr>
          <a:xfrm>
            <a:off x="8888887" y="35788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reeform 5">
            <a:extLst>
              <a:ext uri="{FF2B5EF4-FFF2-40B4-BE49-F238E27FC236}">
                <a16:creationId xmlns:a16="http://schemas.microsoft.com/office/drawing/2014/main" id="{89FFC747-E4EE-4E11-BB8B-95295ECEA24A}"/>
              </a:ext>
            </a:extLst>
          </p:cNvPr>
          <p:cNvSpPr>
            <a:spLocks/>
          </p:cNvSpPr>
          <p:nvPr/>
        </p:nvSpPr>
        <p:spPr bwMode="auto">
          <a:xfrm>
            <a:off x="9043806" y="37503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" name="Oval 18">
            <a:extLst>
              <a:ext uri="{FF2B5EF4-FFF2-40B4-BE49-F238E27FC236}">
                <a16:creationId xmlns:a16="http://schemas.microsoft.com/office/drawing/2014/main" id="{7F0E1FC9-04D9-4566-A17B-66D391F291F0}"/>
              </a:ext>
            </a:extLst>
          </p:cNvPr>
          <p:cNvSpPr/>
          <p:nvPr/>
        </p:nvSpPr>
        <p:spPr>
          <a:xfrm>
            <a:off x="10887000" y="2067274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F942C393-9B21-4200-A758-510C754CA49D}"/>
              </a:ext>
            </a:extLst>
          </p:cNvPr>
          <p:cNvSpPr>
            <a:spLocks/>
          </p:cNvSpPr>
          <p:nvPr/>
        </p:nvSpPr>
        <p:spPr bwMode="auto">
          <a:xfrm>
            <a:off x="11041919" y="2238736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Elipse 51">
            <a:extLst>
              <a:ext uri="{FF2B5EF4-FFF2-40B4-BE49-F238E27FC236}">
                <a16:creationId xmlns:a16="http://schemas.microsoft.com/office/drawing/2014/main" id="{549A56C6-07FF-4254-BE62-1FB67DCE35DB}"/>
              </a:ext>
            </a:extLst>
          </p:cNvPr>
          <p:cNvSpPr/>
          <p:nvPr/>
        </p:nvSpPr>
        <p:spPr>
          <a:xfrm>
            <a:off x="10929171" y="2111345"/>
            <a:ext cx="405790" cy="4057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AF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Oval 48">
            <a:extLst>
              <a:ext uri="{FF2B5EF4-FFF2-40B4-BE49-F238E27FC236}">
                <a16:creationId xmlns:a16="http://schemas.microsoft.com/office/drawing/2014/main" id="{7FCCC9C8-08F4-4CF9-9757-9C32E160FCFD}"/>
              </a:ext>
            </a:extLst>
          </p:cNvPr>
          <p:cNvSpPr/>
          <p:nvPr/>
        </p:nvSpPr>
        <p:spPr>
          <a:xfrm>
            <a:off x="10880364" y="2073149"/>
            <a:ext cx="482708" cy="482708"/>
          </a:xfrm>
          <a:prstGeom prst="ellipse">
            <a:avLst/>
          </a:prstGeom>
          <a:solidFill>
            <a:srgbClr val="4BAFC8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004C69F1-013D-46F6-9CC8-90184D656C2B}"/>
              </a:ext>
            </a:extLst>
          </p:cNvPr>
          <p:cNvSpPr>
            <a:spLocks/>
          </p:cNvSpPr>
          <p:nvPr/>
        </p:nvSpPr>
        <p:spPr bwMode="auto">
          <a:xfrm>
            <a:off x="11035283" y="2244611"/>
            <a:ext cx="172870" cy="139784"/>
          </a:xfrm>
          <a:custGeom>
            <a:avLst/>
            <a:gdLst>
              <a:gd name="T0" fmla="*/ 2384 w 8130"/>
              <a:gd name="T1" fmla="*/ 4874 h 6574"/>
              <a:gd name="T2" fmla="*/ 846 w 8130"/>
              <a:gd name="T3" fmla="*/ 3340 h 6574"/>
              <a:gd name="T4" fmla="*/ 0 w 8130"/>
              <a:gd name="T5" fmla="*/ 4183 h 6574"/>
              <a:gd name="T6" fmla="*/ 2029 w 8130"/>
              <a:gd name="T7" fmla="*/ 6206 h 6574"/>
              <a:gd name="T8" fmla="*/ 2032 w 8130"/>
              <a:gd name="T9" fmla="*/ 6204 h 6574"/>
              <a:gd name="T10" fmla="*/ 2403 w 8130"/>
              <a:gd name="T11" fmla="*/ 6574 h 6574"/>
              <a:gd name="T12" fmla="*/ 8130 w 8130"/>
              <a:gd name="T13" fmla="*/ 859 h 6574"/>
              <a:gd name="T14" fmla="*/ 7269 w 8130"/>
              <a:gd name="T15" fmla="*/ 0 h 6574"/>
              <a:gd name="T16" fmla="*/ 2384 w 8130"/>
              <a:gd name="T17" fmla="*/ 4874 h 6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0" h="6574">
                <a:moveTo>
                  <a:pt x="2384" y="4874"/>
                </a:moveTo>
                <a:lnTo>
                  <a:pt x="846" y="3340"/>
                </a:lnTo>
                <a:lnTo>
                  <a:pt x="0" y="4183"/>
                </a:lnTo>
                <a:lnTo>
                  <a:pt x="2029" y="6206"/>
                </a:lnTo>
                <a:lnTo>
                  <a:pt x="2032" y="6204"/>
                </a:lnTo>
                <a:lnTo>
                  <a:pt x="2403" y="6574"/>
                </a:lnTo>
                <a:lnTo>
                  <a:pt x="8130" y="859"/>
                </a:lnTo>
                <a:lnTo>
                  <a:pt x="7269" y="0"/>
                </a:lnTo>
                <a:lnTo>
                  <a:pt x="2384" y="487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542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47">
            <a:extLst>
              <a:ext uri="{FF2B5EF4-FFF2-40B4-BE49-F238E27FC236}">
                <a16:creationId xmlns:a16="http://schemas.microsoft.com/office/drawing/2014/main" id="{6DFC8D10-0163-481F-9A99-9A59815F88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76" y="4145432"/>
            <a:ext cx="457727" cy="42727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31ED7E4-C908-42A1-93E4-222A49489C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94E87CF4-5B55-490B-A443-0DC4C2B784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1756957"/>
            <a:ext cx="457727" cy="4272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</a:t>
            </a:r>
            <a:r>
              <a:rPr lang="fr-FR" sz="14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publiquebueno</a:t>
            </a:r>
            <a:endParaRPr lang="fr-FR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Premier nettoyage y filtrage des informations 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312-FA6E-467E-97EE-341FA785D9C7}"/>
              </a:ext>
            </a:extLst>
          </p:cNvPr>
          <p:cNvSpPr txBox="1"/>
          <p:nvPr/>
        </p:nvSpPr>
        <p:spPr>
          <a:xfrm>
            <a:off x="844895" y="1268292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Supprimer : colonnes et lignes vides, lignes en double.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0F51F37-DEE0-4C69-83C5-95A69784D073}"/>
              </a:ext>
            </a:extLst>
          </p:cNvPr>
          <p:cNvSpPr txBox="1"/>
          <p:nvPr/>
        </p:nvSpPr>
        <p:spPr>
          <a:xfrm>
            <a:off x="844895" y="1770538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Correction des types de colonnes</a:t>
            </a:r>
            <a:r>
              <a:rPr lang="fr-FR" sz="2000" u="none" strike="noStrike" baseline="30000" dirty="0">
                <a:solidFill>
                  <a:srgbClr val="000000"/>
                </a:solidFill>
                <a:effectLst/>
                <a:latin typeface="docs-Roboto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53F5F5-E81D-4BD7-8297-AAC8722B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617" y="2196551"/>
            <a:ext cx="717232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1EE493-392C-4D62-B76C-D29C1F0CDE53}"/>
              </a:ext>
            </a:extLst>
          </p:cNvPr>
          <p:cNvSpPr txBox="1"/>
          <p:nvPr/>
        </p:nvSpPr>
        <p:spPr>
          <a:xfrm>
            <a:off x="8621423" y="6133199"/>
            <a:ext cx="35705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https://world.openfoodfacts.org/data/data-fields.txt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E309F9-DA7F-4642-A7F6-FAD80D1A4B89}"/>
              </a:ext>
            </a:extLst>
          </p:cNvPr>
          <p:cNvGrpSpPr/>
          <p:nvPr/>
        </p:nvGrpSpPr>
        <p:grpSpPr>
          <a:xfrm>
            <a:off x="9141420" y="2476985"/>
            <a:ext cx="2226376" cy="457727"/>
            <a:chOff x="9430435" y="2375021"/>
            <a:chExt cx="2226376" cy="4577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D98F86-F60B-4855-9E8F-47F024A96237}"/>
                </a:ext>
              </a:extLst>
            </p:cNvPr>
            <p:cNvSpPr/>
            <p:nvPr/>
          </p:nvSpPr>
          <p:spPr>
            <a:xfrm>
              <a:off x="9430435" y="2375021"/>
              <a:ext cx="2226376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E0B7A02A-B48F-48AB-92E4-042F639E7EBB}"/>
                </a:ext>
              </a:extLst>
            </p:cNvPr>
            <p:cNvSpPr txBox="1"/>
            <p:nvPr/>
          </p:nvSpPr>
          <p:spPr>
            <a:xfrm>
              <a:off x="9483206" y="2403829"/>
              <a:ext cx="21208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Premier nettoyage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AF34B904-2AC8-447D-815A-7C2C1EA91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5" y="3051671"/>
            <a:ext cx="56578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B7732C40-B5D6-4330-BAC8-375B6825A2A2}"/>
              </a:ext>
            </a:extLst>
          </p:cNvPr>
          <p:cNvGrpSpPr/>
          <p:nvPr/>
        </p:nvGrpSpPr>
        <p:grpSpPr>
          <a:xfrm>
            <a:off x="9141420" y="4856635"/>
            <a:ext cx="2813163" cy="457727"/>
            <a:chOff x="7997468" y="4060082"/>
            <a:chExt cx="2813163" cy="45772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EF770A-91AA-4F53-BFE8-B6DABA5993D3}"/>
                </a:ext>
              </a:extLst>
            </p:cNvPr>
            <p:cNvSpPr/>
            <p:nvPr/>
          </p:nvSpPr>
          <p:spPr>
            <a:xfrm>
              <a:off x="7997468" y="4060082"/>
              <a:ext cx="2813163" cy="457727"/>
            </a:xfrm>
            <a:prstGeom prst="rect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rgbClr val="70AD47"/>
                  </a:solidFill>
                </a:ln>
                <a:solidFill>
                  <a:srgbClr val="70AD47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1ABD236-0C61-4510-9D2C-3C287CF060C9}"/>
                </a:ext>
              </a:extLst>
            </p:cNvPr>
            <p:cNvSpPr txBox="1"/>
            <p:nvPr/>
          </p:nvSpPr>
          <p:spPr>
            <a:xfrm>
              <a:off x="8050239" y="4088890"/>
              <a:ext cx="27603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2000" u="none" strike="noStrike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latin typeface="docs-Roboto"/>
                </a:rPr>
                <a:t>Filtrage des informations</a:t>
              </a:r>
              <a:endPara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BCEBAA0E-396B-47F2-B47B-CFD4B48F3446}"/>
              </a:ext>
            </a:extLst>
          </p:cNvPr>
          <p:cNvGrpSpPr/>
          <p:nvPr/>
        </p:nvGrpSpPr>
        <p:grpSpPr>
          <a:xfrm>
            <a:off x="979617" y="4659709"/>
            <a:ext cx="6534150" cy="1336783"/>
            <a:chOff x="4213875" y="4480360"/>
            <a:chExt cx="6534150" cy="1336783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8DC363-DE7C-45CA-B655-DC17E0763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3875" y="4480360"/>
              <a:ext cx="6534150" cy="9334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6A5B934-0EB1-486C-B444-E2A21DA28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153" b="-2944"/>
            <a:stretch/>
          </p:blipFill>
          <p:spPr>
            <a:xfrm>
              <a:off x="4213875" y="5375900"/>
              <a:ext cx="6534150" cy="441243"/>
            </a:xfrm>
            <a:prstGeom prst="rect">
              <a:avLst/>
            </a:prstGeom>
          </p:spPr>
        </p:pic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05DDD9DD-3A52-443B-BFA6-0C1DCC13CAA9}"/>
              </a:ext>
            </a:extLst>
          </p:cNvPr>
          <p:cNvSpPr txBox="1"/>
          <p:nvPr/>
        </p:nvSpPr>
        <p:spPr>
          <a:xfrm>
            <a:off x="897665" y="4158855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Filtrage des informations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uniquement pour la France</a:t>
            </a:r>
            <a:endParaRPr lang="fr-FR" sz="2000" b="1" u="sng" strike="noStrike" baseline="30000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39BC2C88-A391-4797-B359-E984BA2C6C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4051069"/>
            <a:ext cx="965532" cy="207489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78E71002-8E26-4F31-A69F-7599368254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99" y="1668402"/>
            <a:ext cx="965532" cy="20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92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265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Liste de catégories des produits à travailler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aphicFrame>
        <p:nvGraphicFramePr>
          <p:cNvPr id="31" name="Tableau 3">
            <a:extLst>
              <a:ext uri="{FF2B5EF4-FFF2-40B4-BE49-F238E27FC236}">
                <a16:creationId xmlns:a16="http://schemas.microsoft.com/office/drawing/2014/main" id="{19BFFA8A-8AF1-4410-A80A-FCF37C96C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813236"/>
              </p:ext>
            </p:extLst>
          </p:nvPr>
        </p:nvGraphicFramePr>
        <p:xfrm>
          <a:off x="935713" y="1175372"/>
          <a:ext cx="10320573" cy="502439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05693">
                  <a:extLst>
                    <a:ext uri="{9D8B030D-6E8A-4147-A177-3AD203B41FA5}">
                      <a16:colId xmlns:a16="http://schemas.microsoft.com/office/drawing/2014/main" val="3013340932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724231034"/>
                    </a:ext>
                  </a:extLst>
                </a:gridCol>
              </a:tblGrid>
              <a:tr h="426818"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main_category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 + « / » + « </a:t>
                      </a:r>
                      <a:r>
                        <a:rPr lang="fr-FR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  <a:r>
                        <a:rPr lang="fr-F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»</a:t>
                      </a:r>
                      <a:endParaRPr lang="es-419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dirty="0" err="1"/>
                        <a:t>Renamed</a:t>
                      </a:r>
                      <a:r>
                        <a:rPr lang="es-419" dirty="0"/>
                        <a:t> </a:t>
                      </a:r>
                      <a:r>
                        <a:rPr lang="es-419" dirty="0" err="1"/>
                        <a:t>Category</a:t>
                      </a:r>
                      <a:endParaRPr lang="es-419" dirty="0"/>
                    </a:p>
                  </a:txBody>
                  <a:tcPr anchor="ctr">
                    <a:solidFill>
                      <a:srgbClr val="745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0993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en:chicken-breasts</a:t>
                      </a:r>
                      <a:r>
                        <a:rPr lang="fr-FR" sz="1500" dirty="0"/>
                        <a:t> / Viandes, Volailles, Poulets, Filets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500890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en:chicken-thighs</a:t>
                      </a:r>
                      <a:r>
                        <a:rPr lang="fr-FR" sz="1500" dirty="0"/>
                        <a:t> / Viandes, Volailles, Poulets, Cuisses de poulet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Meats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33408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en:turkey-cutlets</a:t>
                      </a:r>
                      <a:r>
                        <a:rPr lang="es-419" sz="1500" dirty="0"/>
                        <a:t> / </a:t>
                      </a:r>
                      <a:r>
                        <a:rPr lang="es-419" sz="1500" dirty="0" err="1"/>
                        <a:t>Viandes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Volailles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Dindes</a:t>
                      </a:r>
                      <a:r>
                        <a:rPr lang="es-419" sz="1500" dirty="0"/>
                        <a:t>, Escalopes de </a:t>
                      </a:r>
                      <a:r>
                        <a:rPr lang="es-419" sz="1500" dirty="0" err="1"/>
                        <a:t>dinde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111608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en:extra-virgin-olive-oils</a:t>
                      </a:r>
                      <a:r>
                        <a:rPr lang="fr-FR" sz="1500" dirty="0"/>
                        <a:t> / Aliments et boissons à base de végétaux, Aliments d'origine végétale, Matières grasses, Produits de l'olivier, Matières grasses végétales, Huiles, Huiles d'olive, Huiles d'olive vierges extra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Foods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of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plant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origin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911056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en:biscuits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r>
                        <a:rPr lang="es-419" sz="1500" dirty="0"/>
                        <a:t> et </a:t>
                      </a:r>
                      <a:r>
                        <a:rPr lang="es-419" sz="1500" dirty="0" err="1"/>
                        <a:t>gâteaux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Biscuits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Snacks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38019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en:white-hams</a:t>
                      </a:r>
                      <a:r>
                        <a:rPr lang="fr-FR" sz="1500" dirty="0"/>
                        <a:t> / Viandes, Charcuteries, Jambons, Jambons blancs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Cold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cuts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786085"/>
                  </a:ext>
                </a:extLst>
              </a:tr>
              <a:tr h="710785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en:labeled-cheeses</a:t>
                      </a:r>
                      <a:r>
                        <a:rPr lang="fr-FR" sz="1500" dirty="0"/>
                        <a:t> / Produits laitiers, Produits fermentés, Produits laitiers fermentés, Fromages, Fromages à pâte pressée cuite, Fromages de France, Comté, </a:t>
                      </a:r>
                      <a:r>
                        <a:rPr lang="fr-FR" sz="1500" dirty="0" err="1"/>
                        <a:t>en:aoc-cheeses</a:t>
                      </a:r>
                      <a:r>
                        <a:rPr lang="fr-FR" sz="1500" dirty="0"/>
                        <a:t>, </a:t>
                      </a:r>
                      <a:r>
                        <a:rPr lang="fr-FR" sz="1500" dirty="0" err="1"/>
                        <a:t>en:labeled-cheeses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8701"/>
                  </a:ext>
                </a:extLst>
              </a:tr>
              <a:tr h="501730">
                <a:tc>
                  <a:txBody>
                    <a:bodyPr/>
                    <a:lstStyle/>
                    <a:p>
                      <a:pPr algn="l"/>
                      <a:r>
                        <a:rPr lang="fr-FR" sz="1500" dirty="0" err="1"/>
                        <a:t>en:cheeses</a:t>
                      </a:r>
                      <a:r>
                        <a:rPr lang="fr-FR" sz="1500" dirty="0"/>
                        <a:t> / Produits laitiers, Produits fermentés, Produits laitiers fermentés, Fromages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500" dirty="0" err="1"/>
                        <a:t>Dairy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products</a:t>
                      </a:r>
                      <a:endParaRPr lang="es-419" sz="1500" dirty="0"/>
                    </a:p>
                    <a:p>
                      <a:pPr algn="ctr"/>
                      <a:endParaRPr lang="es-419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02743"/>
                  </a:ext>
                </a:extLst>
              </a:tr>
              <a:tr h="426818">
                <a:tc>
                  <a:txBody>
                    <a:bodyPr/>
                    <a:lstStyle/>
                    <a:p>
                      <a:pPr algn="l"/>
                      <a:r>
                        <a:rPr lang="es-419" sz="1500" dirty="0" err="1"/>
                        <a:t>en:dark-chocolates</a:t>
                      </a:r>
                      <a:r>
                        <a:rPr lang="es-419" sz="1500" dirty="0"/>
                        <a:t> / Snacks, Snacks </a:t>
                      </a:r>
                      <a:r>
                        <a:rPr lang="es-419" sz="1500" dirty="0" err="1"/>
                        <a:t>sucrés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, </a:t>
                      </a:r>
                      <a:r>
                        <a:rPr lang="es-419" sz="1500" dirty="0" err="1"/>
                        <a:t>Chocolats</a:t>
                      </a:r>
                      <a:r>
                        <a:rPr lang="es-419" sz="1500" dirty="0"/>
                        <a:t> </a:t>
                      </a:r>
                      <a:r>
                        <a:rPr lang="es-419" sz="1500" dirty="0" err="1"/>
                        <a:t>noirs</a:t>
                      </a:r>
                      <a:endParaRPr lang="es-419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419" sz="1500" dirty="0"/>
                        <a:t>Chocolates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9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36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84930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champs d’idée d’application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F2B2A2-E707-4781-8F86-C6385B96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37" y="2051152"/>
            <a:ext cx="457727" cy="4272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844896" y="1268292"/>
            <a:ext cx="56772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analysé le </a:t>
            </a:r>
            <a:r>
              <a:rPr lang="fr-FR" sz="2000" u="none" strike="noStrike" dirty="0" err="1">
                <a:solidFill>
                  <a:srgbClr val="000000"/>
                </a:solidFill>
                <a:effectLst/>
                <a:latin typeface="docs-Roboto"/>
              </a:rPr>
              <a:t>dataset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27 colonnes ont été obtenues </a:t>
            </a:r>
            <a:r>
              <a:rPr lang="fr-FR" sz="1400" i="1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BEA0CA4-7CF1-4EF2-971F-FA27D2B9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549" y="1360974"/>
            <a:ext cx="4341846" cy="48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8F3C3C-10FD-4D93-8F07-360FA5495642}"/>
              </a:ext>
            </a:extLst>
          </p:cNvPr>
          <p:cNvSpPr/>
          <p:nvPr/>
        </p:nvSpPr>
        <p:spPr>
          <a:xfrm>
            <a:off x="979714" y="-1866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28B31-5207-4FA8-9991-FCD6CC108902}"/>
              </a:ext>
            </a:extLst>
          </p:cNvPr>
          <p:cNvSpPr/>
          <p:nvPr/>
        </p:nvSpPr>
        <p:spPr>
          <a:xfrm>
            <a:off x="7261569" y="1763412"/>
            <a:ext cx="4510569" cy="598979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932590-0826-453A-9E37-C562BB4B4D4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284376" y="2062902"/>
            <a:ext cx="3977193" cy="978878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C4F3C12B-492A-4152-B40D-3EE856C0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4512288"/>
            <a:ext cx="6144192" cy="1507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70CF2F5-8577-4DA2-BAC6-4476BDCC4415}"/>
              </a:ext>
            </a:extLst>
          </p:cNvPr>
          <p:cNvSpPr txBox="1"/>
          <p:nvPr/>
        </p:nvSpPr>
        <p:spPr>
          <a:xfrm>
            <a:off x="835845" y="2859343"/>
            <a:ext cx="4786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latin typeface="docs-Roboto"/>
              </a:rPr>
              <a:t>Par exemple « Energy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et energy-kj_100g ont les même données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energy_100g vs energy-kcal_100g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kcal = 4,1868 kJ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1600" dirty="0"/>
              <a:t>1 kJ = 0,2388 kcal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600" dirty="0">
              <a:latin typeface="docs-Roboto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BF8D5D-BED5-4B5A-A195-EC8AD1703326}"/>
              </a:ext>
            </a:extLst>
          </p:cNvPr>
          <p:cNvSpPr txBox="1"/>
          <p:nvPr/>
        </p:nvSpPr>
        <p:spPr>
          <a:xfrm>
            <a:off x="844896" y="2064733"/>
            <a:ext cx="5770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Les champs qui ont plusieurs colonnes identifiées ont été analysés pour compléter les données entre elles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727F85-E528-4CB2-AEC8-2EAF46A4514A}"/>
              </a:ext>
            </a:extLst>
          </p:cNvPr>
          <p:cNvSpPr/>
          <p:nvPr/>
        </p:nvSpPr>
        <p:spPr>
          <a:xfrm>
            <a:off x="7007290" y="612450"/>
            <a:ext cx="5184711" cy="593801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74A596-6839-42A5-8F10-3739337485D3}"/>
              </a:ext>
            </a:extLst>
          </p:cNvPr>
          <p:cNvSpPr txBox="1"/>
          <p:nvPr/>
        </p:nvSpPr>
        <p:spPr>
          <a:xfrm>
            <a:off x="7261569" y="641258"/>
            <a:ext cx="493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Finalement, 16 colonnes ont été obtenues </a:t>
            </a:r>
          </a:p>
          <a:p>
            <a:pPr algn="r"/>
            <a:r>
              <a:rPr lang="fr-FR" sz="1200" i="1" u="none" strike="noStrike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docs-Roboto"/>
              </a:rPr>
              <a:t>(Pour voir le liste complété de champs, aller aux annexes)</a:t>
            </a:r>
            <a:endParaRPr lang="fr-FR" sz="1200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61208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6" y="1226732"/>
            <a:ext cx="74574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La ville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Seattle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a l’objectif devenir une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ville neutre en émissions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de carbone en 2050. Ils s’intéressent principalement aux émissions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des bâtiments non destinés à l’habitation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6FFAB95-C450-4D8E-9970-55865F0B8DAF}"/>
              </a:ext>
            </a:extLst>
          </p:cNvPr>
          <p:cNvGrpSpPr/>
          <p:nvPr/>
        </p:nvGrpSpPr>
        <p:grpSpPr>
          <a:xfrm>
            <a:off x="279918" y="2992433"/>
            <a:ext cx="7273341" cy="2812417"/>
            <a:chOff x="279918" y="2992433"/>
            <a:chExt cx="7273341" cy="2812417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554A95C-198F-4D25-BB93-3862BE22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8" y="3166376"/>
              <a:ext cx="360000" cy="360000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521B012-0CE2-4F18-8F22-D61B1D14C7E7}"/>
                </a:ext>
              </a:extLst>
            </p:cNvPr>
            <p:cNvSpPr txBox="1"/>
            <p:nvPr/>
          </p:nvSpPr>
          <p:spPr>
            <a:xfrm>
              <a:off x="744627" y="3773525"/>
              <a:ext cx="680863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b="1" dirty="0">
                  <a:solidFill>
                    <a:srgbClr val="202124"/>
                  </a:solidFill>
                  <a:latin typeface="Google Sans"/>
                </a:rPr>
                <a:t>Prendre en compte :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Se passer des relevés de consommation annuels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Trouver de nouvelles informations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Optimiser les performances en appliquant des transformations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Mettre en place une évaluation rigoureuse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Validation croisée</a:t>
              </a:r>
            </a:p>
            <a:p>
              <a:pPr marL="742950" lvl="1" indent="-285750">
                <a:buFont typeface="Wingdings" panose="05000000000000000000" pitchFamily="2" charset="2"/>
                <a:buChar char="§"/>
              </a:pPr>
              <a:r>
                <a:rPr lang="fr-FR" dirty="0">
                  <a:solidFill>
                    <a:srgbClr val="202124"/>
                  </a:solidFill>
                  <a:latin typeface="Google Sans"/>
                </a:rPr>
                <a:t>Hyperparamètres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405883F-5A31-48FF-A41D-178CC91EEB75}"/>
                </a:ext>
              </a:extLst>
            </p:cNvPr>
            <p:cNvSpPr txBox="1"/>
            <p:nvPr/>
          </p:nvSpPr>
          <p:spPr>
            <a:xfrm>
              <a:off x="721278" y="2992433"/>
              <a:ext cx="680863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Prédiction des émissions de CO2 et de la consommation </a:t>
              </a:r>
            </a:p>
            <a:p>
              <a:r>
                <a:rPr lang="fr-FR" sz="2000" b="1" u="none" strike="noStrike" dirty="0">
                  <a:ln>
                    <a:solidFill>
                      <a:srgbClr val="7451EB"/>
                    </a:solidFill>
                  </a:ln>
                  <a:solidFill>
                    <a:srgbClr val="7451EB"/>
                  </a:solidFill>
                  <a:effectLst/>
                  <a:latin typeface="Google Sans"/>
                </a:rPr>
                <a:t>totale d'énergie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B7577954-1775-45D6-85D2-3D1820C2DE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20572" r="9528" b="20038"/>
          <a:stretch/>
        </p:blipFill>
        <p:spPr>
          <a:xfrm>
            <a:off x="8030813" y="1449143"/>
            <a:ext cx="3434934" cy="1166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C0CD6D4-4A26-4CC1-B3A0-2817A559B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1269" y="3526376"/>
            <a:ext cx="4274021" cy="1570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688ACD9-F4DB-4539-A473-289B1B4A35E9}"/>
              </a:ext>
            </a:extLst>
          </p:cNvPr>
          <p:cNvSpPr txBox="1"/>
          <p:nvPr/>
        </p:nvSpPr>
        <p:spPr>
          <a:xfrm rot="19283974">
            <a:off x="8442908" y="497022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313920" cy="126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Seulement deux colonnes avec NaN supérieur à 80%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86428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877706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La plupart des colonnes ont + / - 20% de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ADA86E-C19C-48B5-BDBD-13BAE50C0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45"/>
          <a:stretch/>
        </p:blipFill>
        <p:spPr>
          <a:xfrm>
            <a:off x="6248400" y="497173"/>
            <a:ext cx="5251105" cy="5718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3DCE5-A6BC-407E-A8BA-25936C26491F}"/>
              </a:ext>
            </a:extLst>
          </p:cNvPr>
          <p:cNvSpPr/>
          <p:nvPr/>
        </p:nvSpPr>
        <p:spPr>
          <a:xfrm>
            <a:off x="6248400" y="5518713"/>
            <a:ext cx="5251105" cy="61792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D85BFF-DDAA-4A7C-BFB7-9218198E6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27" y="3697628"/>
            <a:ext cx="5086350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D0C4DBB3-2AF1-4767-B7E4-EB43427A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2774445"/>
            <a:ext cx="457727" cy="42727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17E89C16-C413-4D72-B0F9-C9A6AC6FF29C}"/>
              </a:ext>
            </a:extLst>
          </p:cNvPr>
          <p:cNvSpPr txBox="1"/>
          <p:nvPr/>
        </p:nvSpPr>
        <p:spPr>
          <a:xfrm>
            <a:off x="844895" y="2787868"/>
            <a:ext cx="50863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Suppression des colonnes à plus de 80% des valeurs manquantes</a:t>
            </a:r>
            <a:endParaRPr lang="fr-FR" sz="2000" b="1" i="1" u="none" strike="noStrike" dirty="0">
              <a:solidFill>
                <a:srgbClr val="548235"/>
              </a:solidFill>
              <a:effectLst/>
              <a:latin typeface="docs-Roboto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DCDFC55-D22A-4691-8393-DED520B430D3}"/>
              </a:ext>
            </a:extLst>
          </p:cNvPr>
          <p:cNvCxnSpPr>
            <a:cxnSpLocks/>
            <a:stCxn id="19" idx="2"/>
            <a:endCxn id="6" idx="1"/>
          </p:cNvCxnSpPr>
          <p:nvPr/>
        </p:nvCxnSpPr>
        <p:spPr>
          <a:xfrm>
            <a:off x="3287802" y="3954803"/>
            <a:ext cx="2960598" cy="18728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CF3E9-8C72-4528-A8DC-89A2D9AACD8C}"/>
              </a:ext>
            </a:extLst>
          </p:cNvPr>
          <p:cNvSpPr/>
          <p:nvPr/>
        </p:nvSpPr>
        <p:spPr>
          <a:xfrm>
            <a:off x="10934299" y="5518712"/>
            <a:ext cx="565206" cy="617927"/>
          </a:xfrm>
          <a:prstGeom prst="rect">
            <a:avLst/>
          </a:prstGeom>
          <a:solidFill>
            <a:srgbClr val="FF0000">
              <a:alpha val="46000"/>
            </a:srgbClr>
          </a:solidFill>
          <a:ln w="285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1724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A36AD3F-6E9B-4088-8160-798DADCA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26473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13EF33A-F6C7-427F-B25F-B936593A0E5E}"/>
              </a:ext>
            </a:extLst>
          </p:cNvPr>
          <p:cNvSpPr txBox="1"/>
          <p:nvPr/>
        </p:nvSpPr>
        <p:spPr>
          <a:xfrm>
            <a:off x="844895" y="1539896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Percentiles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.quantile([0.05, 0.95])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87AAEB5-230F-4D67-9EAD-96723AF5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370984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5095AB0-FBE2-4C98-A69A-69682D3CFA58}"/>
              </a:ext>
            </a:extLst>
          </p:cNvPr>
          <p:cNvSpPr txBox="1"/>
          <p:nvPr/>
        </p:nvSpPr>
        <p:spPr>
          <a:xfrm>
            <a:off x="844683" y="3384407"/>
            <a:ext cx="6871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Z Score </a:t>
            </a:r>
            <a:r>
              <a:rPr lang="fr-FR" sz="2000" b="1" i="1" u="none" strike="noStrike" dirty="0">
                <a:solidFill>
                  <a:srgbClr val="548235"/>
                </a:solidFill>
                <a:effectLst/>
                <a:latin typeface="docs-Roboto"/>
              </a:rPr>
              <a:t>l'écart type de 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E9BA56-F9D6-469B-A3EC-AFA5C315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6" y="2071979"/>
            <a:ext cx="10357602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F46B0D1-0174-48EA-85E0-9F3C77347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06" y="3911874"/>
            <a:ext cx="10888894" cy="70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878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98375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du traitement des valeurs aberrantes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B2FE4B4-8B93-479C-AC7E-7E3339F4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1584597"/>
            <a:ext cx="8990164" cy="3995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843A9A-C7D9-4623-8369-9706123215E4}"/>
              </a:ext>
            </a:extLst>
          </p:cNvPr>
          <p:cNvSpPr/>
          <p:nvPr/>
        </p:nvSpPr>
        <p:spPr>
          <a:xfrm>
            <a:off x="6435425" y="1704443"/>
            <a:ext cx="2693437" cy="3638941"/>
          </a:xfrm>
          <a:prstGeom prst="rect">
            <a:avLst/>
          </a:prstGeom>
          <a:noFill/>
          <a:ln w="38100">
            <a:solidFill>
              <a:srgbClr val="83AC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EC91A50-D958-4AB7-B72F-1A3F60C68199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9128862" y="2785251"/>
            <a:ext cx="416354" cy="7386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61505B-428F-4196-B90D-2A58A3D90682}"/>
              </a:ext>
            </a:extLst>
          </p:cNvPr>
          <p:cNvSpPr/>
          <p:nvPr/>
        </p:nvSpPr>
        <p:spPr>
          <a:xfrm>
            <a:off x="9545216" y="2015119"/>
            <a:ext cx="2646785" cy="1540263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9E680EB-BF10-43B2-ACA8-D0F76E0C4605}"/>
              </a:ext>
            </a:extLst>
          </p:cNvPr>
          <p:cNvSpPr txBox="1"/>
          <p:nvPr/>
        </p:nvSpPr>
        <p:spPr>
          <a:xfrm>
            <a:off x="9633974" y="2046586"/>
            <a:ext cx="2329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Après une phase d'observation, </a:t>
            </a:r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 t</a:t>
            </a:r>
            <a:r>
              <a:rPr lang="fr-FR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raitement des valeurs aberrantes sélectionné est Z Score</a:t>
            </a:r>
          </a:p>
        </p:txBody>
      </p:sp>
    </p:spTree>
    <p:extLst>
      <p:ext uri="{BB962C8B-B14F-4D97-AF65-F5344CB8AC3E}">
        <p14:creationId xmlns:p14="http://schemas.microsoft.com/office/powerpoint/2010/main" val="3247013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Valeurs manquantes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B587B2-10AB-454B-8633-1FB015D448C6}"/>
              </a:ext>
            </a:extLst>
          </p:cNvPr>
          <p:cNvSpPr/>
          <p:nvPr/>
        </p:nvSpPr>
        <p:spPr>
          <a:xfrm>
            <a:off x="7255673" y="1204996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032DC6A-1C28-4BB2-88E6-C3D3E5F488A1}"/>
              </a:ext>
            </a:extLst>
          </p:cNvPr>
          <p:cNvSpPr txBox="1"/>
          <p:nvPr/>
        </p:nvSpPr>
        <p:spPr>
          <a:xfrm>
            <a:off x="7390340" y="1214022"/>
            <a:ext cx="53771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  <p:sp>
        <p:nvSpPr>
          <p:cNvPr id="22" name="Google Shape;1585;p41">
            <a:extLst>
              <a:ext uri="{FF2B5EF4-FFF2-40B4-BE49-F238E27FC236}">
                <a16:creationId xmlns:a16="http://schemas.microsoft.com/office/drawing/2014/main" id="{C29A9DA2-04AF-40F4-A095-D543B18B84AE}"/>
              </a:ext>
            </a:extLst>
          </p:cNvPr>
          <p:cNvSpPr/>
          <p:nvPr/>
        </p:nvSpPr>
        <p:spPr>
          <a:xfrm>
            <a:off x="3206426" y="2311315"/>
            <a:ext cx="525786" cy="535934"/>
          </a:xfrm>
          <a:custGeom>
            <a:avLst/>
            <a:gdLst/>
            <a:ahLst/>
            <a:cxnLst/>
            <a:rect l="l" t="t" r="r" b="b"/>
            <a:pathLst>
              <a:path w="5678" h="5678" extrusionOk="0">
                <a:moveTo>
                  <a:pt x="2839" y="1"/>
                </a:moveTo>
                <a:cubicBezTo>
                  <a:pt x="1272" y="1"/>
                  <a:pt x="0" y="1272"/>
                  <a:pt x="0" y="2839"/>
                </a:cubicBezTo>
                <a:cubicBezTo>
                  <a:pt x="0" y="4407"/>
                  <a:pt x="1272" y="5678"/>
                  <a:pt x="2839" y="5678"/>
                </a:cubicBezTo>
                <a:cubicBezTo>
                  <a:pt x="4407" y="5678"/>
                  <a:pt x="5678" y="4407"/>
                  <a:pt x="5678" y="2839"/>
                </a:cubicBezTo>
                <a:cubicBezTo>
                  <a:pt x="5678" y="1272"/>
                  <a:pt x="4407" y="1"/>
                  <a:pt x="28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586;p41">
            <a:extLst>
              <a:ext uri="{FF2B5EF4-FFF2-40B4-BE49-F238E27FC236}">
                <a16:creationId xmlns:a16="http://schemas.microsoft.com/office/drawing/2014/main" id="{98879800-70F5-456C-A654-C0AEF5520E6C}"/>
              </a:ext>
            </a:extLst>
          </p:cNvPr>
          <p:cNvGrpSpPr/>
          <p:nvPr/>
        </p:nvGrpSpPr>
        <p:grpSpPr>
          <a:xfrm>
            <a:off x="2522173" y="2258080"/>
            <a:ext cx="1894317" cy="2448064"/>
            <a:chOff x="885825" y="1256325"/>
            <a:chExt cx="1700172" cy="2186357"/>
          </a:xfrm>
        </p:grpSpPr>
        <p:sp>
          <p:nvSpPr>
            <p:cNvPr id="24" name="Google Shape;1587;p41">
              <a:extLst>
                <a:ext uri="{FF2B5EF4-FFF2-40B4-BE49-F238E27FC236}">
                  <a16:creationId xmlns:a16="http://schemas.microsoft.com/office/drawing/2014/main" id="{C9796A41-7A9E-4286-A709-4DE4898F223D}"/>
                </a:ext>
              </a:extLst>
            </p:cNvPr>
            <p:cNvSpPr/>
            <p:nvPr/>
          </p:nvSpPr>
          <p:spPr>
            <a:xfrm>
              <a:off x="885825" y="1495561"/>
              <a:ext cx="1700172" cy="1868201"/>
            </a:xfrm>
            <a:custGeom>
              <a:avLst/>
              <a:gdLst/>
              <a:ahLst/>
              <a:cxnLst/>
              <a:rect l="l" t="t" r="r" b="b"/>
              <a:pathLst>
                <a:path w="17244" h="22162" extrusionOk="0">
                  <a:moveTo>
                    <a:pt x="2324" y="1"/>
                  </a:moveTo>
                  <a:cubicBezTo>
                    <a:pt x="1042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2" y="22162"/>
                    <a:pt x="2324" y="22162"/>
                  </a:cubicBezTo>
                  <a:lnTo>
                    <a:pt x="12011" y="22162"/>
                  </a:lnTo>
                  <a:lnTo>
                    <a:pt x="12011" y="21029"/>
                  </a:lnTo>
                  <a:lnTo>
                    <a:pt x="2324" y="21029"/>
                  </a:lnTo>
                  <a:cubicBezTo>
                    <a:pt x="1668" y="21029"/>
                    <a:pt x="1133" y="20495"/>
                    <a:pt x="1133" y="19840"/>
                  </a:cubicBezTo>
                  <a:lnTo>
                    <a:pt x="1133" y="2324"/>
                  </a:lnTo>
                  <a:cubicBezTo>
                    <a:pt x="1133" y="1668"/>
                    <a:pt x="1668" y="1133"/>
                    <a:pt x="2324" y="1133"/>
                  </a:cubicBezTo>
                  <a:lnTo>
                    <a:pt x="14920" y="1133"/>
                  </a:lnTo>
                  <a:cubicBezTo>
                    <a:pt x="15576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4" y="7628"/>
                  </a:lnTo>
                  <a:lnTo>
                    <a:pt x="17244" y="2324"/>
                  </a:lnTo>
                  <a:cubicBezTo>
                    <a:pt x="17244" y="1042"/>
                    <a:pt x="16201" y="1"/>
                    <a:pt x="14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8;p41">
              <a:extLst>
                <a:ext uri="{FF2B5EF4-FFF2-40B4-BE49-F238E27FC236}">
                  <a16:creationId xmlns:a16="http://schemas.microsoft.com/office/drawing/2014/main" id="{3507CC28-132D-42A4-9EA0-D0D5D3A68A65}"/>
                </a:ext>
              </a:extLst>
            </p:cNvPr>
            <p:cNvSpPr/>
            <p:nvPr/>
          </p:nvSpPr>
          <p:spPr>
            <a:xfrm>
              <a:off x="2066952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9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9;p41">
              <a:extLst>
                <a:ext uri="{FF2B5EF4-FFF2-40B4-BE49-F238E27FC236}">
                  <a16:creationId xmlns:a16="http://schemas.microsoft.com/office/drawing/2014/main" id="{203170C9-FA9B-4DF0-A331-BA2E5E96D3D6}"/>
                </a:ext>
              </a:extLst>
            </p:cNvPr>
            <p:cNvSpPr/>
            <p:nvPr/>
          </p:nvSpPr>
          <p:spPr>
            <a:xfrm>
              <a:off x="1452951" y="1256325"/>
              <a:ext cx="565896" cy="573982"/>
            </a:xfrm>
            <a:custGeom>
              <a:avLst/>
              <a:gdLst/>
              <a:ahLst/>
              <a:cxnLst/>
              <a:rect l="l" t="t" r="r" b="b"/>
              <a:pathLst>
                <a:path w="6809" h="6809" extrusionOk="0">
                  <a:moveTo>
                    <a:pt x="3405" y="1131"/>
                  </a:moveTo>
                  <a:cubicBezTo>
                    <a:pt x="4658" y="1131"/>
                    <a:pt x="5677" y="2152"/>
                    <a:pt x="5677" y="3403"/>
                  </a:cubicBezTo>
                  <a:cubicBezTo>
                    <a:pt x="5677" y="4656"/>
                    <a:pt x="4658" y="5676"/>
                    <a:pt x="3405" y="5676"/>
                  </a:cubicBezTo>
                  <a:cubicBezTo>
                    <a:pt x="2152" y="5676"/>
                    <a:pt x="1132" y="4656"/>
                    <a:pt x="1132" y="3403"/>
                  </a:cubicBezTo>
                  <a:cubicBezTo>
                    <a:pt x="1132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1" y="1527"/>
                    <a:pt x="1" y="3405"/>
                  </a:cubicBezTo>
                  <a:cubicBezTo>
                    <a:pt x="1" y="5282"/>
                    <a:pt x="1528" y="6809"/>
                    <a:pt x="3405" y="6809"/>
                  </a:cubicBezTo>
                  <a:cubicBezTo>
                    <a:pt x="5282" y="6809"/>
                    <a:pt x="6809" y="5282"/>
                    <a:pt x="6809" y="3405"/>
                  </a:cubicBezTo>
                  <a:cubicBezTo>
                    <a:pt x="6809" y="1527"/>
                    <a:pt x="5282" y="1"/>
                    <a:pt x="34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590;p41">
            <a:extLst>
              <a:ext uri="{FF2B5EF4-FFF2-40B4-BE49-F238E27FC236}">
                <a16:creationId xmlns:a16="http://schemas.microsoft.com/office/drawing/2014/main" id="{4E16296F-127A-4AE2-B775-5B6C40AEC4E1}"/>
              </a:ext>
            </a:extLst>
          </p:cNvPr>
          <p:cNvGrpSpPr/>
          <p:nvPr/>
        </p:nvGrpSpPr>
        <p:grpSpPr>
          <a:xfrm>
            <a:off x="7255673" y="3255108"/>
            <a:ext cx="1894317" cy="2448154"/>
            <a:chOff x="5134198" y="2146767"/>
            <a:chExt cx="1700172" cy="2186438"/>
          </a:xfrm>
          <a:solidFill>
            <a:srgbClr val="33CC33"/>
          </a:solidFill>
        </p:grpSpPr>
        <p:sp>
          <p:nvSpPr>
            <p:cNvPr id="28" name="Google Shape;1591;p41">
              <a:extLst>
                <a:ext uri="{FF2B5EF4-FFF2-40B4-BE49-F238E27FC236}">
                  <a16:creationId xmlns:a16="http://schemas.microsoft.com/office/drawing/2014/main" id="{2EDE7C18-43AD-4E6E-AD67-AF741DBD3986}"/>
                </a:ext>
              </a:extLst>
            </p:cNvPr>
            <p:cNvSpPr/>
            <p:nvPr/>
          </p:nvSpPr>
          <p:spPr>
            <a:xfrm>
              <a:off x="5748281" y="3806936"/>
              <a:ext cx="471982" cy="478726"/>
            </a:xfrm>
            <a:custGeom>
              <a:avLst/>
              <a:gdLst/>
              <a:ahLst/>
              <a:cxnLst/>
              <a:rect l="l" t="t" r="r" b="b"/>
              <a:pathLst>
                <a:path w="5679" h="5679" extrusionOk="0">
                  <a:moveTo>
                    <a:pt x="2839" y="1"/>
                  </a:moveTo>
                  <a:cubicBezTo>
                    <a:pt x="1271" y="1"/>
                    <a:pt x="1" y="1271"/>
                    <a:pt x="1" y="2840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40"/>
                  </a:cubicBezTo>
                  <a:cubicBezTo>
                    <a:pt x="5678" y="1271"/>
                    <a:pt x="4407" y="1"/>
                    <a:pt x="2839" y="1"/>
                  </a:cubicBezTo>
                  <a:close/>
                </a:path>
              </a:pathLst>
            </a:custGeom>
            <a:grpFill/>
            <a:ln>
              <a:solidFill>
                <a:srgbClr val="33CC3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592;p41">
              <a:extLst>
                <a:ext uri="{FF2B5EF4-FFF2-40B4-BE49-F238E27FC236}">
                  <a16:creationId xmlns:a16="http://schemas.microsoft.com/office/drawing/2014/main" id="{1CF0990D-B0C0-4941-B254-7630F94B2AE6}"/>
                </a:ext>
              </a:extLst>
            </p:cNvPr>
            <p:cNvGrpSpPr/>
            <p:nvPr/>
          </p:nvGrpSpPr>
          <p:grpSpPr>
            <a:xfrm>
              <a:off x="5134198" y="2146767"/>
              <a:ext cx="1700172" cy="2186438"/>
              <a:chOff x="5134198" y="2146767"/>
              <a:chExt cx="1700172" cy="2186438"/>
            </a:xfrm>
            <a:grpFill/>
          </p:grpSpPr>
          <p:sp>
            <p:nvSpPr>
              <p:cNvPr id="30" name="Google Shape;1593;p41">
                <a:extLst>
                  <a:ext uri="{FF2B5EF4-FFF2-40B4-BE49-F238E27FC236}">
                    <a16:creationId xmlns:a16="http://schemas.microsoft.com/office/drawing/2014/main" id="{56D5EBC6-FD15-4976-B64B-7E56DD5F14E7}"/>
                  </a:ext>
                </a:extLst>
              </p:cNvPr>
              <p:cNvSpPr/>
              <p:nvPr/>
            </p:nvSpPr>
            <p:spPr>
              <a:xfrm>
                <a:off x="5134198" y="2225670"/>
                <a:ext cx="1700172" cy="1868370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22164" extrusionOk="0">
                    <a:moveTo>
                      <a:pt x="2324" y="1"/>
                    </a:moveTo>
                    <a:cubicBezTo>
                      <a:pt x="1043" y="1"/>
                      <a:pt x="1" y="1043"/>
                      <a:pt x="1" y="2324"/>
                    </a:cubicBezTo>
                    <a:lnTo>
                      <a:pt x="1" y="19840"/>
                    </a:lnTo>
                    <a:cubicBezTo>
                      <a:pt x="1" y="21122"/>
                      <a:pt x="1043" y="22163"/>
                      <a:pt x="2324" y="22163"/>
                    </a:cubicBezTo>
                    <a:lnTo>
                      <a:pt x="14921" y="22163"/>
                    </a:lnTo>
                    <a:cubicBezTo>
                      <a:pt x="16200" y="22163"/>
                      <a:pt x="17243" y="21122"/>
                      <a:pt x="17244" y="19840"/>
                    </a:cubicBezTo>
                    <a:lnTo>
                      <a:pt x="17244" y="14536"/>
                    </a:lnTo>
                    <a:lnTo>
                      <a:pt x="16111" y="14536"/>
                    </a:lnTo>
                    <a:lnTo>
                      <a:pt x="16111" y="19840"/>
                    </a:lnTo>
                    <a:cubicBezTo>
                      <a:pt x="16111" y="20496"/>
                      <a:pt x="15576" y="21031"/>
                      <a:pt x="14921" y="21031"/>
                    </a:cubicBezTo>
                    <a:lnTo>
                      <a:pt x="2324" y="21031"/>
                    </a:lnTo>
                    <a:cubicBezTo>
                      <a:pt x="1668" y="21031"/>
                      <a:pt x="1133" y="20496"/>
                      <a:pt x="1133" y="19840"/>
                    </a:cubicBezTo>
                    <a:lnTo>
                      <a:pt x="1133" y="2324"/>
                    </a:lnTo>
                    <a:cubicBezTo>
                      <a:pt x="1133" y="1668"/>
                      <a:pt x="1668" y="1134"/>
                      <a:pt x="2324" y="1134"/>
                    </a:cubicBezTo>
                    <a:lnTo>
                      <a:pt x="12011" y="1134"/>
                    </a:lnTo>
                    <a:lnTo>
                      <a:pt x="1201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4;p41">
                <a:extLst>
                  <a:ext uri="{FF2B5EF4-FFF2-40B4-BE49-F238E27FC236}">
                    <a16:creationId xmlns:a16="http://schemas.microsoft.com/office/drawing/2014/main" id="{5975DBF6-E904-4973-8C84-DD902F9A6D03}"/>
                  </a:ext>
                </a:extLst>
              </p:cNvPr>
              <p:cNvSpPr/>
              <p:nvPr/>
            </p:nvSpPr>
            <p:spPr>
              <a:xfrm>
                <a:off x="6312515" y="2146767"/>
                <a:ext cx="193563" cy="253483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3007" extrusionOk="0">
                    <a:moveTo>
                      <a:pt x="1" y="1"/>
                    </a:moveTo>
                    <a:lnTo>
                      <a:pt x="1" y="3006"/>
                    </a:lnTo>
                    <a:lnTo>
                      <a:pt x="2328" y="1504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5;p41">
                <a:extLst>
                  <a:ext uri="{FF2B5EF4-FFF2-40B4-BE49-F238E27FC236}">
                    <a16:creationId xmlns:a16="http://schemas.microsoft.com/office/drawing/2014/main" id="{E14D9A90-79EC-459E-AA5C-86A034D2E018}"/>
                  </a:ext>
                </a:extLst>
              </p:cNvPr>
              <p:cNvSpPr/>
              <p:nvPr/>
            </p:nvSpPr>
            <p:spPr>
              <a:xfrm>
                <a:off x="5701282" y="3759308"/>
                <a:ext cx="565979" cy="573897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808" extrusionOk="0">
                    <a:moveTo>
                      <a:pt x="3405" y="1132"/>
                    </a:moveTo>
                    <a:cubicBezTo>
                      <a:pt x="4659" y="1132"/>
                      <a:pt x="5677" y="2151"/>
                      <a:pt x="5677" y="3405"/>
                    </a:cubicBezTo>
                    <a:cubicBezTo>
                      <a:pt x="5677" y="4658"/>
                      <a:pt x="4659" y="5676"/>
                      <a:pt x="3405" y="5676"/>
                    </a:cubicBezTo>
                    <a:cubicBezTo>
                      <a:pt x="2152" y="5676"/>
                      <a:pt x="1132" y="4658"/>
                      <a:pt x="1132" y="3405"/>
                    </a:cubicBezTo>
                    <a:cubicBezTo>
                      <a:pt x="1132" y="2151"/>
                      <a:pt x="2152" y="1132"/>
                      <a:pt x="3405" y="1132"/>
                    </a:cubicBezTo>
                    <a:close/>
                    <a:moveTo>
                      <a:pt x="3405" y="0"/>
                    </a:moveTo>
                    <a:cubicBezTo>
                      <a:pt x="1528" y="0"/>
                      <a:pt x="1" y="1527"/>
                      <a:pt x="1" y="3405"/>
                    </a:cubicBezTo>
                    <a:cubicBezTo>
                      <a:pt x="1" y="5282"/>
                      <a:pt x="1528" y="6808"/>
                      <a:pt x="3405" y="6808"/>
                    </a:cubicBezTo>
                    <a:cubicBezTo>
                      <a:pt x="5283" y="6808"/>
                      <a:pt x="6810" y="5282"/>
                      <a:pt x="6809" y="3405"/>
                    </a:cubicBezTo>
                    <a:cubicBezTo>
                      <a:pt x="6809" y="1527"/>
                      <a:pt x="5283" y="0"/>
                      <a:pt x="3405" y="0"/>
                    </a:cubicBezTo>
                    <a:close/>
                  </a:path>
                </a:pathLst>
              </a:custGeom>
              <a:grpFill/>
              <a:ln>
                <a:solidFill>
                  <a:srgbClr val="33CC33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1597;p41">
            <a:extLst>
              <a:ext uri="{FF2B5EF4-FFF2-40B4-BE49-F238E27FC236}">
                <a16:creationId xmlns:a16="http://schemas.microsoft.com/office/drawing/2014/main" id="{C5994ACB-690C-490F-9C4F-1A99F76B4F27}"/>
              </a:ext>
            </a:extLst>
          </p:cNvPr>
          <p:cNvSpPr/>
          <p:nvPr/>
        </p:nvSpPr>
        <p:spPr>
          <a:xfrm>
            <a:off x="4786334" y="5113999"/>
            <a:ext cx="525786" cy="536029"/>
          </a:xfrm>
          <a:custGeom>
            <a:avLst/>
            <a:gdLst/>
            <a:ahLst/>
            <a:cxnLst/>
            <a:rect l="l" t="t" r="r" b="b"/>
            <a:pathLst>
              <a:path w="5678" h="5679" extrusionOk="0">
                <a:moveTo>
                  <a:pt x="2839" y="1"/>
                </a:moveTo>
                <a:cubicBezTo>
                  <a:pt x="1271" y="1"/>
                  <a:pt x="1" y="1271"/>
                  <a:pt x="1" y="2840"/>
                </a:cubicBezTo>
                <a:cubicBezTo>
                  <a:pt x="1" y="4407"/>
                  <a:pt x="1271" y="5678"/>
                  <a:pt x="2839" y="5678"/>
                </a:cubicBezTo>
                <a:cubicBezTo>
                  <a:pt x="4406" y="5678"/>
                  <a:pt x="5678" y="4407"/>
                  <a:pt x="5678" y="2840"/>
                </a:cubicBezTo>
                <a:cubicBezTo>
                  <a:pt x="5678" y="1271"/>
                  <a:pt x="4406" y="1"/>
                  <a:pt x="283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1598;p41">
            <a:extLst>
              <a:ext uri="{FF2B5EF4-FFF2-40B4-BE49-F238E27FC236}">
                <a16:creationId xmlns:a16="http://schemas.microsoft.com/office/drawing/2014/main" id="{1D094EE3-B97D-4641-9E0D-5ADED787B716}"/>
              </a:ext>
            </a:extLst>
          </p:cNvPr>
          <p:cNvGrpSpPr/>
          <p:nvPr/>
        </p:nvGrpSpPr>
        <p:grpSpPr>
          <a:xfrm>
            <a:off x="4102027" y="3255108"/>
            <a:ext cx="1894427" cy="2448154"/>
            <a:chOff x="2303763" y="2146767"/>
            <a:chExt cx="1700271" cy="2186438"/>
          </a:xfrm>
        </p:grpSpPr>
        <p:sp>
          <p:nvSpPr>
            <p:cNvPr id="36" name="Google Shape;1599;p41">
              <a:extLst>
                <a:ext uri="{FF2B5EF4-FFF2-40B4-BE49-F238E27FC236}">
                  <a16:creationId xmlns:a16="http://schemas.microsoft.com/office/drawing/2014/main" id="{EAFB6F03-139C-48D7-BA71-D63AE46F64AE}"/>
                </a:ext>
              </a:extLst>
            </p:cNvPr>
            <p:cNvSpPr/>
            <p:nvPr/>
          </p:nvSpPr>
          <p:spPr>
            <a:xfrm>
              <a:off x="2303763" y="2225670"/>
              <a:ext cx="1700271" cy="1868370"/>
            </a:xfrm>
            <a:custGeom>
              <a:avLst/>
              <a:gdLst/>
              <a:ahLst/>
              <a:cxnLst/>
              <a:rect l="l" t="t" r="r" b="b"/>
              <a:pathLst>
                <a:path w="17245" h="22164" extrusionOk="0">
                  <a:moveTo>
                    <a:pt x="2325" y="1"/>
                  </a:moveTo>
                  <a:cubicBezTo>
                    <a:pt x="1043" y="1"/>
                    <a:pt x="1" y="1043"/>
                    <a:pt x="1" y="2324"/>
                  </a:cubicBezTo>
                  <a:lnTo>
                    <a:pt x="1" y="19840"/>
                  </a:lnTo>
                  <a:cubicBezTo>
                    <a:pt x="1" y="21122"/>
                    <a:pt x="1043" y="22163"/>
                    <a:pt x="2325" y="22163"/>
                  </a:cubicBezTo>
                  <a:lnTo>
                    <a:pt x="14921" y="22163"/>
                  </a:lnTo>
                  <a:cubicBezTo>
                    <a:pt x="16201" y="22163"/>
                    <a:pt x="17245" y="21122"/>
                    <a:pt x="17245" y="19840"/>
                  </a:cubicBezTo>
                  <a:lnTo>
                    <a:pt x="17245" y="14536"/>
                  </a:lnTo>
                  <a:lnTo>
                    <a:pt x="16111" y="14536"/>
                  </a:lnTo>
                  <a:lnTo>
                    <a:pt x="16111" y="19840"/>
                  </a:lnTo>
                  <a:cubicBezTo>
                    <a:pt x="16111" y="20496"/>
                    <a:pt x="15577" y="21031"/>
                    <a:pt x="14921" y="21031"/>
                  </a:cubicBezTo>
                  <a:lnTo>
                    <a:pt x="2325" y="21031"/>
                  </a:lnTo>
                  <a:cubicBezTo>
                    <a:pt x="1668" y="21031"/>
                    <a:pt x="1134" y="20496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4"/>
                    <a:pt x="2325" y="1134"/>
                  </a:cubicBezTo>
                  <a:lnTo>
                    <a:pt x="12012" y="1134"/>
                  </a:lnTo>
                  <a:lnTo>
                    <a:pt x="12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00;p41">
              <a:extLst>
                <a:ext uri="{FF2B5EF4-FFF2-40B4-BE49-F238E27FC236}">
                  <a16:creationId xmlns:a16="http://schemas.microsoft.com/office/drawing/2014/main" id="{9BE2E6A0-C006-4761-AA2A-D6AAD01E84E2}"/>
                </a:ext>
              </a:extLst>
            </p:cNvPr>
            <p:cNvSpPr/>
            <p:nvPr/>
          </p:nvSpPr>
          <p:spPr>
            <a:xfrm>
              <a:off x="3459918" y="2146767"/>
              <a:ext cx="193480" cy="253483"/>
            </a:xfrm>
            <a:custGeom>
              <a:avLst/>
              <a:gdLst/>
              <a:ahLst/>
              <a:cxnLst/>
              <a:rect l="l" t="t" r="r" b="b"/>
              <a:pathLst>
                <a:path w="2328" h="3007" extrusionOk="0">
                  <a:moveTo>
                    <a:pt x="1" y="1"/>
                  </a:moveTo>
                  <a:lnTo>
                    <a:pt x="1" y="3006"/>
                  </a:lnTo>
                  <a:lnTo>
                    <a:pt x="2328" y="15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01;p41">
              <a:extLst>
                <a:ext uri="{FF2B5EF4-FFF2-40B4-BE49-F238E27FC236}">
                  <a16:creationId xmlns:a16="http://schemas.microsoft.com/office/drawing/2014/main" id="{6EE711D9-6B39-496A-8482-1B0B13A6DD21}"/>
                </a:ext>
              </a:extLst>
            </p:cNvPr>
            <p:cNvSpPr/>
            <p:nvPr/>
          </p:nvSpPr>
          <p:spPr>
            <a:xfrm>
              <a:off x="2870814" y="3759308"/>
              <a:ext cx="566145" cy="573897"/>
            </a:xfrm>
            <a:custGeom>
              <a:avLst/>
              <a:gdLst/>
              <a:ahLst/>
              <a:cxnLst/>
              <a:rect l="l" t="t" r="r" b="b"/>
              <a:pathLst>
                <a:path w="6812" h="6808" extrusionOk="0">
                  <a:moveTo>
                    <a:pt x="3406" y="1132"/>
                  </a:moveTo>
                  <a:cubicBezTo>
                    <a:pt x="4659" y="1132"/>
                    <a:pt x="5678" y="2151"/>
                    <a:pt x="5678" y="3405"/>
                  </a:cubicBezTo>
                  <a:cubicBezTo>
                    <a:pt x="5678" y="4658"/>
                    <a:pt x="4659" y="5676"/>
                    <a:pt x="3406" y="5676"/>
                  </a:cubicBezTo>
                  <a:cubicBezTo>
                    <a:pt x="2153" y="5676"/>
                    <a:pt x="1134" y="4658"/>
                    <a:pt x="1134" y="3405"/>
                  </a:cubicBezTo>
                  <a:cubicBezTo>
                    <a:pt x="1134" y="2151"/>
                    <a:pt x="2153" y="1132"/>
                    <a:pt x="3406" y="1132"/>
                  </a:cubicBezTo>
                  <a:close/>
                  <a:moveTo>
                    <a:pt x="3406" y="0"/>
                  </a:moveTo>
                  <a:cubicBezTo>
                    <a:pt x="1528" y="0"/>
                    <a:pt x="1" y="1527"/>
                    <a:pt x="1" y="3405"/>
                  </a:cubicBezTo>
                  <a:cubicBezTo>
                    <a:pt x="1" y="5282"/>
                    <a:pt x="1529" y="6808"/>
                    <a:pt x="3406" y="6808"/>
                  </a:cubicBezTo>
                  <a:cubicBezTo>
                    <a:pt x="5284" y="6808"/>
                    <a:pt x="6812" y="5282"/>
                    <a:pt x="6810" y="3405"/>
                  </a:cubicBezTo>
                  <a:cubicBezTo>
                    <a:pt x="6810" y="1527"/>
                    <a:pt x="5283" y="0"/>
                    <a:pt x="3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602;p41">
            <a:extLst>
              <a:ext uri="{FF2B5EF4-FFF2-40B4-BE49-F238E27FC236}">
                <a16:creationId xmlns:a16="http://schemas.microsoft.com/office/drawing/2014/main" id="{32C06228-9797-465D-90F2-8514A49D02C0}"/>
              </a:ext>
            </a:extLst>
          </p:cNvPr>
          <p:cNvGrpSpPr/>
          <p:nvPr/>
        </p:nvGrpSpPr>
        <p:grpSpPr>
          <a:xfrm>
            <a:off x="5633695" y="2258080"/>
            <a:ext cx="1894427" cy="2448064"/>
            <a:chOff x="6557948" y="1256325"/>
            <a:chExt cx="1700271" cy="2186357"/>
          </a:xfrm>
        </p:grpSpPr>
        <p:sp>
          <p:nvSpPr>
            <p:cNvPr id="40" name="Google Shape;1603;p41">
              <a:extLst>
                <a:ext uri="{FF2B5EF4-FFF2-40B4-BE49-F238E27FC236}">
                  <a16:creationId xmlns:a16="http://schemas.microsoft.com/office/drawing/2014/main" id="{62F1C018-8EB6-4B84-9982-EF9E07F1D8C0}"/>
                </a:ext>
              </a:extLst>
            </p:cNvPr>
            <p:cNvSpPr/>
            <p:nvPr/>
          </p:nvSpPr>
          <p:spPr>
            <a:xfrm>
              <a:off x="6557948" y="1495561"/>
              <a:ext cx="1700271" cy="1868201"/>
            </a:xfrm>
            <a:custGeom>
              <a:avLst/>
              <a:gdLst/>
              <a:ahLst/>
              <a:cxnLst/>
              <a:rect l="l" t="t" r="r" b="b"/>
              <a:pathLst>
                <a:path w="17245" h="22162" extrusionOk="0">
                  <a:moveTo>
                    <a:pt x="2325" y="1"/>
                  </a:moveTo>
                  <a:cubicBezTo>
                    <a:pt x="1043" y="1"/>
                    <a:pt x="1" y="1042"/>
                    <a:pt x="1" y="2324"/>
                  </a:cubicBezTo>
                  <a:lnTo>
                    <a:pt x="1" y="19838"/>
                  </a:lnTo>
                  <a:cubicBezTo>
                    <a:pt x="1" y="21119"/>
                    <a:pt x="1043" y="22162"/>
                    <a:pt x="2325" y="22162"/>
                  </a:cubicBezTo>
                  <a:lnTo>
                    <a:pt x="12012" y="22162"/>
                  </a:lnTo>
                  <a:lnTo>
                    <a:pt x="12012" y="21029"/>
                  </a:lnTo>
                  <a:lnTo>
                    <a:pt x="2325" y="21029"/>
                  </a:lnTo>
                  <a:cubicBezTo>
                    <a:pt x="1668" y="21029"/>
                    <a:pt x="1134" y="20495"/>
                    <a:pt x="1134" y="19840"/>
                  </a:cubicBezTo>
                  <a:lnTo>
                    <a:pt x="1134" y="2324"/>
                  </a:lnTo>
                  <a:cubicBezTo>
                    <a:pt x="1134" y="1668"/>
                    <a:pt x="1668" y="1133"/>
                    <a:pt x="2325" y="1133"/>
                  </a:cubicBezTo>
                  <a:lnTo>
                    <a:pt x="14921" y="1133"/>
                  </a:lnTo>
                  <a:cubicBezTo>
                    <a:pt x="15577" y="1133"/>
                    <a:pt x="16111" y="1668"/>
                    <a:pt x="16111" y="2324"/>
                  </a:cubicBezTo>
                  <a:lnTo>
                    <a:pt x="16111" y="7628"/>
                  </a:lnTo>
                  <a:lnTo>
                    <a:pt x="17245" y="7628"/>
                  </a:lnTo>
                  <a:lnTo>
                    <a:pt x="17245" y="2324"/>
                  </a:lnTo>
                  <a:cubicBezTo>
                    <a:pt x="17245" y="1042"/>
                    <a:pt x="16203" y="1"/>
                    <a:pt x="149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4;p41">
              <a:extLst>
                <a:ext uri="{FF2B5EF4-FFF2-40B4-BE49-F238E27FC236}">
                  <a16:creationId xmlns:a16="http://schemas.microsoft.com/office/drawing/2014/main" id="{6F54E6D5-EC04-4832-9BC9-A528181F00C1}"/>
                </a:ext>
              </a:extLst>
            </p:cNvPr>
            <p:cNvSpPr/>
            <p:nvPr/>
          </p:nvSpPr>
          <p:spPr>
            <a:xfrm>
              <a:off x="7705398" y="3189283"/>
              <a:ext cx="193563" cy="253398"/>
            </a:xfrm>
            <a:custGeom>
              <a:avLst/>
              <a:gdLst/>
              <a:ahLst/>
              <a:cxnLst/>
              <a:rect l="l" t="t" r="r" b="b"/>
              <a:pathLst>
                <a:path w="2329" h="3006" extrusionOk="0">
                  <a:moveTo>
                    <a:pt x="1" y="0"/>
                  </a:moveTo>
                  <a:lnTo>
                    <a:pt x="1" y="3006"/>
                  </a:lnTo>
                  <a:lnTo>
                    <a:pt x="2328" y="15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5;p41">
              <a:extLst>
                <a:ext uri="{FF2B5EF4-FFF2-40B4-BE49-F238E27FC236}">
                  <a16:creationId xmlns:a16="http://schemas.microsoft.com/office/drawing/2014/main" id="{2EEF62B6-B9C8-46DC-B295-03E5ABF430AB}"/>
                </a:ext>
              </a:extLst>
            </p:cNvPr>
            <p:cNvSpPr/>
            <p:nvPr/>
          </p:nvSpPr>
          <p:spPr>
            <a:xfrm>
              <a:off x="7172080" y="1303869"/>
              <a:ext cx="471982" cy="478641"/>
            </a:xfrm>
            <a:custGeom>
              <a:avLst/>
              <a:gdLst/>
              <a:ahLst/>
              <a:cxnLst/>
              <a:rect l="l" t="t" r="r" b="b"/>
              <a:pathLst>
                <a:path w="5679" h="5678" extrusionOk="0">
                  <a:moveTo>
                    <a:pt x="2839" y="1"/>
                  </a:moveTo>
                  <a:cubicBezTo>
                    <a:pt x="1271" y="1"/>
                    <a:pt x="1" y="1272"/>
                    <a:pt x="1" y="2839"/>
                  </a:cubicBezTo>
                  <a:cubicBezTo>
                    <a:pt x="1" y="4407"/>
                    <a:pt x="1271" y="5678"/>
                    <a:pt x="2839" y="5678"/>
                  </a:cubicBezTo>
                  <a:cubicBezTo>
                    <a:pt x="4407" y="5678"/>
                    <a:pt x="5678" y="4407"/>
                    <a:pt x="5678" y="2839"/>
                  </a:cubicBezTo>
                  <a:cubicBezTo>
                    <a:pt x="5678" y="1272"/>
                    <a:pt x="4407" y="1"/>
                    <a:pt x="28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6;p41">
              <a:extLst>
                <a:ext uri="{FF2B5EF4-FFF2-40B4-BE49-F238E27FC236}">
                  <a16:creationId xmlns:a16="http://schemas.microsoft.com/office/drawing/2014/main" id="{ED1A546A-B00B-45CB-AC07-F77E13CA5AB5}"/>
                </a:ext>
              </a:extLst>
            </p:cNvPr>
            <p:cNvSpPr/>
            <p:nvPr/>
          </p:nvSpPr>
          <p:spPr>
            <a:xfrm>
              <a:off x="7125081" y="1256325"/>
              <a:ext cx="565979" cy="573982"/>
            </a:xfrm>
            <a:custGeom>
              <a:avLst/>
              <a:gdLst/>
              <a:ahLst/>
              <a:cxnLst/>
              <a:rect l="l" t="t" r="r" b="b"/>
              <a:pathLst>
                <a:path w="6810" h="6809" extrusionOk="0">
                  <a:moveTo>
                    <a:pt x="3405" y="1131"/>
                  </a:moveTo>
                  <a:cubicBezTo>
                    <a:pt x="4658" y="1131"/>
                    <a:pt x="5676" y="2152"/>
                    <a:pt x="5677" y="3403"/>
                  </a:cubicBezTo>
                  <a:cubicBezTo>
                    <a:pt x="5677" y="4656"/>
                    <a:pt x="4659" y="5676"/>
                    <a:pt x="3405" y="5676"/>
                  </a:cubicBezTo>
                  <a:cubicBezTo>
                    <a:pt x="2152" y="5676"/>
                    <a:pt x="1133" y="4656"/>
                    <a:pt x="1133" y="3403"/>
                  </a:cubicBezTo>
                  <a:cubicBezTo>
                    <a:pt x="1133" y="2150"/>
                    <a:pt x="2152" y="1131"/>
                    <a:pt x="3405" y="1131"/>
                  </a:cubicBezTo>
                  <a:close/>
                  <a:moveTo>
                    <a:pt x="3405" y="1"/>
                  </a:moveTo>
                  <a:cubicBezTo>
                    <a:pt x="1527" y="1"/>
                    <a:pt x="0" y="1527"/>
                    <a:pt x="0" y="3405"/>
                  </a:cubicBezTo>
                  <a:cubicBezTo>
                    <a:pt x="0" y="5282"/>
                    <a:pt x="1528" y="6809"/>
                    <a:pt x="3405" y="6809"/>
                  </a:cubicBezTo>
                  <a:cubicBezTo>
                    <a:pt x="5283" y="6809"/>
                    <a:pt x="6810" y="5282"/>
                    <a:pt x="6810" y="3405"/>
                  </a:cubicBezTo>
                  <a:cubicBezTo>
                    <a:pt x="6810" y="1527"/>
                    <a:pt x="5283" y="1"/>
                    <a:pt x="34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1615;p41">
            <a:extLst>
              <a:ext uri="{FF2B5EF4-FFF2-40B4-BE49-F238E27FC236}">
                <a16:creationId xmlns:a16="http://schemas.microsoft.com/office/drawing/2014/main" id="{80405F0B-0C22-49D6-BB33-B9149E481795}"/>
              </a:ext>
            </a:extLst>
          </p:cNvPr>
          <p:cNvSpPr txBox="1"/>
          <p:nvPr/>
        </p:nvSpPr>
        <p:spPr>
          <a:xfrm>
            <a:off x="2634545" y="2872481"/>
            <a:ext cx="1500742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7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5" name="Google Shape;1616;p41">
            <a:extLst>
              <a:ext uri="{FF2B5EF4-FFF2-40B4-BE49-F238E27FC236}">
                <a16:creationId xmlns:a16="http://schemas.microsoft.com/office/drawing/2014/main" id="{885FADF2-ACDF-404F-A128-E91739EDC1A9}"/>
              </a:ext>
            </a:extLst>
          </p:cNvPr>
          <p:cNvSpPr txBox="1"/>
          <p:nvPr/>
        </p:nvSpPr>
        <p:spPr>
          <a:xfrm>
            <a:off x="2565303" y="3384406"/>
            <a:ext cx="1636730" cy="96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 DE DONNÉES (11325 x 9)</a:t>
            </a:r>
            <a:br>
              <a:rPr lang="fr-FR" sz="15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lang="fr-FR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6" name="Google Shape;1623;p41">
            <a:extLst>
              <a:ext uri="{FF2B5EF4-FFF2-40B4-BE49-F238E27FC236}">
                <a16:creationId xmlns:a16="http://schemas.microsoft.com/office/drawing/2014/main" id="{8FC0885F-D6EF-4011-AA46-50921A7F8E30}"/>
              </a:ext>
            </a:extLst>
          </p:cNvPr>
          <p:cNvSpPr txBox="1"/>
          <p:nvPr/>
        </p:nvSpPr>
        <p:spPr>
          <a:xfrm>
            <a:off x="5810228" y="2872510"/>
            <a:ext cx="1541375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7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7" name="Google Shape;1624;p41">
            <a:extLst>
              <a:ext uri="{FF2B5EF4-FFF2-40B4-BE49-F238E27FC236}">
                <a16:creationId xmlns:a16="http://schemas.microsoft.com/office/drawing/2014/main" id="{6D619ABD-244C-4BF9-92CC-6BA095D85132}"/>
              </a:ext>
            </a:extLst>
          </p:cNvPr>
          <p:cNvSpPr txBox="1"/>
          <p:nvPr/>
        </p:nvSpPr>
        <p:spPr>
          <a:xfrm>
            <a:off x="5810238" y="3384436"/>
            <a:ext cx="1445436" cy="9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FAIRE DES IMPUTATIONS</a:t>
            </a:r>
            <a:endParaRPr lang="es-419" sz="15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8" name="Google Shape;1627;p41">
            <a:extLst>
              <a:ext uri="{FF2B5EF4-FFF2-40B4-BE49-F238E27FC236}">
                <a16:creationId xmlns:a16="http://schemas.microsoft.com/office/drawing/2014/main" id="{91FF7E57-AA59-45A8-9016-7372981C4B7F}"/>
              </a:ext>
            </a:extLst>
          </p:cNvPr>
          <p:cNvSpPr txBox="1"/>
          <p:nvPr/>
        </p:nvSpPr>
        <p:spPr>
          <a:xfrm>
            <a:off x="4250739" y="3506890"/>
            <a:ext cx="1497578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7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628;p41">
            <a:extLst>
              <a:ext uri="{FF2B5EF4-FFF2-40B4-BE49-F238E27FC236}">
                <a16:creationId xmlns:a16="http://schemas.microsoft.com/office/drawing/2014/main" id="{538D928F-3D20-4B73-8FE4-69674E7E06DA}"/>
              </a:ext>
            </a:extLst>
          </p:cNvPr>
          <p:cNvSpPr txBox="1"/>
          <p:nvPr/>
        </p:nvSpPr>
        <p:spPr>
          <a:xfrm>
            <a:off x="4229661" y="4018817"/>
            <a:ext cx="1636730" cy="1041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 &amp; TESTING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SOUS - ENSEMBLE</a:t>
            </a:r>
          </a:p>
        </p:txBody>
      </p:sp>
      <p:sp>
        <p:nvSpPr>
          <p:cNvPr id="50" name="Google Shape;1631;p41">
            <a:extLst>
              <a:ext uri="{FF2B5EF4-FFF2-40B4-BE49-F238E27FC236}">
                <a16:creationId xmlns:a16="http://schemas.microsoft.com/office/drawing/2014/main" id="{259AFEBB-19FA-4DC2-86D6-C4D8FA7D8D9E}"/>
              </a:ext>
            </a:extLst>
          </p:cNvPr>
          <p:cNvSpPr txBox="1"/>
          <p:nvPr/>
        </p:nvSpPr>
        <p:spPr>
          <a:xfrm>
            <a:off x="7390887" y="3506884"/>
            <a:ext cx="1541260" cy="42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700" b="1" dirty="0">
              <a:ln>
                <a:solidFill>
                  <a:srgbClr val="33CC33"/>
                </a:solidFill>
              </a:ln>
              <a:solidFill>
                <a:srgbClr val="33CC3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" name="Google Shape;1632;p41">
            <a:extLst>
              <a:ext uri="{FF2B5EF4-FFF2-40B4-BE49-F238E27FC236}">
                <a16:creationId xmlns:a16="http://schemas.microsoft.com/office/drawing/2014/main" id="{0A181ABF-1FA6-49BF-99B3-6C792FC6C613}"/>
              </a:ext>
            </a:extLst>
          </p:cNvPr>
          <p:cNvSpPr txBox="1"/>
          <p:nvPr/>
        </p:nvSpPr>
        <p:spPr>
          <a:xfrm>
            <a:off x="7390895" y="4018812"/>
            <a:ext cx="1669977" cy="99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 b="1" dirty="0">
                <a:ln>
                  <a:solidFill>
                    <a:srgbClr val="33CC33"/>
                  </a:solidFill>
                </a:ln>
                <a:solidFill>
                  <a:srgbClr val="33CC3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COMPARAISON</a:t>
            </a:r>
          </a:p>
        </p:txBody>
      </p:sp>
      <p:sp>
        <p:nvSpPr>
          <p:cNvPr id="52" name="Google Shape;1633;p41">
            <a:extLst>
              <a:ext uri="{FF2B5EF4-FFF2-40B4-BE49-F238E27FC236}">
                <a16:creationId xmlns:a16="http://schemas.microsoft.com/office/drawing/2014/main" id="{F5F418A7-5B9D-4393-893B-96E55C1F8687}"/>
              </a:ext>
            </a:extLst>
          </p:cNvPr>
          <p:cNvSpPr/>
          <p:nvPr/>
        </p:nvSpPr>
        <p:spPr>
          <a:xfrm>
            <a:off x="3307904" y="2418519"/>
            <a:ext cx="300327" cy="315275"/>
          </a:xfrm>
          <a:custGeom>
            <a:avLst/>
            <a:gdLst/>
            <a:ahLst/>
            <a:cxnLst/>
            <a:rect l="l" t="t" r="r" b="b"/>
            <a:pathLst>
              <a:path w="2487" h="2598" extrusionOk="0">
                <a:moveTo>
                  <a:pt x="999" y="362"/>
                </a:moveTo>
                <a:cubicBezTo>
                  <a:pt x="1349" y="362"/>
                  <a:pt x="1641" y="648"/>
                  <a:pt x="1641" y="998"/>
                </a:cubicBezTo>
                <a:cubicBezTo>
                  <a:pt x="1641" y="1354"/>
                  <a:pt x="1349" y="1640"/>
                  <a:pt x="999" y="1640"/>
                </a:cubicBezTo>
                <a:cubicBezTo>
                  <a:pt x="648" y="1640"/>
                  <a:pt x="362" y="1354"/>
                  <a:pt x="362" y="998"/>
                </a:cubicBezTo>
                <a:cubicBezTo>
                  <a:pt x="362" y="648"/>
                  <a:pt x="648" y="362"/>
                  <a:pt x="999" y="362"/>
                </a:cubicBezTo>
                <a:close/>
                <a:moveTo>
                  <a:pt x="999" y="0"/>
                </a:moveTo>
                <a:cubicBezTo>
                  <a:pt x="450" y="0"/>
                  <a:pt x="1" y="450"/>
                  <a:pt x="1" y="998"/>
                </a:cubicBezTo>
                <a:cubicBezTo>
                  <a:pt x="1" y="1553"/>
                  <a:pt x="450" y="2002"/>
                  <a:pt x="999" y="2002"/>
                </a:cubicBezTo>
                <a:cubicBezTo>
                  <a:pt x="1180" y="2002"/>
                  <a:pt x="1349" y="1950"/>
                  <a:pt x="1495" y="1868"/>
                </a:cubicBezTo>
                <a:lnTo>
                  <a:pt x="2230" y="2597"/>
                </a:lnTo>
                <a:lnTo>
                  <a:pt x="2487" y="2341"/>
                </a:lnTo>
                <a:lnTo>
                  <a:pt x="1775" y="1629"/>
                </a:lnTo>
                <a:cubicBezTo>
                  <a:pt x="1915" y="1459"/>
                  <a:pt x="2002" y="1238"/>
                  <a:pt x="2002" y="998"/>
                </a:cubicBezTo>
                <a:cubicBezTo>
                  <a:pt x="2002" y="450"/>
                  <a:pt x="1553" y="0"/>
                  <a:pt x="9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4D44F821-BEE6-4759-98BB-31296323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89" y="5178888"/>
            <a:ext cx="396000" cy="396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080B3C8-F724-49DE-B057-611961D4A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894" y="2330925"/>
            <a:ext cx="468000" cy="468000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9C466C73-F9D9-475C-A991-930CC9666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78" y="5214888"/>
            <a:ext cx="37701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19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2A12AC-15B5-42CD-B326-A1BEE726E9E3}"/>
              </a:ext>
            </a:extLst>
          </p:cNvPr>
          <p:cNvSpPr/>
          <p:nvPr/>
        </p:nvSpPr>
        <p:spPr>
          <a:xfrm>
            <a:off x="3305039" y="1821555"/>
            <a:ext cx="2790961" cy="28207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263674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Diviser le sous-ensemble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7E540E7-8A4F-4D1D-B488-9366A6695CC1}"/>
              </a:ext>
            </a:extLst>
          </p:cNvPr>
          <p:cNvSpPr/>
          <p:nvPr/>
        </p:nvSpPr>
        <p:spPr>
          <a:xfrm>
            <a:off x="391214" y="2710836"/>
            <a:ext cx="2360991" cy="13234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Sous</a:t>
            </a:r>
            <a:r>
              <a:rPr lang="es-ES" sz="2400" dirty="0"/>
              <a:t>-ensemble</a:t>
            </a:r>
          </a:p>
          <a:p>
            <a:pPr algn="ctr"/>
            <a:r>
              <a:rPr lang="es-ES" sz="2400" dirty="0" err="1"/>
              <a:t>sans</a:t>
            </a:r>
            <a:r>
              <a:rPr lang="es-ES" sz="2400" dirty="0"/>
              <a:t> </a:t>
            </a:r>
            <a:r>
              <a:rPr lang="es-ES" sz="2400" dirty="0" err="1"/>
              <a:t>valuers</a:t>
            </a:r>
            <a:r>
              <a:rPr lang="es-ES" sz="2400" dirty="0"/>
              <a:t> </a:t>
            </a:r>
            <a:r>
              <a:rPr lang="es-ES" sz="2400" dirty="0" err="1"/>
              <a:t>null</a:t>
            </a:r>
            <a:br>
              <a:rPr lang="es-ES" sz="2400" dirty="0"/>
            </a:br>
            <a:r>
              <a:rPr lang="es-ES" sz="2400" dirty="0"/>
              <a:t>(11325 x 9)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5F3A610-041F-4F8F-95A9-42E620D738C0}"/>
              </a:ext>
            </a:extLst>
          </p:cNvPr>
          <p:cNvSpPr/>
          <p:nvPr/>
        </p:nvSpPr>
        <p:spPr>
          <a:xfrm>
            <a:off x="3786119" y="2634047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/>
              <a:t>Training 70 %</a:t>
            </a:r>
            <a:endParaRPr lang="fr-FR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97C7E15-8CF9-403B-85BD-13E6B28A499D}"/>
              </a:ext>
            </a:extLst>
          </p:cNvPr>
          <p:cNvSpPr/>
          <p:nvPr/>
        </p:nvSpPr>
        <p:spPr>
          <a:xfrm>
            <a:off x="3786119" y="3654718"/>
            <a:ext cx="1828800" cy="75143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Sous</a:t>
            </a:r>
            <a:r>
              <a:rPr lang="es-ES" dirty="0"/>
              <a:t>-ensemble</a:t>
            </a:r>
          </a:p>
          <a:p>
            <a:pPr algn="ctr"/>
            <a:r>
              <a:rPr lang="es-ES" dirty="0" err="1"/>
              <a:t>Testing</a:t>
            </a:r>
            <a:r>
              <a:rPr lang="es-ES" dirty="0"/>
              <a:t> 30 %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928E8B6-098E-4E30-B176-ABCBE46B98A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752205" y="3009766"/>
            <a:ext cx="1033914" cy="362808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916113C-4F17-4A4C-9879-609C2219CCE3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5614919" y="3009766"/>
            <a:ext cx="1358610" cy="2434846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7D9E070A-3397-4AFB-981F-B782EBDDA87F}"/>
              </a:ext>
            </a:extLst>
          </p:cNvPr>
          <p:cNvSpPr txBox="1"/>
          <p:nvPr/>
        </p:nvSpPr>
        <p:spPr>
          <a:xfrm>
            <a:off x="3786119" y="4906003"/>
            <a:ext cx="1828800" cy="1077218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70C0"/>
                </a:solidFill>
              </a:rPr>
              <a:t>attribuer à </a:t>
            </a:r>
            <a:r>
              <a:rPr lang="fr-FR" sz="1600" b="1" dirty="0">
                <a:solidFill>
                  <a:srgbClr val="FF0000"/>
                </a:solidFill>
              </a:rPr>
              <a:t>NaN 90 %</a:t>
            </a:r>
            <a:r>
              <a:rPr lang="fr-FR" sz="1600" b="1" dirty="0">
                <a:solidFill>
                  <a:srgbClr val="0070C0"/>
                </a:solidFill>
              </a:rPr>
              <a:t> des données pour la colonne </a:t>
            </a:r>
            <a:r>
              <a:rPr lang="fr-FR" sz="1600" b="1" dirty="0">
                <a:solidFill>
                  <a:srgbClr val="FF0000"/>
                </a:solidFill>
              </a:rPr>
              <a:t>energy-kcal_100g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5D4FBFA-0FAF-4556-9C11-22E48050AFAB}"/>
              </a:ext>
            </a:extLst>
          </p:cNvPr>
          <p:cNvSpPr txBox="1"/>
          <p:nvPr/>
        </p:nvSpPr>
        <p:spPr>
          <a:xfrm>
            <a:off x="5238033" y="2370311"/>
            <a:ext cx="70098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.fit()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ADD4EC0-5D70-4004-8721-A5A789EB4000}"/>
              </a:ext>
            </a:extLst>
          </p:cNvPr>
          <p:cNvSpPr/>
          <p:nvPr/>
        </p:nvSpPr>
        <p:spPr>
          <a:xfrm>
            <a:off x="6973529" y="5068893"/>
            <a:ext cx="1996339" cy="75143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Concaténation</a:t>
            </a:r>
            <a:r>
              <a:rPr lang="es-ES" dirty="0"/>
              <a:t> des </a:t>
            </a:r>
            <a:r>
              <a:rPr lang="es-ES" dirty="0" err="1"/>
              <a:t>Sous</a:t>
            </a:r>
            <a:r>
              <a:rPr lang="es-ES" dirty="0"/>
              <a:t>-ensemble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D2C3069-D0EC-43FF-BACA-42F605D7BF99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5614919" y="5444612"/>
            <a:ext cx="135861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E5D68728-0C47-4EFB-8FBD-A6F5E8AB4C43}"/>
              </a:ext>
            </a:extLst>
          </p:cNvPr>
          <p:cNvSpPr txBox="1"/>
          <p:nvPr/>
        </p:nvSpPr>
        <p:spPr>
          <a:xfrm>
            <a:off x="7895615" y="4821146"/>
            <a:ext cx="1425971" cy="369332"/>
          </a:xfrm>
          <a:prstGeom prst="rect">
            <a:avLst/>
          </a:prstGeom>
          <a:solidFill>
            <a:srgbClr val="C5E0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.</a:t>
            </a:r>
            <a:r>
              <a:rPr lang="fr-FR" b="1" dirty="0" err="1">
                <a:solidFill>
                  <a:srgbClr val="0070C0"/>
                </a:solidFill>
              </a:rPr>
              <a:t>transform</a:t>
            </a:r>
            <a:r>
              <a:rPr lang="fr-FR" b="1" dirty="0">
                <a:solidFill>
                  <a:srgbClr val="0070C0"/>
                </a:solidFill>
              </a:rPr>
              <a:t>()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9D52287-6A7D-4A35-9095-BA146BDAAE1B}"/>
              </a:ext>
            </a:extLst>
          </p:cNvPr>
          <p:cNvSpPr txBox="1"/>
          <p:nvPr/>
        </p:nvSpPr>
        <p:spPr>
          <a:xfrm>
            <a:off x="9233819" y="3049408"/>
            <a:ext cx="1887571" cy="461665"/>
          </a:xfrm>
          <a:prstGeom prst="rect">
            <a:avLst/>
          </a:prstGeom>
          <a:noFill/>
          <a:ln w="19050">
            <a:solidFill>
              <a:srgbClr val="C00000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Comparaison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2DA350A6-D28B-44E2-A6E8-7C2A4274480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00519" y="4406155"/>
            <a:ext cx="0" cy="4998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re 1">
            <a:extLst>
              <a:ext uri="{FF2B5EF4-FFF2-40B4-BE49-F238E27FC236}">
                <a16:creationId xmlns:a16="http://schemas.microsoft.com/office/drawing/2014/main" id="{820ABD77-D8C1-4202-A373-9BDDE9BCE53C}"/>
              </a:ext>
            </a:extLst>
          </p:cNvPr>
          <p:cNvSpPr txBox="1">
            <a:spLocks/>
          </p:cNvSpPr>
          <p:nvPr/>
        </p:nvSpPr>
        <p:spPr>
          <a:xfrm>
            <a:off x="3953238" y="1906648"/>
            <a:ext cx="1494562" cy="457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ln>
                  <a:solidFill>
                    <a:srgbClr val="7451EB"/>
                  </a:solidFill>
                </a:ln>
                <a:solidFill>
                  <a:srgbClr val="41719C"/>
                </a:solidFill>
                <a:latin typeface="+mn-lt"/>
              </a:rPr>
              <a:t>train/test</a:t>
            </a:r>
            <a:endParaRPr lang="es-419" sz="2400" b="1" u="sng" dirty="0">
              <a:ln>
                <a:solidFill>
                  <a:srgbClr val="7451EB"/>
                </a:solidFill>
              </a:ln>
              <a:solidFill>
                <a:srgbClr val="41719C"/>
              </a:solidFill>
              <a:latin typeface="+mn-lt"/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5B176D7-3BDA-4816-BF30-45B077C91137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752205" y="3372574"/>
            <a:ext cx="1033914" cy="657863"/>
          </a:xfrm>
          <a:prstGeom prst="straightConnector1">
            <a:avLst/>
          </a:prstGeom>
          <a:ln w="381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B00CBB8A-651A-47C3-9378-99895D9A08FA}"/>
              </a:ext>
            </a:extLst>
          </p:cNvPr>
          <p:cNvCxnSpPr>
            <a:cxnSpLocks/>
            <a:stCxn id="28" idx="3"/>
            <a:endCxn id="39" idx="2"/>
          </p:cNvCxnSpPr>
          <p:nvPr/>
        </p:nvCxnSpPr>
        <p:spPr>
          <a:xfrm flipV="1">
            <a:off x="8969868" y="3511073"/>
            <a:ext cx="1207737" cy="193353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D9B3EADB-B1D3-4BA5-82AF-0E47E77BC080}"/>
              </a:ext>
            </a:extLst>
          </p:cNvPr>
          <p:cNvCxnSpPr>
            <a:cxnSpLocks/>
            <a:stCxn id="2" idx="0"/>
            <a:endCxn id="39" idx="0"/>
          </p:cNvCxnSpPr>
          <p:nvPr/>
        </p:nvCxnSpPr>
        <p:spPr>
          <a:xfrm rot="16200000" flipH="1">
            <a:off x="5705371" y="-1422825"/>
            <a:ext cx="338572" cy="8605895"/>
          </a:xfrm>
          <a:prstGeom prst="curvedConnector3">
            <a:avLst>
              <a:gd name="adj1" fmla="val -42199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7C2D65-CFD6-4A08-A60C-D3719EA26344}"/>
              </a:ext>
            </a:extLst>
          </p:cNvPr>
          <p:cNvSpPr/>
          <p:nvPr/>
        </p:nvSpPr>
        <p:spPr>
          <a:xfrm>
            <a:off x="7255673" y="740769"/>
            <a:ext cx="4936329" cy="5938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A819DEA-A317-4899-92AD-9ABD8E5DE2F2}"/>
              </a:ext>
            </a:extLst>
          </p:cNvPr>
          <p:cNvSpPr txBox="1"/>
          <p:nvPr/>
        </p:nvSpPr>
        <p:spPr>
          <a:xfrm>
            <a:off x="7390340" y="749795"/>
            <a:ext cx="4801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phase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</a:p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et 12.81 % de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3535281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08500A0-75F6-4944-A1D3-CFEA26E3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861" y="1197358"/>
            <a:ext cx="6154077" cy="5128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imputations sur «Energy»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653563-7047-4D61-9E45-8536B67BE2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354977"/>
            <a:ext cx="457727" cy="42727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1967218-9749-4D39-BB9B-D5322B0D3B79}"/>
              </a:ext>
            </a:extLst>
          </p:cNvPr>
          <p:cNvSpPr txBox="1"/>
          <p:nvPr/>
        </p:nvSpPr>
        <p:spPr>
          <a:xfrm>
            <a:off x="844684" y="1368400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KNN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548235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obtenus les meilleurs médianes et quartiles par rapport aux autres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4C7FE84-C3BA-4763-9FC6-D2DB0131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48619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0CC37C2-9CD2-447F-86A9-3EA4C1F9C423}"/>
              </a:ext>
            </a:extLst>
          </p:cNvPr>
          <p:cNvSpPr txBox="1"/>
          <p:nvPr/>
        </p:nvSpPr>
        <p:spPr>
          <a:xfrm>
            <a:off x="844472" y="2499621"/>
            <a:ext cx="5029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Simple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obtenu le pire des résultats. </a:t>
            </a:r>
          </a:p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Cette méthode 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40228E-C522-47CD-96A9-28BCEBCD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5" y="3590258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08BA371-21C5-459B-84D2-E7B0AA661E33}"/>
              </a:ext>
            </a:extLst>
          </p:cNvPr>
          <p:cNvSpPr txBox="1"/>
          <p:nvPr/>
        </p:nvSpPr>
        <p:spPr>
          <a:xfrm>
            <a:off x="853311" y="3603681"/>
            <a:ext cx="4878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548235"/>
                </a:solidFill>
                <a:latin typeface="docs-Roboto"/>
              </a:rPr>
              <a:t>Custom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ne pren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d en compte que la médiane de toutes les valeurs sur la même catégorie</a:t>
            </a:r>
            <a:endParaRPr lang="fr-FR" sz="20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906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59397F-5D75-4C50-A7E7-10900668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376" y="1227907"/>
            <a:ext cx="5088339" cy="5088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61199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KNN Imputer : le meilleur résultat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C2922A-0810-45BA-8845-EF38B119B38D}"/>
              </a:ext>
            </a:extLst>
          </p:cNvPr>
          <p:cNvSpPr/>
          <p:nvPr/>
        </p:nvSpPr>
        <p:spPr>
          <a:xfrm>
            <a:off x="9089679" y="4599160"/>
            <a:ext cx="1234161" cy="1656785"/>
          </a:xfrm>
          <a:prstGeom prst="rect">
            <a:avLst/>
          </a:prstGeom>
          <a:noFill/>
          <a:ln w="38100">
            <a:solidFill>
              <a:srgbClr val="83AC6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EC4A659-1E92-4995-B1FE-7A1230C9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18" y="1545922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52AA275-4402-404F-92F9-71D26DB890ED}"/>
              </a:ext>
            </a:extLst>
          </p:cNvPr>
          <p:cNvSpPr txBox="1"/>
          <p:nvPr/>
        </p:nvSpPr>
        <p:spPr>
          <a:xfrm>
            <a:off x="844896" y="1559345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Après avoir calculé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RMSE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sng" strike="noStrike" dirty="0">
                <a:solidFill>
                  <a:srgbClr val="548235"/>
                </a:solidFill>
                <a:effectLst/>
                <a:latin typeface="docs-Roboto"/>
              </a:rPr>
              <a:t>KNN Imputer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a obtenu le meilleur résultat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AEE4496-4961-41D8-9292-8CAC56470A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7" y="2420901"/>
            <a:ext cx="457727" cy="42727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044B868D-82BB-41D3-B0BB-8675C22E838D}"/>
              </a:ext>
            </a:extLst>
          </p:cNvPr>
          <p:cNvSpPr txBox="1"/>
          <p:nvPr/>
        </p:nvSpPr>
        <p:spPr>
          <a:xfrm>
            <a:off x="835845" y="2434324"/>
            <a:ext cx="509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D'ailleurs,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Iterative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Imputer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est encore expérimental pour l’instant.</a:t>
            </a:r>
            <a:endParaRPr lang="fr-FR" sz="2000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4D924C-A699-42FD-BCC2-07D586556CF7}"/>
              </a:ext>
            </a:extLst>
          </p:cNvPr>
          <p:cNvSpPr/>
          <p:nvPr/>
        </p:nvSpPr>
        <p:spPr>
          <a:xfrm>
            <a:off x="-18013" y="5326573"/>
            <a:ext cx="5575533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A75C802-ADDC-4637-8FE0-A1372BB4CC18}"/>
              </a:ext>
            </a:extLst>
          </p:cNvPr>
          <p:cNvSpPr txBox="1"/>
          <p:nvPr/>
        </p:nvSpPr>
        <p:spPr>
          <a:xfrm>
            <a:off x="1" y="5335061"/>
            <a:ext cx="543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la méthode choisie pour effectuer les imputations sera </a:t>
            </a:r>
            <a:r>
              <a:rPr lang="fr-FR" sz="2000" b="1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KNN Imputer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78DF522-AAD4-41AF-8955-B4B86B296C98}"/>
              </a:ext>
            </a:extLst>
          </p:cNvPr>
          <p:cNvCxnSpPr>
            <a:cxnSpLocks/>
            <a:stCxn id="31" idx="3"/>
            <a:endCxn id="23" idx="1"/>
          </p:cNvCxnSpPr>
          <p:nvPr/>
        </p:nvCxnSpPr>
        <p:spPr>
          <a:xfrm flipV="1">
            <a:off x="5557520" y="5427553"/>
            <a:ext cx="3532159" cy="252963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02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 exploratoire du jeu de données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18C3AC2-AF70-45FC-A824-6C4E5F376360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4953000" y="5975261"/>
            <a:chExt cx="3621110" cy="425012"/>
          </a:xfrm>
          <a:noFill/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B1662A-2056-4892-96BE-60D28F662125}"/>
                </a:ext>
              </a:extLst>
            </p:cNvPr>
            <p:cNvCxnSpPr/>
            <p:nvPr/>
          </p:nvCxnSpPr>
          <p:spPr>
            <a:xfrm>
              <a:off x="5840612" y="6400273"/>
              <a:ext cx="0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19">
              <a:extLst>
                <a:ext uri="{FF2B5EF4-FFF2-40B4-BE49-F238E27FC236}">
                  <a16:creationId xmlns:a16="http://schemas.microsoft.com/office/drawing/2014/main" id="{78B655E1-1E74-459A-B1D5-D1194E5F039F}"/>
                </a:ext>
              </a:extLst>
            </p:cNvPr>
            <p:cNvSpPr/>
            <p:nvPr/>
          </p:nvSpPr>
          <p:spPr>
            <a:xfrm>
              <a:off x="5620555" y="5975263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752093DD-5D37-4115-B172-77F45043D46B}"/>
                </a:ext>
              </a:extLst>
            </p:cNvPr>
            <p:cNvSpPr/>
            <p:nvPr/>
          </p:nvSpPr>
          <p:spPr>
            <a:xfrm>
              <a:off x="6288110" y="5975262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2">
              <a:extLst>
                <a:ext uri="{FF2B5EF4-FFF2-40B4-BE49-F238E27FC236}">
                  <a16:creationId xmlns:a16="http://schemas.microsoft.com/office/drawing/2014/main" id="{07509757-0BC2-4F1C-B9D2-EC44903770A0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 flipV="1">
              <a:off x="5903890" y="6116929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225C53D1-6CA1-4B8A-972D-2EAA92AB4001}"/>
                </a:ext>
              </a:extLst>
            </p:cNvPr>
            <p:cNvSpPr/>
            <p:nvPr/>
          </p:nvSpPr>
          <p:spPr>
            <a:xfrm>
              <a:off x="6955665" y="5975261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4">
              <a:extLst>
                <a:ext uri="{FF2B5EF4-FFF2-40B4-BE49-F238E27FC236}">
                  <a16:creationId xmlns:a16="http://schemas.microsoft.com/office/drawing/2014/main" id="{2A18889B-47F9-450C-B115-489961F12F31}"/>
                </a:ext>
              </a:extLst>
            </p:cNvPr>
            <p:cNvCxnSpPr>
              <a:endCxn id="26" idx="2"/>
            </p:cNvCxnSpPr>
            <p:nvPr/>
          </p:nvCxnSpPr>
          <p:spPr>
            <a:xfrm flipV="1">
              <a:off x="6571445" y="6116928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3D0C18DB-14BC-49F5-B576-2A793A140EAB}"/>
                </a:ext>
              </a:extLst>
            </p:cNvPr>
            <p:cNvSpPr/>
            <p:nvPr/>
          </p:nvSpPr>
          <p:spPr>
            <a:xfrm>
              <a:off x="4953000" y="598599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16">
              <a:extLst>
                <a:ext uri="{FF2B5EF4-FFF2-40B4-BE49-F238E27FC236}">
                  <a16:creationId xmlns:a16="http://schemas.microsoft.com/office/drawing/2014/main" id="{9261FF12-2D49-48AF-A796-A7325344A0B4}"/>
                </a:ext>
              </a:extLst>
            </p:cNvPr>
            <p:cNvCxnSpPr/>
            <p:nvPr/>
          </p:nvCxnSpPr>
          <p:spPr>
            <a:xfrm flipV="1">
              <a:off x="5236335" y="612766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3">
              <a:extLst>
                <a:ext uri="{FF2B5EF4-FFF2-40B4-BE49-F238E27FC236}">
                  <a16:creationId xmlns:a16="http://schemas.microsoft.com/office/drawing/2014/main" id="{1FBE8608-2E00-4AFD-86B8-35BD1720028F}"/>
                </a:ext>
              </a:extLst>
            </p:cNvPr>
            <p:cNvSpPr/>
            <p:nvPr/>
          </p:nvSpPr>
          <p:spPr>
            <a:xfrm>
              <a:off x="7623220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24">
              <a:extLst>
                <a:ext uri="{FF2B5EF4-FFF2-40B4-BE49-F238E27FC236}">
                  <a16:creationId xmlns:a16="http://schemas.microsoft.com/office/drawing/2014/main" id="{DDE9DA54-D249-4353-B4A0-10647C439F1D}"/>
                </a:ext>
              </a:extLst>
            </p:cNvPr>
            <p:cNvCxnSpPr>
              <a:endCxn id="30" idx="2"/>
            </p:cNvCxnSpPr>
            <p:nvPr/>
          </p:nvCxnSpPr>
          <p:spPr>
            <a:xfrm flipV="1">
              <a:off x="7239000" y="6136065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23">
              <a:extLst>
                <a:ext uri="{FF2B5EF4-FFF2-40B4-BE49-F238E27FC236}">
                  <a16:creationId xmlns:a16="http://schemas.microsoft.com/office/drawing/2014/main" id="{03F43125-F955-4C86-A9C6-0B33F4C3D5AC}"/>
                </a:ext>
              </a:extLst>
            </p:cNvPr>
            <p:cNvSpPr/>
            <p:nvPr/>
          </p:nvSpPr>
          <p:spPr>
            <a:xfrm>
              <a:off x="8290775" y="5989665"/>
              <a:ext cx="283335" cy="283335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24">
              <a:extLst>
                <a:ext uri="{FF2B5EF4-FFF2-40B4-BE49-F238E27FC236}">
                  <a16:creationId xmlns:a16="http://schemas.microsoft.com/office/drawing/2014/main" id="{BCFC3266-D230-4FCB-9574-D7C19799489A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7906555" y="6131332"/>
              <a:ext cx="38422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8058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Lancer une analyse exploratoire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0" name="Google Shape;561;p27">
            <a:extLst>
              <a:ext uri="{FF2B5EF4-FFF2-40B4-BE49-F238E27FC236}">
                <a16:creationId xmlns:a16="http://schemas.microsoft.com/office/drawing/2014/main" id="{1F965A36-91D5-4464-97A0-4CE2FCD0A25E}"/>
              </a:ext>
            </a:extLst>
          </p:cNvPr>
          <p:cNvSpPr/>
          <p:nvPr/>
        </p:nvSpPr>
        <p:spPr>
          <a:xfrm>
            <a:off x="4049969" y="1256293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660BBAC5-380A-40E5-90EF-CC28BBFE9456}"/>
              </a:ext>
            </a:extLst>
          </p:cNvPr>
          <p:cNvGrpSpPr/>
          <p:nvPr/>
        </p:nvGrpSpPr>
        <p:grpSpPr>
          <a:xfrm>
            <a:off x="1838495" y="1362885"/>
            <a:ext cx="2083380" cy="995749"/>
            <a:chOff x="9130498" y="924405"/>
            <a:chExt cx="2083380" cy="995749"/>
          </a:xfrm>
        </p:grpSpPr>
        <p:sp>
          <p:nvSpPr>
            <p:cNvPr id="18" name="Google Shape;559;p27">
              <a:extLst>
                <a:ext uri="{FF2B5EF4-FFF2-40B4-BE49-F238E27FC236}">
                  <a16:creationId xmlns:a16="http://schemas.microsoft.com/office/drawing/2014/main" id="{3D096397-1973-4636-9E2E-A2FA14E4E1F8}"/>
                </a:ext>
              </a:extLst>
            </p:cNvPr>
            <p:cNvSpPr/>
            <p:nvPr/>
          </p:nvSpPr>
          <p:spPr>
            <a:xfrm>
              <a:off x="9130499" y="924405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Google Shape;562;p27">
              <a:extLst>
                <a:ext uri="{FF2B5EF4-FFF2-40B4-BE49-F238E27FC236}">
                  <a16:creationId xmlns:a16="http://schemas.microsoft.com/office/drawing/2014/main" id="{B6535CF5-7B47-4E8E-81EA-66EE18EA5876}"/>
                </a:ext>
              </a:extLst>
            </p:cNvPr>
            <p:cNvSpPr txBox="1"/>
            <p:nvPr/>
          </p:nvSpPr>
          <p:spPr>
            <a:xfrm>
              <a:off x="9130498" y="1229362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 initiale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3" name="Google Shape;564;p27">
            <a:extLst>
              <a:ext uri="{FF2B5EF4-FFF2-40B4-BE49-F238E27FC236}">
                <a16:creationId xmlns:a16="http://schemas.microsoft.com/office/drawing/2014/main" id="{F0D74DDB-782D-4C3A-873F-FF0094A0201A}"/>
              </a:ext>
            </a:extLst>
          </p:cNvPr>
          <p:cNvSpPr txBox="1"/>
          <p:nvPr/>
        </p:nvSpPr>
        <p:spPr>
          <a:xfrm>
            <a:off x="4279873" y="1538114"/>
            <a:ext cx="5991141" cy="63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La distribution de Nutri-Score et le montant de la variable dans chacune des catégories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565;p27">
            <a:extLst>
              <a:ext uri="{FF2B5EF4-FFF2-40B4-BE49-F238E27FC236}">
                <a16:creationId xmlns:a16="http://schemas.microsoft.com/office/drawing/2014/main" id="{81440364-5220-452C-9774-88C74877218B}"/>
              </a:ext>
            </a:extLst>
          </p:cNvPr>
          <p:cNvSpPr txBox="1"/>
          <p:nvPr/>
        </p:nvSpPr>
        <p:spPr>
          <a:xfrm>
            <a:off x="4279873" y="1231888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Connaître un peu plus en détails les données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" name="Google Shape;561;p27">
            <a:extLst>
              <a:ext uri="{FF2B5EF4-FFF2-40B4-BE49-F238E27FC236}">
                <a16:creationId xmlns:a16="http://schemas.microsoft.com/office/drawing/2014/main" id="{19856580-3854-49DC-AC40-907EB8F92819}"/>
              </a:ext>
            </a:extLst>
          </p:cNvPr>
          <p:cNvSpPr/>
          <p:nvPr/>
        </p:nvSpPr>
        <p:spPr>
          <a:xfrm>
            <a:off x="4049969" y="2312790"/>
            <a:ext cx="132983" cy="900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8C92DED-91A4-4B56-ADBD-00DC64A52F1D}"/>
              </a:ext>
            </a:extLst>
          </p:cNvPr>
          <p:cNvGrpSpPr/>
          <p:nvPr/>
        </p:nvGrpSpPr>
        <p:grpSpPr>
          <a:xfrm>
            <a:off x="1838495" y="2377818"/>
            <a:ext cx="2083380" cy="995748"/>
            <a:chOff x="9130498" y="2012075"/>
            <a:chExt cx="2083380" cy="995748"/>
          </a:xfrm>
        </p:grpSpPr>
        <p:sp>
          <p:nvSpPr>
            <p:cNvPr id="34" name="Google Shape;559;p27">
              <a:extLst>
                <a:ext uri="{FF2B5EF4-FFF2-40B4-BE49-F238E27FC236}">
                  <a16:creationId xmlns:a16="http://schemas.microsoft.com/office/drawing/2014/main" id="{039A8456-82F3-4B5F-9CAD-E806C1F0C0ED}"/>
                </a:ext>
              </a:extLst>
            </p:cNvPr>
            <p:cNvSpPr/>
            <p:nvPr/>
          </p:nvSpPr>
          <p:spPr>
            <a:xfrm>
              <a:off x="9130499" y="2012075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Google Shape;562;p27">
              <a:extLst>
                <a:ext uri="{FF2B5EF4-FFF2-40B4-BE49-F238E27FC236}">
                  <a16:creationId xmlns:a16="http://schemas.microsoft.com/office/drawing/2014/main" id="{60C0D5D8-3DE7-4BCE-9AA2-546FE674E1B2}"/>
                </a:ext>
              </a:extLst>
            </p:cNvPr>
            <p:cNvSpPr txBox="1"/>
            <p:nvPr/>
          </p:nvSpPr>
          <p:spPr>
            <a:xfrm>
              <a:off x="9130498" y="2244294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Distribution des variables</a:t>
              </a:r>
            </a:p>
          </p:txBody>
        </p:sp>
      </p:grpSp>
      <p:sp>
        <p:nvSpPr>
          <p:cNvPr id="37" name="Google Shape;564;p27">
            <a:extLst>
              <a:ext uri="{FF2B5EF4-FFF2-40B4-BE49-F238E27FC236}">
                <a16:creationId xmlns:a16="http://schemas.microsoft.com/office/drawing/2014/main" id="{D30E8658-B714-4FE3-A90A-5BB3F2666FC8}"/>
              </a:ext>
            </a:extLst>
          </p:cNvPr>
          <p:cNvSpPr txBox="1"/>
          <p:nvPr/>
        </p:nvSpPr>
        <p:spPr>
          <a:xfrm>
            <a:off x="4279873" y="2623680"/>
            <a:ext cx="5991141" cy="63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 et 3 variables indépendantes.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Réalisation des tests de normalité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565;p27">
            <a:extLst>
              <a:ext uri="{FF2B5EF4-FFF2-40B4-BE49-F238E27FC236}">
                <a16:creationId xmlns:a16="http://schemas.microsoft.com/office/drawing/2014/main" id="{3CECF134-8A07-49DF-9775-1E2292E4F307}"/>
              </a:ext>
            </a:extLst>
          </p:cNvPr>
          <p:cNvSpPr txBox="1"/>
          <p:nvPr/>
        </p:nvSpPr>
        <p:spPr>
          <a:xfrm>
            <a:off x="4279873" y="2318491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univariée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1" name="Google Shape;561;p27">
            <a:extLst>
              <a:ext uri="{FF2B5EF4-FFF2-40B4-BE49-F238E27FC236}">
                <a16:creationId xmlns:a16="http://schemas.microsoft.com/office/drawing/2014/main" id="{8F58985B-4CAB-4B5D-99CD-ACE47C93CDA3}"/>
              </a:ext>
            </a:extLst>
          </p:cNvPr>
          <p:cNvSpPr/>
          <p:nvPr/>
        </p:nvSpPr>
        <p:spPr>
          <a:xfrm>
            <a:off x="4049969" y="3350641"/>
            <a:ext cx="132983" cy="8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707D05E-0AA5-4E31-A201-FD037B23D6C3}"/>
              </a:ext>
            </a:extLst>
          </p:cNvPr>
          <p:cNvGrpSpPr/>
          <p:nvPr/>
        </p:nvGrpSpPr>
        <p:grpSpPr>
          <a:xfrm>
            <a:off x="1838495" y="3374106"/>
            <a:ext cx="2083380" cy="995748"/>
            <a:chOff x="9130498" y="3060318"/>
            <a:chExt cx="2083380" cy="995748"/>
          </a:xfrm>
        </p:grpSpPr>
        <p:sp>
          <p:nvSpPr>
            <p:cNvPr id="40" name="Google Shape;559;p27">
              <a:extLst>
                <a:ext uri="{FF2B5EF4-FFF2-40B4-BE49-F238E27FC236}">
                  <a16:creationId xmlns:a16="http://schemas.microsoft.com/office/drawing/2014/main" id="{E9023D5C-A09A-4340-ABA5-F1A038872E83}"/>
                </a:ext>
              </a:extLst>
            </p:cNvPr>
            <p:cNvSpPr/>
            <p:nvPr/>
          </p:nvSpPr>
          <p:spPr>
            <a:xfrm>
              <a:off x="9130499" y="3060318"/>
              <a:ext cx="2083379" cy="995748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" name="Google Shape;562;p27">
              <a:extLst>
                <a:ext uri="{FF2B5EF4-FFF2-40B4-BE49-F238E27FC236}">
                  <a16:creationId xmlns:a16="http://schemas.microsoft.com/office/drawing/2014/main" id="{5A7A77A1-F3E9-48A1-95A8-7C1905738FEF}"/>
                </a:ext>
              </a:extLst>
            </p:cNvPr>
            <p:cNvSpPr txBox="1"/>
            <p:nvPr/>
          </p:nvSpPr>
          <p:spPr>
            <a:xfrm>
              <a:off x="9130498" y="3253587"/>
              <a:ext cx="2083325" cy="39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Corrélation de Pearson</a:t>
              </a:r>
            </a:p>
          </p:txBody>
        </p:sp>
      </p:grpSp>
      <p:sp>
        <p:nvSpPr>
          <p:cNvPr id="43" name="Google Shape;564;p27">
            <a:extLst>
              <a:ext uri="{FF2B5EF4-FFF2-40B4-BE49-F238E27FC236}">
                <a16:creationId xmlns:a16="http://schemas.microsoft.com/office/drawing/2014/main" id="{45F155F9-CCCC-4138-B018-1026544ED110}"/>
              </a:ext>
            </a:extLst>
          </p:cNvPr>
          <p:cNvSpPr txBox="1"/>
          <p:nvPr/>
        </p:nvSpPr>
        <p:spPr>
          <a:xfrm>
            <a:off x="4279873" y="3707071"/>
            <a:ext cx="5991141" cy="42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d’1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565;p27">
            <a:extLst>
              <a:ext uri="{FF2B5EF4-FFF2-40B4-BE49-F238E27FC236}">
                <a16:creationId xmlns:a16="http://schemas.microsoft.com/office/drawing/2014/main" id="{4D856A14-3F36-4ADD-A7AB-149E51281809}"/>
              </a:ext>
            </a:extLst>
          </p:cNvPr>
          <p:cNvSpPr txBox="1"/>
          <p:nvPr/>
        </p:nvSpPr>
        <p:spPr>
          <a:xfrm>
            <a:off x="4279873" y="3410154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bivariée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" name="Google Shape;561;p27">
            <a:extLst>
              <a:ext uri="{FF2B5EF4-FFF2-40B4-BE49-F238E27FC236}">
                <a16:creationId xmlns:a16="http://schemas.microsoft.com/office/drawing/2014/main" id="{52A7B0F6-C042-40BA-8F05-2436D0E6F000}"/>
              </a:ext>
            </a:extLst>
          </p:cNvPr>
          <p:cNvSpPr/>
          <p:nvPr/>
        </p:nvSpPr>
        <p:spPr>
          <a:xfrm>
            <a:off x="4049970" y="4322410"/>
            <a:ext cx="132983" cy="1728000"/>
          </a:xfrm>
          <a:custGeom>
            <a:avLst/>
            <a:gdLst/>
            <a:ahLst/>
            <a:cxnLst/>
            <a:rect l="l" t="t" r="r" b="b"/>
            <a:pathLst>
              <a:path w="1442" h="11728" extrusionOk="0">
                <a:moveTo>
                  <a:pt x="0" y="1"/>
                </a:moveTo>
                <a:lnTo>
                  <a:pt x="0" y="160"/>
                </a:lnTo>
                <a:lnTo>
                  <a:pt x="1282" y="160"/>
                </a:lnTo>
                <a:lnTo>
                  <a:pt x="1282" y="11569"/>
                </a:lnTo>
                <a:lnTo>
                  <a:pt x="0" y="11569"/>
                </a:lnTo>
                <a:lnTo>
                  <a:pt x="0" y="11728"/>
                </a:lnTo>
                <a:lnTo>
                  <a:pt x="1441" y="11728"/>
                </a:lnTo>
                <a:lnTo>
                  <a:pt x="144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972F15A-C0AD-4251-B9F0-50FA14B7969D}"/>
              </a:ext>
            </a:extLst>
          </p:cNvPr>
          <p:cNvGrpSpPr/>
          <p:nvPr/>
        </p:nvGrpSpPr>
        <p:grpSpPr>
          <a:xfrm>
            <a:off x="1838495" y="4345874"/>
            <a:ext cx="2083380" cy="995749"/>
            <a:chOff x="9130498" y="4094432"/>
            <a:chExt cx="2083380" cy="995749"/>
          </a:xfrm>
        </p:grpSpPr>
        <p:sp>
          <p:nvSpPr>
            <p:cNvPr id="54" name="Google Shape;559;p27">
              <a:extLst>
                <a:ext uri="{FF2B5EF4-FFF2-40B4-BE49-F238E27FC236}">
                  <a16:creationId xmlns:a16="http://schemas.microsoft.com/office/drawing/2014/main" id="{DF265C1D-D979-45AA-8A03-1BA05575D352}"/>
                </a:ext>
              </a:extLst>
            </p:cNvPr>
            <p:cNvSpPr/>
            <p:nvPr/>
          </p:nvSpPr>
          <p:spPr>
            <a:xfrm>
              <a:off x="9130499" y="4094432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0A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62;p27">
              <a:extLst>
                <a:ext uri="{FF2B5EF4-FFF2-40B4-BE49-F238E27FC236}">
                  <a16:creationId xmlns:a16="http://schemas.microsoft.com/office/drawing/2014/main" id="{FF870C8C-35EE-41E9-B1E8-8521CA663235}"/>
                </a:ext>
              </a:extLst>
            </p:cNvPr>
            <p:cNvSpPr txBox="1"/>
            <p:nvPr/>
          </p:nvSpPr>
          <p:spPr>
            <a:xfrm>
              <a:off x="9130498" y="428444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Traçage des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variables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3C81932A-FB51-4BC7-9D5A-134DBC40847B}"/>
              </a:ext>
            </a:extLst>
          </p:cNvPr>
          <p:cNvGrpSpPr/>
          <p:nvPr/>
        </p:nvGrpSpPr>
        <p:grpSpPr>
          <a:xfrm>
            <a:off x="1838496" y="5287985"/>
            <a:ext cx="2083379" cy="995749"/>
            <a:chOff x="9130499" y="5036543"/>
            <a:chExt cx="2083379" cy="995749"/>
          </a:xfrm>
        </p:grpSpPr>
        <p:sp>
          <p:nvSpPr>
            <p:cNvPr id="55" name="Google Shape;560;p27">
              <a:extLst>
                <a:ext uri="{FF2B5EF4-FFF2-40B4-BE49-F238E27FC236}">
                  <a16:creationId xmlns:a16="http://schemas.microsoft.com/office/drawing/2014/main" id="{5894AA03-9C31-48BA-92C3-51CA4CC8F82A}"/>
                </a:ext>
              </a:extLst>
            </p:cNvPr>
            <p:cNvSpPr/>
            <p:nvPr/>
          </p:nvSpPr>
          <p:spPr>
            <a:xfrm>
              <a:off x="9130499" y="5036543"/>
              <a:ext cx="2083379" cy="995749"/>
            </a:xfrm>
            <a:custGeom>
              <a:avLst/>
              <a:gdLst/>
              <a:ahLst/>
              <a:cxnLst/>
              <a:rect l="l" t="t" r="r" b="b"/>
              <a:pathLst>
                <a:path w="22591" h="7286" extrusionOk="0">
                  <a:moveTo>
                    <a:pt x="1" y="0"/>
                  </a:moveTo>
                  <a:lnTo>
                    <a:pt x="1" y="5307"/>
                  </a:lnTo>
                  <a:lnTo>
                    <a:pt x="11301" y="7285"/>
                  </a:lnTo>
                  <a:lnTo>
                    <a:pt x="22590" y="5307"/>
                  </a:lnTo>
                  <a:lnTo>
                    <a:pt x="22590" y="0"/>
                  </a:lnTo>
                  <a:lnTo>
                    <a:pt x="11301" y="188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63;p27">
              <a:extLst>
                <a:ext uri="{FF2B5EF4-FFF2-40B4-BE49-F238E27FC236}">
                  <a16:creationId xmlns:a16="http://schemas.microsoft.com/office/drawing/2014/main" id="{F2B56FBD-EA40-4D57-BA88-F280BADB6FD1}"/>
                </a:ext>
              </a:extLst>
            </p:cNvPr>
            <p:cNvSpPr txBox="1"/>
            <p:nvPr/>
          </p:nvSpPr>
          <p:spPr>
            <a:xfrm>
              <a:off x="9130499" y="5387055"/>
              <a:ext cx="2083326" cy="394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PCA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63" name="Google Shape;564;p27">
            <a:extLst>
              <a:ext uri="{FF2B5EF4-FFF2-40B4-BE49-F238E27FC236}">
                <a16:creationId xmlns:a16="http://schemas.microsoft.com/office/drawing/2014/main" id="{CB62319D-7F85-45BE-9E7F-B41B2A71518A}"/>
              </a:ext>
            </a:extLst>
          </p:cNvPr>
          <p:cNvSpPr txBox="1"/>
          <p:nvPr/>
        </p:nvSpPr>
        <p:spPr>
          <a:xfrm>
            <a:off x="4279872" y="4785205"/>
            <a:ext cx="7001537" cy="67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Sélection de 3 catégories, 3 variables indépendantes et 1 variable dépendante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docs-Roboto"/>
                <a:ea typeface="Roboto"/>
                <a:cs typeface="Roboto"/>
                <a:sym typeface="Roboto"/>
              </a:rPr>
              <a:t>Pour le PCA : 7 variables indépendantes et 1 catégorie</a:t>
            </a:r>
            <a:endParaRPr sz="1600" dirty="0">
              <a:latin typeface="docs-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565;p27">
            <a:extLst>
              <a:ext uri="{FF2B5EF4-FFF2-40B4-BE49-F238E27FC236}">
                <a16:creationId xmlns:a16="http://schemas.microsoft.com/office/drawing/2014/main" id="{6C882C3B-613A-4C1C-AA12-F985A14073D6}"/>
              </a:ext>
            </a:extLst>
          </p:cNvPr>
          <p:cNvSpPr txBox="1"/>
          <p:nvPr/>
        </p:nvSpPr>
        <p:spPr>
          <a:xfrm>
            <a:off x="4279873" y="4488592"/>
            <a:ext cx="4854231" cy="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548235"/>
                </a:solidFill>
                <a:latin typeface="docs-Roboto"/>
                <a:ea typeface="Fira Sans Extra Condensed"/>
                <a:cs typeface="Fira Sans Extra Condensed"/>
                <a:sym typeface="Fira Sans Extra Condensed"/>
              </a:rPr>
              <a:t>Analyse multivariée</a:t>
            </a:r>
            <a:endParaRPr b="1" dirty="0">
              <a:solidFill>
                <a:srgbClr val="548235"/>
              </a:solidFill>
              <a:latin typeface="docs-Roboto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TextBox 3">
            <a:extLst>
              <a:ext uri="{FF2B5EF4-FFF2-40B4-BE49-F238E27FC236}">
                <a16:creationId xmlns:a16="http://schemas.microsoft.com/office/drawing/2014/main" id="{2C621790-0CB6-47AC-9B23-41AF3E50B6D5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84923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0814180" cy="133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plupart des produits sont classifiés entre le grade A et le grade B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7354D9-3EA6-4831-A232-00C86098AEE3}"/>
              </a:ext>
            </a:extLst>
          </p:cNvPr>
          <p:cNvSpPr/>
          <p:nvPr/>
        </p:nvSpPr>
        <p:spPr>
          <a:xfrm>
            <a:off x="8926831" y="4447980"/>
            <a:ext cx="3265172" cy="108791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7B492F6-D7FA-4F02-A77B-CB468C5DFFF3}"/>
              </a:ext>
            </a:extLst>
          </p:cNvPr>
          <p:cNvSpPr txBox="1"/>
          <p:nvPr/>
        </p:nvSpPr>
        <p:spPr>
          <a:xfrm>
            <a:off x="8926831" y="4447251"/>
            <a:ext cx="32651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À cette phase, la taille du </a:t>
            </a:r>
            <a:r>
              <a:rPr lang="fr-FR" sz="1600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dataset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est de 16416 x 16 </a:t>
            </a:r>
            <a:r>
              <a:rPr lang="fr-FR" sz="1600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et</a:t>
            </a:r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1.7 % de valeurs manquantes sur quelques colonnes sans importance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D54DB8-865D-4BE2-B0A3-255EAB46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841908"/>
            <a:ext cx="7987030" cy="4259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188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33A4D0-97E5-418A-B2F3-D02EB708323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3A9EF390-3B15-4059-B08F-CA3DF8CEDD54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A946494B-140D-42CF-AF95-532259FA6484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15D2E684-7E60-4C39-9475-A0A9E25ECB10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CC5F8AD6-A0B4-4B1D-9A60-D7FB51108F44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96A7A7F7-9FE9-4BF7-ABDA-1342115A620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AA956240-11DA-4B7E-9B6D-4D85E6BEDD0F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9B268F29-ED6F-4BAB-91CF-9B4FD43BC85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2942E1B4-B6D2-45B0-B6B5-8958C813FDA2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DC58B22C-92CE-47D9-BAD5-2BA0DAFAC71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C400ECF8-C069-4886-9EA1-C3B28B579CF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29AAD87-722D-42ED-ADDD-21FDDF073E80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484E2E31-4F9D-410A-8A25-4F8D096633EA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8084896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6A44749-60AF-44D6-9BB3-EC9858300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61558"/>
            <a:ext cx="5641366" cy="4701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valeurs semblent réelles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07E6B-CBDE-425D-B4D4-1F07B967A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2" y="1427171"/>
            <a:ext cx="5645176" cy="4704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22489F-754A-47C8-B746-D0B41EB4183B}"/>
              </a:ext>
            </a:extLst>
          </p:cNvPr>
          <p:cNvSpPr/>
          <p:nvPr/>
        </p:nvSpPr>
        <p:spPr>
          <a:xfrm>
            <a:off x="6192982" y="27639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E9EFF-E3B7-4C6B-9A84-F9E6EA13E7C8}"/>
              </a:ext>
            </a:extLst>
          </p:cNvPr>
          <p:cNvSpPr/>
          <p:nvPr/>
        </p:nvSpPr>
        <p:spPr>
          <a:xfrm>
            <a:off x="348725" y="3716482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6E6F-14AD-4AD7-8790-2FF2D67AEAC7}"/>
              </a:ext>
            </a:extLst>
          </p:cNvPr>
          <p:cNvSpPr/>
          <p:nvPr/>
        </p:nvSpPr>
        <p:spPr>
          <a:xfrm>
            <a:off x="348725" y="5109099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F57BE-AC1B-4949-B6CE-0F06D76E4281}"/>
              </a:ext>
            </a:extLst>
          </p:cNvPr>
          <p:cNvSpPr/>
          <p:nvPr/>
        </p:nvSpPr>
        <p:spPr>
          <a:xfrm>
            <a:off x="6192982" y="4840311"/>
            <a:ext cx="5398549" cy="685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0157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4BB6AC0-8FDB-4829-BF95-F04E0FE7C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171953"/>
            <a:ext cx="6234611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32F803A-6248-4B11-88A9-99F29864B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152" y="3011143"/>
            <a:ext cx="6277634" cy="3088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D4BED2A-58B5-4DDF-89BA-F7D98A528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4" y="4547660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41B05E02-8D68-4738-9D33-06CF0911D37C}"/>
              </a:ext>
            </a:extLst>
          </p:cNvPr>
          <p:cNvSpPr txBox="1"/>
          <p:nvPr/>
        </p:nvSpPr>
        <p:spPr>
          <a:xfrm>
            <a:off x="621780" y="4547660"/>
            <a:ext cx="50145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L'Énergie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 bimodale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. Probablement en raison des différents types de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viandes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(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rouge et blanche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) sélectionnées au moment du nettoyage</a:t>
            </a:r>
            <a:endParaRPr lang="fr-FR" sz="1600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66ADF182-7DD5-433B-A89F-65DFB2C59F4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1" y="2188569"/>
            <a:ext cx="457727" cy="42727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D8F22A-CD4E-46CA-A479-DD018DB7DA6B}"/>
              </a:ext>
            </a:extLst>
          </p:cNvPr>
          <p:cNvSpPr/>
          <p:nvPr/>
        </p:nvSpPr>
        <p:spPr>
          <a:xfrm>
            <a:off x="8185265" y="1298354"/>
            <a:ext cx="3998674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C6F6C65-C7AE-4762-85E9-63C78E33CB43}"/>
              </a:ext>
            </a:extLst>
          </p:cNvPr>
          <p:cNvSpPr txBox="1"/>
          <p:nvPr/>
        </p:nvSpPr>
        <p:spPr>
          <a:xfrm>
            <a:off x="8185265" y="1306842"/>
            <a:ext cx="399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graphique quantile-quantile (q-q)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2A4B7F7-30C8-4DEB-8550-2147113B9498}"/>
              </a:ext>
            </a:extLst>
          </p:cNvPr>
          <p:cNvCxnSpPr>
            <a:cxnSpLocks/>
          </p:cNvCxnSpPr>
          <p:nvPr/>
        </p:nvCxnSpPr>
        <p:spPr>
          <a:xfrm>
            <a:off x="10132648" y="1737489"/>
            <a:ext cx="0" cy="2109464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53FEDB6-8BAE-4F4E-8851-FD926E668061}"/>
              </a:ext>
            </a:extLst>
          </p:cNvPr>
          <p:cNvSpPr txBox="1"/>
          <p:nvPr/>
        </p:nvSpPr>
        <p:spPr>
          <a:xfrm>
            <a:off x="7183527" y="2188569"/>
            <a:ext cx="48784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48235"/>
                </a:solidFill>
                <a:latin typeface="docs-Roboto"/>
              </a:rPr>
              <a:t>La Protéine 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distribution</a:t>
            </a:r>
            <a:r>
              <a:rPr lang="fr-FR" sz="1600" u="none" strike="noStrike" dirty="0">
                <a:solidFill>
                  <a:srgbClr val="000000"/>
                </a:solidFill>
                <a:effectLst/>
                <a:latin typeface="docs-Roboto"/>
              </a:rPr>
              <a:t> répartie sur la </a:t>
            </a:r>
            <a:r>
              <a:rPr lang="fr-FR" sz="1600" b="1" u="none" strike="noStrike" dirty="0">
                <a:solidFill>
                  <a:srgbClr val="000000"/>
                </a:solidFill>
                <a:effectLst/>
                <a:latin typeface="docs-Roboto"/>
              </a:rPr>
              <a:t>gauche</a:t>
            </a:r>
            <a:endParaRPr lang="fr-FR" sz="1600" b="1" i="1" u="none" strike="noStrike" dirty="0">
              <a:solidFill>
                <a:schemeClr val="bg1">
                  <a:lumMod val="50000"/>
                </a:schemeClr>
              </a:solidFill>
              <a:effectLst/>
              <a:latin typeface="docs-Roboto"/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BC750A2-0FF7-41DC-B9D4-BB3D3A37165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380018" y="1506897"/>
            <a:ext cx="1805247" cy="342249"/>
          </a:xfrm>
          <a:prstGeom prst="straightConnector1">
            <a:avLst/>
          </a:prstGeom>
          <a:ln w="38100">
            <a:solidFill>
              <a:srgbClr val="83AC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06096D-D11F-44F2-95A7-306326D73D30}"/>
              </a:ext>
            </a:extLst>
          </p:cNvPr>
          <p:cNvSpPr/>
          <p:nvPr/>
        </p:nvSpPr>
        <p:spPr>
          <a:xfrm>
            <a:off x="0" y="5708094"/>
            <a:ext cx="3688774" cy="48644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8D38E91-4BD0-4A9B-8892-79B9856E31CC}"/>
              </a:ext>
            </a:extLst>
          </p:cNvPr>
          <p:cNvSpPr txBox="1"/>
          <p:nvPr/>
        </p:nvSpPr>
        <p:spPr>
          <a:xfrm>
            <a:off x="0" y="5769729"/>
            <a:ext cx="36887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 et 3 catégories</a:t>
            </a:r>
          </a:p>
        </p:txBody>
      </p:sp>
    </p:spTree>
    <p:extLst>
      <p:ext uri="{BB962C8B-B14F-4D97-AF65-F5344CB8AC3E}">
        <p14:creationId xmlns:p14="http://schemas.microsoft.com/office/powerpoint/2010/main" val="16192919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5F72A767-CB2F-41CE-8AD2-44137FC41781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Aucune des deux distributions n'est normale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3B58FE-8AF4-4503-8E16-CD0D6AFA2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8" y="1475916"/>
            <a:ext cx="9680551" cy="453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E34D598-054A-40A7-B19F-9774E9564AA9}"/>
              </a:ext>
            </a:extLst>
          </p:cNvPr>
          <p:cNvSpPr/>
          <p:nvPr/>
        </p:nvSpPr>
        <p:spPr>
          <a:xfrm>
            <a:off x="10619509" y="1108882"/>
            <a:ext cx="1564430" cy="449527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B32566-8764-404E-B724-E643C0C0D74B}"/>
              </a:ext>
            </a:extLst>
          </p:cNvPr>
          <p:cNvSpPr txBox="1"/>
          <p:nvPr/>
        </p:nvSpPr>
        <p:spPr>
          <a:xfrm>
            <a:off x="10619509" y="1127761"/>
            <a:ext cx="1564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alpha = 0.05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96D2C-D62A-4B91-A86F-D5BEC1CFAEB9}"/>
              </a:ext>
            </a:extLst>
          </p:cNvPr>
          <p:cNvSpPr/>
          <p:nvPr/>
        </p:nvSpPr>
        <p:spPr>
          <a:xfrm>
            <a:off x="5329477" y="2507898"/>
            <a:ext cx="1132609" cy="335363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7571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Corrélation de Pearson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04809-2399-4E06-AE30-3250CAAE1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1" y="1199653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E68995C-2912-4089-BAF5-6EAE98D97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609" y="2839609"/>
            <a:ext cx="5160326" cy="344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33B329D-77BA-47CA-B4EF-30235A910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705" y="547221"/>
            <a:ext cx="3752850" cy="2038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F76CF99-4EDD-4A7D-9480-A7F6A4E1C2A4}"/>
              </a:ext>
            </a:extLst>
          </p:cNvPr>
          <p:cNvSpPr/>
          <p:nvPr/>
        </p:nvSpPr>
        <p:spPr>
          <a:xfrm>
            <a:off x="7699664" y="771281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43A2575-BB9E-493B-9EA9-47041F336C1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70210" y="951838"/>
            <a:ext cx="2229454" cy="684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753EA0F-F428-4765-B4FF-8C097E82DEC7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6619009" y="1817247"/>
            <a:ext cx="1080655" cy="10223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E087B9-FBC1-48D2-8FD7-09656C8EA299}"/>
              </a:ext>
            </a:extLst>
          </p:cNvPr>
          <p:cNvSpPr/>
          <p:nvPr/>
        </p:nvSpPr>
        <p:spPr>
          <a:xfrm>
            <a:off x="7699664" y="1636690"/>
            <a:ext cx="2244436" cy="36111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8E058-0B95-49FA-83AF-08F3F1EE2AFD}"/>
              </a:ext>
            </a:extLst>
          </p:cNvPr>
          <p:cNvSpPr/>
          <p:nvPr/>
        </p:nvSpPr>
        <p:spPr>
          <a:xfrm>
            <a:off x="0" y="5304325"/>
            <a:ext cx="3429000" cy="71227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B4D37B-8AFE-4CF4-89BF-9A566A747AEE}"/>
              </a:ext>
            </a:extLst>
          </p:cNvPr>
          <p:cNvSpPr txBox="1"/>
          <p:nvPr/>
        </p:nvSpPr>
        <p:spPr>
          <a:xfrm>
            <a:off x="0" y="5365959"/>
            <a:ext cx="3429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3 variables indépendantes, 1 variable dépendante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234503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3"/>
            <a:ext cx="11804709" cy="122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«  L'énergie » et « le sucre » ont une forte relation directe avec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C87B24-578D-456B-AE34-39D2E0C01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7" y="1851819"/>
            <a:ext cx="5786026" cy="4050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629C4B-009E-403C-B2B0-87FE0E87ECD8}"/>
              </a:ext>
            </a:extLst>
          </p:cNvPr>
          <p:cNvSpPr/>
          <p:nvPr/>
        </p:nvSpPr>
        <p:spPr>
          <a:xfrm>
            <a:off x="1402774" y="4420884"/>
            <a:ext cx="1943099" cy="86809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BAFD05-5C1F-43A6-846B-659D98AE56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53" y="1851818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D1EC96C-EC17-4BF5-8E82-E8FF99F3B772}"/>
              </a:ext>
            </a:extLst>
          </p:cNvPr>
          <p:cNvSpPr txBox="1"/>
          <p:nvPr/>
        </p:nvSpPr>
        <p:spPr>
          <a:xfrm>
            <a:off x="6983131" y="1865241"/>
            <a:ext cx="43756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faible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6176EB8-05D1-4BCC-A306-1706AFE3A7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55" y="272828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151EE06E-51E1-4B5E-BF2B-C15955A5C668}"/>
              </a:ext>
            </a:extLst>
          </p:cNvPr>
          <p:cNvSpPr txBox="1"/>
          <p:nvPr/>
        </p:nvSpPr>
        <p:spPr>
          <a:xfrm>
            <a:off x="7001233" y="2741712"/>
            <a:ext cx="43665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forte relation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F433FE0-38DC-4EBF-9FF8-2607FE8C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04" y="3603268"/>
            <a:ext cx="457727" cy="4272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D906481-43DB-4C39-B6AC-0DC847E8FDEF}"/>
              </a:ext>
            </a:extLst>
          </p:cNvPr>
          <p:cNvSpPr txBox="1"/>
          <p:nvPr/>
        </p:nvSpPr>
        <p:spPr>
          <a:xfrm>
            <a:off x="6992182" y="3616691"/>
            <a:ext cx="4687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protéine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</a:t>
            </a:r>
            <a:r>
              <a:rPr lang="fr-FR" sz="2000" b="1" u="none" strike="noStrike" dirty="0">
                <a:solidFill>
                  <a:srgbClr val="548235"/>
                </a:solidFill>
                <a:effectLst/>
                <a:latin typeface="docs-Roboto"/>
              </a:rPr>
              <a:t>relation inverse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avec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with </a:t>
            </a:r>
            <a:r>
              <a:rPr lang="en-US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en-US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en-US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endParaRPr lang="fr-FR" sz="2000" b="1" i="1" u="none" strike="noStrike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docs-Roboto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3FBDD5-6995-46E3-A4DF-8C7853A3D882}"/>
              </a:ext>
            </a:extLst>
          </p:cNvPr>
          <p:cNvSpPr txBox="1"/>
          <p:nvPr/>
        </p:nvSpPr>
        <p:spPr>
          <a:xfrm>
            <a:off x="0" y="5629182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</p:spTree>
    <p:extLst>
      <p:ext uri="{BB962C8B-B14F-4D97-AF65-F5344CB8AC3E}">
        <p14:creationId xmlns:p14="http://schemas.microsoft.com/office/powerpoint/2010/main" val="399480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3"/>
            <a:ext cx="9643400" cy="123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l'influence du sucre dans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nutriscore_score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et </a:t>
            </a:r>
          </a:p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Energy-kcal_100g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659B2D1-A159-480A-82F0-4CE9B5C8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56" y="1125655"/>
            <a:ext cx="4420238" cy="50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05BB296-D121-45FF-8086-D1D826349B0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851818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5679CE9-0419-4723-A1BE-94B48CC5CEA0}"/>
              </a:ext>
            </a:extLst>
          </p:cNvPr>
          <p:cNvSpPr txBox="1"/>
          <p:nvPr/>
        </p:nvSpPr>
        <p:spPr>
          <a:xfrm>
            <a:off x="844683" y="1865241"/>
            <a:ext cx="3960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9,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on peut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32C0E1-0AA0-4213-8926-ED22581DD8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0" y="4027134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3A7FDD-7C45-4864-8FCB-86D1568CB43D}"/>
              </a:ext>
            </a:extLst>
          </p:cNvPr>
          <p:cNvSpPr txBox="1"/>
          <p:nvPr/>
        </p:nvSpPr>
        <p:spPr>
          <a:xfrm>
            <a:off x="918167" y="4040557"/>
            <a:ext cx="37909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Dans le graphique 12,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 sucre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vs </a:t>
            </a:r>
            <a:r>
              <a:rPr lang="fr-FR" sz="2000" b="1" u="none" strike="noStrike" dirty="0" err="1">
                <a:solidFill>
                  <a:srgbClr val="000000"/>
                </a:solidFill>
                <a:effectLst/>
                <a:latin typeface="docs-Roboto"/>
              </a:rPr>
              <a:t>nutriscore_score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nous pouvons également y voir l'influence du premier</a:t>
            </a:r>
            <a:endParaRPr lang="en-US" sz="2000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689E0-5BAD-4D65-A6E1-529A3F0A4385}"/>
              </a:ext>
            </a:extLst>
          </p:cNvPr>
          <p:cNvSpPr/>
          <p:nvPr/>
        </p:nvSpPr>
        <p:spPr>
          <a:xfrm>
            <a:off x="0" y="5784021"/>
            <a:ext cx="3678382" cy="418429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D19DC3-502F-4559-9EC3-A72DAEF0A44C}"/>
              </a:ext>
            </a:extLst>
          </p:cNvPr>
          <p:cNvSpPr txBox="1"/>
          <p:nvPr/>
        </p:nvSpPr>
        <p:spPr>
          <a:xfrm>
            <a:off x="0" y="5845655"/>
            <a:ext cx="3678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7 variables indépendantes et 1 catégorie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02548B5-F04B-415C-8845-B5E68EDE3F2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62"/>
          <a:stretch/>
        </p:blipFill>
        <p:spPr>
          <a:xfrm>
            <a:off x="4862087" y="1614088"/>
            <a:ext cx="1623437" cy="20495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CEFF9D5-69D2-4497-9717-F41A69B86C4F}"/>
              </a:ext>
            </a:extLst>
          </p:cNvPr>
          <p:cNvSpPr/>
          <p:nvPr/>
        </p:nvSpPr>
        <p:spPr>
          <a:xfrm>
            <a:off x="7564582" y="3585890"/>
            <a:ext cx="1014434" cy="123809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35018B-4E88-4D39-8E78-D452955E9760}"/>
              </a:ext>
            </a:extLst>
          </p:cNvPr>
          <p:cNvSpPr/>
          <p:nvPr/>
        </p:nvSpPr>
        <p:spPr>
          <a:xfrm>
            <a:off x="4804763" y="1539379"/>
            <a:ext cx="1732715" cy="217841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2C67B6F-2E34-4339-9C26-B7E9E9610BC7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1552553"/>
            <a:ext cx="1027106" cy="2033339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BBF0281-62DC-45B1-B982-F5BB693D87B1}"/>
              </a:ext>
            </a:extLst>
          </p:cNvPr>
          <p:cNvCxnSpPr>
            <a:cxnSpLocks/>
          </p:cNvCxnSpPr>
          <p:nvPr/>
        </p:nvCxnSpPr>
        <p:spPr>
          <a:xfrm flipH="1" flipV="1">
            <a:off x="6537478" y="3738352"/>
            <a:ext cx="1027106" cy="1085638"/>
          </a:xfrm>
          <a:prstGeom prst="straightConnector1">
            <a:avLst/>
          </a:prstGeom>
          <a:ln w="952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83DBFEE-A9ED-46BC-A994-C3923D77474E}"/>
              </a:ext>
            </a:extLst>
          </p:cNvPr>
          <p:cNvSpPr/>
          <p:nvPr/>
        </p:nvSpPr>
        <p:spPr>
          <a:xfrm>
            <a:off x="10302835" y="3585890"/>
            <a:ext cx="1014434" cy="1238099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90FC8AE-6DEB-4274-9197-AC8AE007C9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2947" y="4101556"/>
            <a:ext cx="1623437" cy="206138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BA48BF7-086D-4E23-A652-3A592AF69034}"/>
              </a:ext>
            </a:extLst>
          </p:cNvPr>
          <p:cNvSpPr/>
          <p:nvPr/>
        </p:nvSpPr>
        <p:spPr>
          <a:xfrm>
            <a:off x="4808307" y="4046067"/>
            <a:ext cx="1732715" cy="2178411"/>
          </a:xfrm>
          <a:prstGeom prst="rect">
            <a:avLst/>
          </a:prstGeom>
          <a:noFill/>
          <a:ln w="38100">
            <a:solidFill>
              <a:srgbClr val="7451E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9A99474E-6342-4FF7-B100-6B548F8AD883}"/>
              </a:ext>
            </a:extLst>
          </p:cNvPr>
          <p:cNvCxnSpPr>
            <a:cxnSpLocks/>
          </p:cNvCxnSpPr>
          <p:nvPr/>
        </p:nvCxnSpPr>
        <p:spPr>
          <a:xfrm flipH="1">
            <a:off x="6537478" y="4823990"/>
            <a:ext cx="3765358" cy="1400488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B6801D4-3314-40BB-8FB1-CD1425D3A60B}"/>
              </a:ext>
            </a:extLst>
          </p:cNvPr>
          <p:cNvCxnSpPr>
            <a:cxnSpLocks/>
          </p:cNvCxnSpPr>
          <p:nvPr/>
        </p:nvCxnSpPr>
        <p:spPr>
          <a:xfrm flipH="1">
            <a:off x="6536618" y="3599066"/>
            <a:ext cx="3766218" cy="441491"/>
          </a:xfrm>
          <a:prstGeom prst="straightConnector1">
            <a:avLst/>
          </a:prstGeom>
          <a:ln w="9525">
            <a:solidFill>
              <a:srgbClr val="7451E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27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en composantes principales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AD3933-E4BE-4513-A1BD-0E4E25C3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30911"/>
            <a:ext cx="5219702" cy="2609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A29A6-BCCE-4B5B-A193-FE0EE0CEE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97485"/>
            <a:ext cx="5586846" cy="3910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CA53A30-8632-4125-B8A1-31F5D6CD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4441030"/>
            <a:ext cx="457727" cy="4272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B64778E-F9C8-4382-A244-586B46DBF88C}"/>
              </a:ext>
            </a:extLst>
          </p:cNvPr>
          <p:cNvSpPr txBox="1"/>
          <p:nvPr/>
        </p:nvSpPr>
        <p:spPr>
          <a:xfrm>
            <a:off x="844683" y="4413593"/>
            <a:ext cx="4420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000000"/>
                </a:solidFill>
                <a:latin typeface="docs-Roboto"/>
              </a:rPr>
              <a:t>Le sel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a une forte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endParaRPr lang="en-US" sz="2000" b="1" dirty="0">
              <a:solidFill>
                <a:srgbClr val="000000"/>
              </a:solidFill>
              <a:latin typeface="docs-Roboto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63AF1-F7B7-4363-962B-BC973BF3EABC}"/>
              </a:ext>
            </a:extLst>
          </p:cNvPr>
          <p:cNvSpPr/>
          <p:nvPr/>
        </p:nvSpPr>
        <p:spPr>
          <a:xfrm>
            <a:off x="2504209" y="3451713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979228A-BD62-4C43-A445-303D775B5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6" y="5051245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E0943F6-8148-44D4-85C2-0D2E20DF7F19}"/>
              </a:ext>
            </a:extLst>
          </p:cNvPr>
          <p:cNvSpPr txBox="1"/>
          <p:nvPr/>
        </p:nvSpPr>
        <p:spPr>
          <a:xfrm>
            <a:off x="853732" y="5011779"/>
            <a:ext cx="4331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L’Énergie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,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la graisse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et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graisses saturées 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ont une influence sur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PC1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.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B7CF39-7CCD-44D6-AB84-7A3267FDD0CE}"/>
              </a:ext>
            </a:extLst>
          </p:cNvPr>
          <p:cNvSpPr/>
          <p:nvPr/>
        </p:nvSpPr>
        <p:spPr>
          <a:xfrm>
            <a:off x="1420090" y="2548799"/>
            <a:ext cx="613063" cy="35329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01021-0149-4C4C-8116-D85D1453C282}"/>
              </a:ext>
            </a:extLst>
          </p:cNvPr>
          <p:cNvSpPr/>
          <p:nvPr/>
        </p:nvSpPr>
        <p:spPr>
          <a:xfrm>
            <a:off x="1430481" y="1676635"/>
            <a:ext cx="613063" cy="60549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B3B3F7-BB3B-4DF9-A8CE-5235923F9909}"/>
              </a:ext>
            </a:extLst>
          </p:cNvPr>
          <p:cNvSpPr/>
          <p:nvPr/>
        </p:nvSpPr>
        <p:spPr>
          <a:xfrm>
            <a:off x="6709063" y="3236089"/>
            <a:ext cx="2338118" cy="279135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548235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E100132-32EC-4D84-80BC-C4658882714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36" y="1276846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A5BEE57-4258-4414-BFCF-BBC31D474D63}"/>
              </a:ext>
            </a:extLst>
          </p:cNvPr>
          <p:cNvSpPr txBox="1"/>
          <p:nvPr/>
        </p:nvSpPr>
        <p:spPr>
          <a:xfrm>
            <a:off x="6718112" y="1249409"/>
            <a:ext cx="54631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jusqu’au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PC3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décrire le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75.61%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 la </a:t>
            </a:r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variance</a:t>
            </a:r>
            <a:r>
              <a:rPr lang="fr-FR" sz="2000" u="none" strike="noStrike" dirty="0">
                <a:solidFill>
                  <a:srgbClr val="000000"/>
                </a:solidFill>
                <a:effectLst/>
                <a:latin typeface="docs-Roboto"/>
              </a:rPr>
              <a:t> des données. </a:t>
            </a:r>
          </a:p>
          <a:p>
            <a:r>
              <a:rPr lang="fr-FR" i="1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ocs-Roboto"/>
              </a:rPr>
              <a:t>PC1, PC2 et PC3 sont les composants les plus importants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167033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cercles de corrélation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0303D6-1410-4B82-A3BD-620154B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252842"/>
            <a:ext cx="3813449" cy="326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0D5872-8EA2-42DA-B1A9-A1856D757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774" y="2596221"/>
            <a:ext cx="3823966" cy="327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DA0C6-40BD-4FED-8A92-8556FFCD4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96" y="1903986"/>
            <a:ext cx="3823965" cy="32776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44621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5620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5936B0-0B3B-410D-AA09-D12A1CE78FF8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467EC350-A60A-4878-AC10-60F565A47FFA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913AC283-2856-4C45-9D97-71F0602BF6C3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AB5D4995-9044-41A5-98E9-C4959BF2C6BA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9EAF93CA-6E3C-4E85-9B7F-0E20AC077B3E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28F712E7-7DD9-45D4-B9D8-82B491A42EC4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9655ED37-BD3F-4598-B7EC-8FD035098E49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3E5BD531-AA15-464A-8E37-EB91788BA1D5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5496252-57C0-4F72-A023-90AB21EA19A7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E9E457C3-311D-49DF-8865-68E22DA5A9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BCB9174A-E94D-4733-B998-DDBFAF2FE374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39DC2D7D-C8DC-43D5-A751-397D5054362E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295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du jeu de données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79EDD-083C-4DEA-B579-B7304BDD18CF}"/>
              </a:ext>
            </a:extLst>
          </p:cNvPr>
          <p:cNvSpPr txBox="1"/>
          <p:nvPr/>
        </p:nvSpPr>
        <p:spPr>
          <a:xfrm>
            <a:off x="844895" y="2359014"/>
            <a:ext cx="9503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Résultats cohérents avec les principes nutritionnels (graisses saturées, sucres)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C30329-4C74-49AC-9F32-4F3FEBA330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96447"/>
            <a:ext cx="457727" cy="42727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75B878-1454-457A-B540-8EF6A5871670}"/>
              </a:ext>
            </a:extLst>
          </p:cNvPr>
          <p:cNvSpPr txBox="1"/>
          <p:nvPr/>
        </p:nvSpPr>
        <p:spPr>
          <a:xfrm>
            <a:off x="844895" y="1491296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 nettoyée 16416 x 16 avec 1.7% des valeurs manquantes sur quelques colonnes sans importance</a:t>
            </a:r>
            <a:endParaRPr lang="fr-FR" sz="2000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20AC3F1-B0BB-4E7D-8C73-85820D69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359014"/>
            <a:ext cx="457727" cy="42727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FA8AB11-A5F4-4599-AF30-E2A153834B7D}"/>
              </a:ext>
            </a:extLst>
          </p:cNvPr>
          <p:cNvSpPr txBox="1"/>
          <p:nvPr/>
        </p:nvSpPr>
        <p:spPr>
          <a:xfrm>
            <a:off x="844895" y="3103371"/>
            <a:ext cx="95039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Possibilité de proposer une application qui comptabilise les nutriments par jour et affiche la qualité nutritionnelle des repas mangés selon Nutri-Score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5EFC259-88FB-4D52-ABC5-921C62988A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3103371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4698BDD5-7EAD-4A55-8659-0C529C0E7C2C}"/>
              </a:ext>
            </a:extLst>
          </p:cNvPr>
          <p:cNvSpPr txBox="1"/>
          <p:nvPr/>
        </p:nvSpPr>
        <p:spPr>
          <a:xfrm>
            <a:off x="830571" y="4037785"/>
            <a:ext cx="47289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Actuellement, il existe des applications pour comptabiliser les nutriments associé à des aliments mangé par jour, </a:t>
            </a:r>
            <a:r>
              <a:rPr lang="fr-FR" sz="2000" dirty="0" err="1"/>
              <a:t>selón</a:t>
            </a:r>
            <a:r>
              <a:rPr lang="fr-FR" sz="2000" dirty="0"/>
              <a:t> Nutri-Score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4E6C78E-3D6E-42B1-8A3E-87391A96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1" y="4037785"/>
            <a:ext cx="457727" cy="42727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B11370B-E619-4331-BC96-8B3BF38A6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07251">
            <a:off x="7660617" y="4787515"/>
            <a:ext cx="1778560" cy="975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0448EF6-623D-4FEB-9F64-0416401D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26047">
            <a:off x="6056541" y="4283435"/>
            <a:ext cx="1798939" cy="857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49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3B89DAA-379F-456A-A918-0ECCB917D015}"/>
              </a:ext>
            </a:extLst>
          </p:cNvPr>
          <p:cNvGrpSpPr/>
          <p:nvPr/>
        </p:nvGrpSpPr>
        <p:grpSpPr>
          <a:xfrm>
            <a:off x="377906" y="1252842"/>
            <a:ext cx="4702412" cy="461665"/>
            <a:chOff x="377906" y="2191476"/>
            <a:chExt cx="4702412" cy="461665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DF19488-C2FB-4415-83C5-A79F16F97331}"/>
                </a:ext>
              </a:extLst>
            </p:cNvPr>
            <p:cNvSpPr txBox="1"/>
            <p:nvPr/>
          </p:nvSpPr>
          <p:spPr>
            <a:xfrm>
              <a:off x="844895" y="219147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2015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251C16A3-F041-4B84-9F20-58619E2A1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06" y="2208672"/>
              <a:ext cx="457727" cy="427272"/>
            </a:xfrm>
            <a:prstGeom prst="rect">
              <a:avLst/>
            </a:prstGeom>
          </p:spPr>
        </p:pic>
      </p:grpSp>
      <p:sp>
        <p:nvSpPr>
          <p:cNvPr id="23" name="Rectángulo 4">
            <a:extLst>
              <a:ext uri="{FF2B5EF4-FFF2-40B4-BE49-F238E27FC236}">
                <a16:creationId xmlns:a16="http://schemas.microsoft.com/office/drawing/2014/main" id="{BF9A4429-9591-4B06-97F0-EBD6618D483D}"/>
              </a:ext>
            </a:extLst>
          </p:cNvPr>
          <p:cNvSpPr/>
          <p:nvPr/>
        </p:nvSpPr>
        <p:spPr>
          <a:xfrm rot="5400000" flipV="1">
            <a:off x="4370988" y="2543252"/>
            <a:ext cx="2573427" cy="45719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FC5CF40-DB74-45DA-8EA0-E5E0D6BB6CE9}"/>
              </a:ext>
            </a:extLst>
          </p:cNvPr>
          <p:cNvGrpSpPr/>
          <p:nvPr/>
        </p:nvGrpSpPr>
        <p:grpSpPr>
          <a:xfrm>
            <a:off x="6285973" y="1252842"/>
            <a:ext cx="4702412" cy="461665"/>
            <a:chOff x="6285973" y="2222426"/>
            <a:chExt cx="4702412" cy="461665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F96B768E-5D49-4962-807F-FF14282AFFA8}"/>
                </a:ext>
              </a:extLst>
            </p:cNvPr>
            <p:cNvSpPr txBox="1"/>
            <p:nvPr/>
          </p:nvSpPr>
          <p:spPr>
            <a:xfrm>
              <a:off x="6752962" y="2222426"/>
              <a:ext cx="4235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rgbClr val="548235"/>
                  </a:solidFill>
                  <a:latin typeface="Google Sans"/>
                </a:rPr>
                <a:t>2016</a:t>
              </a:r>
              <a:r>
                <a:rPr lang="fr-FR" sz="2000" dirty="0">
                  <a:latin typeface="Google Sans"/>
                </a:rPr>
                <a:t> Building Energy Benchmarking</a:t>
              </a:r>
              <a:endParaRPr lang="fr-FR" sz="2000" baseline="30000" dirty="0">
                <a:latin typeface="Google Sans"/>
              </a:endParaRPr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ED379C75-73D3-4053-9907-3C0218FB2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973" y="2239622"/>
              <a:ext cx="457727" cy="427272"/>
            </a:xfrm>
            <a:prstGeom prst="rect">
              <a:avLst/>
            </a:prstGeom>
          </p:spPr>
        </p:pic>
      </p:grpSp>
      <p:graphicFrame>
        <p:nvGraphicFramePr>
          <p:cNvPr id="29" name="Tableau 3">
            <a:extLst>
              <a:ext uri="{FF2B5EF4-FFF2-40B4-BE49-F238E27FC236}">
                <a16:creationId xmlns:a16="http://schemas.microsoft.com/office/drawing/2014/main" id="{5F560973-AE78-4A6D-B304-C67BB8417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62095"/>
              </p:ext>
            </p:extLst>
          </p:nvPr>
        </p:nvGraphicFramePr>
        <p:xfrm>
          <a:off x="640374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3340 x 47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16,89 %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0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graphicFrame>
        <p:nvGraphicFramePr>
          <p:cNvPr id="30" name="Tableau 3">
            <a:extLst>
              <a:ext uri="{FF2B5EF4-FFF2-40B4-BE49-F238E27FC236}">
                <a16:creationId xmlns:a16="http://schemas.microsoft.com/office/drawing/2014/main" id="{D9BC6A11-7429-497B-9458-CC2FF354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069982"/>
              </p:ext>
            </p:extLst>
          </p:nvPr>
        </p:nvGraphicFramePr>
        <p:xfrm>
          <a:off x="6548441" y="1881476"/>
          <a:ext cx="4177476" cy="1719873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90567">
                  <a:extLst>
                    <a:ext uri="{9D8B030D-6E8A-4147-A177-3AD203B41FA5}">
                      <a16:colId xmlns:a16="http://schemas.microsoft.com/office/drawing/2014/main" val="1353534914"/>
                    </a:ext>
                  </a:extLst>
                </a:gridCol>
                <a:gridCol w="1986909">
                  <a:extLst>
                    <a:ext uri="{9D8B030D-6E8A-4147-A177-3AD203B41FA5}">
                      <a16:colId xmlns:a16="http://schemas.microsoft.com/office/drawing/2014/main" val="843473939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Taille: 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3376 x 46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774139"/>
                  </a:ext>
                </a:extLst>
              </a:tr>
              <a:tr h="53813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Pourcentage de NaN: 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800" dirty="0">
                          <a:latin typeface="Google Sans"/>
                        </a:rPr>
                        <a:t>12,85 %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43855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Doublon: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dirty="0">
                          <a:latin typeface="Google Sans"/>
                        </a:rPr>
                        <a:t>0</a:t>
                      </a:r>
                      <a:endParaRPr lang="es-419" sz="1800" dirty="0">
                        <a:latin typeface="Google San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9751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Colonne</a:t>
                      </a:r>
                      <a:r>
                        <a:rPr lang="es-419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 </a:t>
                      </a:r>
                      <a:r>
                        <a:rPr lang="es-419" sz="1800" kern="1200" dirty="0" err="1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vide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Google Sans"/>
                          <a:ea typeface="+mn-ea"/>
                          <a:cs typeface="+mn-cs"/>
                        </a:rPr>
                        <a:t>1</a:t>
                      </a:r>
                      <a:endParaRPr lang="es-419" sz="1800" kern="1200" dirty="0">
                        <a:solidFill>
                          <a:schemeClr val="dk1"/>
                        </a:solidFill>
                        <a:latin typeface="Google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49421"/>
                  </a:ext>
                </a:extLst>
              </a:tr>
            </a:tbl>
          </a:graphicData>
        </a:graphic>
      </p:graphicFrame>
      <p:sp>
        <p:nvSpPr>
          <p:cNvPr id="34" name="ZoneTexte 33">
            <a:extLst>
              <a:ext uri="{FF2B5EF4-FFF2-40B4-BE49-F238E27FC236}">
                <a16:creationId xmlns:a16="http://schemas.microsoft.com/office/drawing/2014/main" id="{736CA800-4D2F-442A-BEE7-89225F91E58A}"/>
              </a:ext>
            </a:extLst>
          </p:cNvPr>
          <p:cNvSpPr txBox="1"/>
          <p:nvPr/>
        </p:nvSpPr>
        <p:spPr>
          <a:xfrm>
            <a:off x="7327392" y="643040"/>
            <a:ext cx="48646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https://data.seattle.gov/dataset/2015-Building-Energy-Benchmarking/h7rm-fz6m</a:t>
            </a:r>
          </a:p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  <a:latin typeface="Google Sans"/>
              </a:rPr>
              <a:t>https://data.seattle.gov/dataset/2016-Building-Energy-Benchmarking/2bpz-gwpy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FF096A-02D3-4186-ABF2-D78BC53953E1}"/>
              </a:ext>
            </a:extLst>
          </p:cNvPr>
          <p:cNvSpPr txBox="1"/>
          <p:nvPr/>
        </p:nvSpPr>
        <p:spPr>
          <a:xfrm rot="17873123">
            <a:off x="1497745" y="5260015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OSEBuildingID</a:t>
            </a:r>
            <a:endParaRPr lang="es-ES" sz="16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C2CE3E1-2CAC-4CDD-894A-F966C6433622}"/>
              </a:ext>
            </a:extLst>
          </p:cNvPr>
          <p:cNvSpPr txBox="1"/>
          <p:nvPr/>
        </p:nvSpPr>
        <p:spPr>
          <a:xfrm rot="17873123">
            <a:off x="1704118" y="5240235"/>
            <a:ext cx="1409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PropertyName</a:t>
            </a:r>
            <a:endParaRPr lang="es-ES" sz="16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197F945-AF07-4226-AA8A-8C7EF5B1C8E9}"/>
              </a:ext>
            </a:extLst>
          </p:cNvPr>
          <p:cNvSpPr txBox="1"/>
          <p:nvPr/>
        </p:nvSpPr>
        <p:spPr>
          <a:xfrm rot="17873123">
            <a:off x="1588883" y="4649570"/>
            <a:ext cx="2745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TaxParcelIdentificationNumber</a:t>
            </a:r>
            <a:endParaRPr lang="es-ES" sz="16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59D886F-30E8-4EAE-9181-7F4AD5D5EE8E}"/>
              </a:ext>
            </a:extLst>
          </p:cNvPr>
          <p:cNvSpPr txBox="1"/>
          <p:nvPr/>
        </p:nvSpPr>
        <p:spPr>
          <a:xfrm rot="17873123">
            <a:off x="2557393" y="5231171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Neighborhood</a:t>
            </a:r>
            <a:endParaRPr lang="es-ES" sz="16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E72B4BBF-71CA-4091-8689-83688DA97D3C}"/>
              </a:ext>
            </a:extLst>
          </p:cNvPr>
          <p:cNvSpPr txBox="1"/>
          <p:nvPr/>
        </p:nvSpPr>
        <p:spPr>
          <a:xfrm rot="17873123">
            <a:off x="2930561" y="5451693"/>
            <a:ext cx="89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Location</a:t>
            </a:r>
            <a:endParaRPr lang="es-ES" sz="16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AE5CD9C-B104-4B30-9260-F71CE2D1F972}"/>
              </a:ext>
            </a:extLst>
          </p:cNvPr>
          <p:cNvSpPr txBox="1"/>
          <p:nvPr/>
        </p:nvSpPr>
        <p:spPr>
          <a:xfrm rot="17873123">
            <a:off x="3146759" y="5464955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ZipCode</a:t>
            </a:r>
            <a:endParaRPr lang="es-ES" sz="16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A945A94-9DF7-4959-B2A4-75B8B15AFD55}"/>
              </a:ext>
            </a:extLst>
          </p:cNvPr>
          <p:cNvSpPr txBox="1"/>
          <p:nvPr/>
        </p:nvSpPr>
        <p:spPr>
          <a:xfrm rot="17873123">
            <a:off x="3394029" y="5470396"/>
            <a:ext cx="850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Address</a:t>
            </a:r>
            <a:endParaRPr lang="es-ES" sz="1600" dirty="0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7C4F8821-31B8-4F49-A3D1-DBCA18FBCAE2}"/>
              </a:ext>
            </a:extLst>
          </p:cNvPr>
          <p:cNvGrpSpPr/>
          <p:nvPr/>
        </p:nvGrpSpPr>
        <p:grpSpPr>
          <a:xfrm>
            <a:off x="4316844" y="3422292"/>
            <a:ext cx="1527997" cy="2664497"/>
            <a:chOff x="4289011" y="3422665"/>
            <a:chExt cx="1527997" cy="2664497"/>
          </a:xfrm>
        </p:grpSpPr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F2193AF-AEC4-41F1-BE3F-2C1C30EECE7F}"/>
                </a:ext>
              </a:extLst>
            </p:cNvPr>
            <p:cNvSpPr txBox="1"/>
            <p:nvPr/>
          </p:nvSpPr>
          <p:spPr>
            <a:xfrm rot="17873123">
              <a:off x="3834399" y="5237725"/>
              <a:ext cx="124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BuildingType</a:t>
              </a:r>
              <a:endParaRPr lang="es-ES" sz="1600" dirty="0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91F18959-D575-4DAA-92A5-DB63B969FB14}"/>
                </a:ext>
              </a:extLst>
            </p:cNvPr>
            <p:cNvSpPr txBox="1"/>
            <p:nvPr/>
          </p:nvSpPr>
          <p:spPr>
            <a:xfrm rot="17873123">
              <a:off x="3847329" y="4924200"/>
              <a:ext cx="1957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PrimaryPropertyType</a:t>
              </a:r>
              <a:endParaRPr lang="es-ES" sz="1600" dirty="0"/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9A4C16D2-0E1E-4D71-9AEB-91A448574E4E}"/>
                </a:ext>
              </a:extLst>
            </p:cNvPr>
            <p:cNvSpPr txBox="1"/>
            <p:nvPr/>
          </p:nvSpPr>
          <p:spPr>
            <a:xfrm rot="17873123">
              <a:off x="4003777" y="4809377"/>
              <a:ext cx="22170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LargestPropertyUseType</a:t>
              </a:r>
              <a:endParaRPr lang="es-ES" sz="1600" dirty="0"/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3478C37-299D-4F34-ABEC-AEA3F1337ACD}"/>
                </a:ext>
              </a:extLst>
            </p:cNvPr>
            <p:cNvSpPr txBox="1"/>
            <p:nvPr/>
          </p:nvSpPr>
          <p:spPr>
            <a:xfrm rot="17873123">
              <a:off x="5032902" y="5381112"/>
              <a:ext cx="9233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YearBuilt</a:t>
              </a:r>
              <a:endParaRPr lang="es-ES" sz="1600" dirty="0"/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7F735F77-F12A-4ECC-B81E-EA2F10DAEC9E}"/>
                </a:ext>
              </a:extLst>
            </p:cNvPr>
            <p:cNvSpPr txBox="1"/>
            <p:nvPr/>
          </p:nvSpPr>
          <p:spPr>
            <a:xfrm rot="17873123">
              <a:off x="4128602" y="4587439"/>
              <a:ext cx="265271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SecondLargestPropertyUseType</a:t>
              </a:r>
              <a:endParaRPr lang="es-ES" sz="1500" dirty="0"/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E7871B3D-28B6-48E4-AAB5-6EAEBAA0A269}"/>
                </a:ext>
              </a:extLst>
            </p:cNvPr>
            <p:cNvSpPr txBox="1"/>
            <p:nvPr/>
          </p:nvSpPr>
          <p:spPr>
            <a:xfrm rot="17873123">
              <a:off x="4410534" y="4665140"/>
              <a:ext cx="24897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ThirdLargestPropertyUseType</a:t>
              </a:r>
              <a:endParaRPr lang="es-ES" sz="1500" dirty="0"/>
            </a:p>
          </p:txBody>
        </p: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9937B3CF-B59C-4437-BFB8-BE17B5FDC534}"/>
              </a:ext>
            </a:extLst>
          </p:cNvPr>
          <p:cNvGrpSpPr/>
          <p:nvPr/>
        </p:nvGrpSpPr>
        <p:grpSpPr>
          <a:xfrm>
            <a:off x="6371562" y="3361178"/>
            <a:ext cx="1427583" cy="2786725"/>
            <a:chOff x="6436753" y="3361776"/>
            <a:chExt cx="1427583" cy="2786725"/>
          </a:xfrm>
        </p:grpSpPr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2A9C419D-0154-4416-BE99-F2D5B2825B75}"/>
                </a:ext>
              </a:extLst>
            </p:cNvPr>
            <p:cNvSpPr txBox="1"/>
            <p:nvPr/>
          </p:nvSpPr>
          <p:spPr>
            <a:xfrm rot="17873123">
              <a:off x="5794184" y="4616105"/>
              <a:ext cx="2636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ThirdLargestPropertyUseTypeGFA</a:t>
              </a:r>
              <a:endParaRPr lang="es-ES" sz="1400" dirty="0"/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CDA6B78C-46E3-4297-86F9-81031A152655}"/>
                </a:ext>
              </a:extLst>
            </p:cNvPr>
            <p:cNvSpPr txBox="1"/>
            <p:nvPr/>
          </p:nvSpPr>
          <p:spPr>
            <a:xfrm rot="17873123">
              <a:off x="5494038" y="4601250"/>
              <a:ext cx="2786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SecondLargestPropertyUseTypeGFA</a:t>
              </a:r>
              <a:endParaRPr lang="es-ES" sz="1400" dirty="0"/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D6780ED-4BFC-4500-AED8-F3A20446428A}"/>
                </a:ext>
              </a:extLst>
            </p:cNvPr>
            <p:cNvSpPr txBox="1"/>
            <p:nvPr/>
          </p:nvSpPr>
          <p:spPr>
            <a:xfrm rot="17873123">
              <a:off x="5400796" y="4739567"/>
              <a:ext cx="23950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dirty="0" err="1"/>
                <a:t>LargestPropertyUseTypeGFA</a:t>
              </a:r>
              <a:endParaRPr lang="es-ES" sz="1500" dirty="0"/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12919CD5-33BA-4B7C-A78B-41A758AE10F6}"/>
                </a:ext>
              </a:extLst>
            </p:cNvPr>
            <p:cNvSpPr txBox="1"/>
            <p:nvPr/>
          </p:nvSpPr>
          <p:spPr>
            <a:xfrm rot="17873123">
              <a:off x="6301042" y="5103178"/>
              <a:ext cx="15467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NumberofFloors</a:t>
              </a:r>
              <a:endParaRPr lang="es-ES" sz="1600" dirty="0"/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184E3F23-ED28-4A7C-AE60-58A772ECF3B9}"/>
                </a:ext>
              </a:extLst>
            </p:cNvPr>
            <p:cNvSpPr txBox="1"/>
            <p:nvPr/>
          </p:nvSpPr>
          <p:spPr>
            <a:xfrm rot="17873123">
              <a:off x="6396417" y="4850266"/>
              <a:ext cx="21190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PropertyGFABuilding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3B6F58D3-DF6B-4FC1-B614-7D3273DF7706}"/>
                </a:ext>
              </a:extLst>
            </p:cNvPr>
            <p:cNvSpPr txBox="1"/>
            <p:nvPr/>
          </p:nvSpPr>
          <p:spPr>
            <a:xfrm rot="17873123">
              <a:off x="6663398" y="4874891"/>
              <a:ext cx="2063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PropertyGFAParking</a:t>
              </a:r>
              <a:r>
                <a:rPr lang="fr-FR" sz="1600" dirty="0"/>
                <a:t>(s)</a:t>
              </a:r>
              <a:endParaRPr lang="es-ES" sz="1600" dirty="0"/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7C2ED39C-F109-40B2-8609-0CC945DD8500}"/>
              </a:ext>
            </a:extLst>
          </p:cNvPr>
          <p:cNvGrpSpPr/>
          <p:nvPr/>
        </p:nvGrpSpPr>
        <p:grpSpPr>
          <a:xfrm>
            <a:off x="8081151" y="3343929"/>
            <a:ext cx="1521833" cy="2821222"/>
            <a:chOff x="8565152" y="3340492"/>
            <a:chExt cx="1521833" cy="2821222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C350022A-2F26-47CA-8CCA-B133576129CD}"/>
                </a:ext>
              </a:extLst>
            </p:cNvPr>
            <p:cNvSpPr txBox="1"/>
            <p:nvPr/>
          </p:nvSpPr>
          <p:spPr>
            <a:xfrm rot="17873123">
              <a:off x="7980248" y="5133433"/>
              <a:ext cx="15083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Electricity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F7A6A663-2F79-4A90-A2C7-DD142E15A933}"/>
                </a:ext>
              </a:extLst>
            </p:cNvPr>
            <p:cNvSpPr txBox="1"/>
            <p:nvPr/>
          </p:nvSpPr>
          <p:spPr>
            <a:xfrm rot="17873123">
              <a:off x="8203213" y="5124478"/>
              <a:ext cx="1528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SteamUse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0C16CF9A-4289-40C6-B1C3-CB716EC60C42}"/>
                </a:ext>
              </a:extLst>
            </p:cNvPr>
            <p:cNvSpPr txBox="1"/>
            <p:nvPr/>
          </p:nvSpPr>
          <p:spPr>
            <a:xfrm rot="17873123">
              <a:off x="8424970" y="5086563"/>
              <a:ext cx="16144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NaturalGas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5D6FA511-3B55-4C83-B693-5F6EB7FA74D3}"/>
                </a:ext>
              </a:extLst>
            </p:cNvPr>
            <p:cNvSpPr txBox="1"/>
            <p:nvPr/>
          </p:nvSpPr>
          <p:spPr>
            <a:xfrm rot="17873123">
              <a:off x="8473722" y="4828182"/>
              <a:ext cx="21990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err="1"/>
                <a:t>SiteEnergyUseWN</a:t>
              </a:r>
              <a:r>
                <a:rPr lang="fr-FR" sz="1600" dirty="0"/>
                <a:t>(</a:t>
              </a:r>
              <a:r>
                <a:rPr lang="fr-FR" sz="1600" dirty="0" err="1"/>
                <a:t>kBtu</a:t>
              </a:r>
              <a:r>
                <a:rPr lang="fr-FR" sz="1600" dirty="0"/>
                <a:t>)</a:t>
              </a:r>
              <a:endParaRPr lang="es-ES" sz="1600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A9511C54-FFB0-4B09-B231-616696D17323}"/>
                </a:ext>
              </a:extLst>
            </p:cNvPr>
            <p:cNvSpPr txBox="1"/>
            <p:nvPr/>
          </p:nvSpPr>
          <p:spPr>
            <a:xfrm rot="17873123">
              <a:off x="8522486" y="4597214"/>
              <a:ext cx="282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GHGEmissionsIntensity</a:t>
              </a:r>
              <a:r>
                <a:rPr lang="fr-FR" sz="1400" dirty="0"/>
                <a:t>(kgCO2e/ft2)</a:t>
              </a:r>
              <a:endParaRPr lang="es-ES" sz="1400" dirty="0"/>
            </a:p>
          </p:txBody>
        </p: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49184ACF-75E7-431C-A3B3-C2C4EE8375E4}"/>
              </a:ext>
            </a:extLst>
          </p:cNvPr>
          <p:cNvSpPr txBox="1"/>
          <p:nvPr/>
        </p:nvSpPr>
        <p:spPr>
          <a:xfrm>
            <a:off x="1602217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548235"/>
                </a:solidFill>
                <a:latin typeface="Google Sans"/>
              </a:rPr>
              <a:t>Identification</a:t>
            </a:r>
            <a:endParaRPr lang="fr-FR" sz="1100" baseline="30000" dirty="0">
              <a:solidFill>
                <a:srgbClr val="548235"/>
              </a:solidFill>
              <a:latin typeface="Google Sans"/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C52E2F7-BAFC-46F2-AAD1-103A65EF2EA3}"/>
              </a:ext>
            </a:extLst>
          </p:cNvPr>
          <p:cNvSpPr txBox="1"/>
          <p:nvPr/>
        </p:nvSpPr>
        <p:spPr>
          <a:xfrm>
            <a:off x="2792363" y="6000065"/>
            <a:ext cx="11589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C00000"/>
                </a:solidFill>
                <a:latin typeface="Google Sans"/>
              </a:rPr>
              <a:t>Localisation</a:t>
            </a:r>
            <a:endParaRPr lang="fr-FR" sz="1100" baseline="30000" dirty="0">
              <a:solidFill>
                <a:srgbClr val="C00000"/>
              </a:solidFill>
              <a:latin typeface="Google Sans"/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C1AE92-E01B-42DF-9A9B-D7691E229F29}"/>
              </a:ext>
            </a:extLst>
          </p:cNvPr>
          <p:cNvSpPr txBox="1"/>
          <p:nvPr/>
        </p:nvSpPr>
        <p:spPr>
          <a:xfrm>
            <a:off x="4277104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accent1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chemeClr val="accent1"/>
              </a:solidFill>
              <a:latin typeface="Google Sans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5DA8DF73-0592-4094-90EC-0CA0BC449516}"/>
              </a:ext>
            </a:extLst>
          </p:cNvPr>
          <p:cNvSpPr txBox="1"/>
          <p:nvPr/>
        </p:nvSpPr>
        <p:spPr>
          <a:xfrm>
            <a:off x="6077991" y="5907732"/>
            <a:ext cx="11589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7451EB"/>
                </a:solidFill>
                <a:latin typeface="Google Sans"/>
              </a:rPr>
              <a:t>déclaratives / usage</a:t>
            </a:r>
            <a:endParaRPr lang="fr-FR" sz="1100" baseline="30000" dirty="0"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B97025C-27BB-4EB1-AD78-E820F5738DB4}"/>
              </a:ext>
            </a:extLst>
          </p:cNvPr>
          <p:cNvSpPr txBox="1"/>
          <p:nvPr/>
        </p:nvSpPr>
        <p:spPr>
          <a:xfrm>
            <a:off x="7564693" y="5907732"/>
            <a:ext cx="1711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relevés de consommation / Cal</a:t>
            </a:r>
            <a:r>
              <a:rPr lang="fr-FR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oogle Sans"/>
              </a:rPr>
              <a:t>culs</a:t>
            </a:r>
            <a:endParaRPr lang="fr-FR" sz="1100" baseline="30000" dirty="0">
              <a:solidFill>
                <a:schemeClr val="tx1">
                  <a:lumMod val="95000"/>
                  <a:lumOff val="5000"/>
                </a:schemeClr>
              </a:solidFill>
              <a:latin typeface="Google Sans"/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B44E209B-31C3-4888-A201-65AC46A196B7}"/>
              </a:ext>
            </a:extLst>
          </p:cNvPr>
          <p:cNvSpPr txBox="1"/>
          <p:nvPr/>
        </p:nvSpPr>
        <p:spPr>
          <a:xfrm rot="19283974">
            <a:off x="9861568" y="3964749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456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C190DD1-771B-47D2-995B-97EE291D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81" y="1447892"/>
            <a:ext cx="6373038" cy="441202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1E631C7-5770-429F-98A2-F2FA2F3339E7}"/>
              </a:ext>
            </a:extLst>
          </p:cNvPr>
          <p:cNvSpPr txBox="1"/>
          <p:nvPr/>
        </p:nvSpPr>
        <p:spPr>
          <a:xfrm>
            <a:off x="0" y="6475247"/>
            <a:ext cx="566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</p:spTree>
    <p:extLst>
      <p:ext uri="{BB962C8B-B14F-4D97-AF65-F5344CB8AC3E}">
        <p14:creationId xmlns:p14="http://schemas.microsoft.com/office/powerpoint/2010/main" val="38696888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24 avril 2021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01656CA7-067A-479C-9C22-03DB1C992AD9}"/>
              </a:ext>
            </a:extLst>
          </p:cNvPr>
          <p:cNvSpPr txBox="1">
            <a:spLocks/>
          </p:cNvSpPr>
          <p:nvPr/>
        </p:nvSpPr>
        <p:spPr>
          <a:xfrm>
            <a:off x="7492481" y="5284014"/>
            <a:ext cx="4002833" cy="946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3940235"/>
            <a:ext cx="1380931" cy="13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3CA2201-3170-4DB3-B59B-957240822A25}"/>
              </a:ext>
            </a:extLst>
          </p:cNvPr>
          <p:cNvSpPr txBox="1"/>
          <p:nvPr/>
        </p:nvSpPr>
        <p:spPr>
          <a:xfrm>
            <a:off x="122182" y="5368996"/>
            <a:ext cx="2673008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endParaRPr lang="fr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80212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90E238F-60F4-434A-87BC-DCB9E86D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72" y="432794"/>
            <a:ext cx="7871926" cy="579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champs d’application idée</a:t>
            </a:r>
          </a:p>
        </p:txBody>
      </p:sp>
    </p:spTree>
    <p:extLst>
      <p:ext uri="{BB962C8B-B14F-4D97-AF65-F5344CB8AC3E}">
        <p14:creationId xmlns:p14="http://schemas.microsoft.com/office/powerpoint/2010/main" val="2935832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</a:t>
            </a:r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 Concevez une application au service de la santé publique </a:t>
            </a:r>
            <a:endParaRPr lang="en-US" sz="14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Annexes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A85EDA1-DB72-4F1C-9221-560FB9DC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" y="1254869"/>
            <a:ext cx="457727" cy="42727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3EC8CD9-608A-493A-A13F-EB1941AD53F4}"/>
              </a:ext>
            </a:extLst>
          </p:cNvPr>
          <p:cNvSpPr txBox="1"/>
          <p:nvPr/>
        </p:nvSpPr>
        <p:spPr>
          <a:xfrm>
            <a:off x="799287" y="1268292"/>
            <a:ext cx="3407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Les 16 colonnes obtenues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707019-4CA6-4DFB-B046-CF6E77E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14" y="511920"/>
            <a:ext cx="5200650" cy="561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76470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3 -  Conception d’une application au service de la santé publique 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 Projection des individus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28D8B1A-7F2A-449B-A31A-C449DEC08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7" t="8868" r="9149" b="48942"/>
          <a:stretch/>
        </p:blipFill>
        <p:spPr>
          <a:xfrm>
            <a:off x="1305615" y="1793950"/>
            <a:ext cx="9580770" cy="32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3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Analyse exploratoire 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72BFA-FD06-4969-8750-173702A2211C}"/>
              </a:ext>
            </a:extLst>
          </p:cNvPr>
          <p:cNvCxnSpPr/>
          <p:nvPr/>
        </p:nvCxnSpPr>
        <p:spPr>
          <a:xfrm>
            <a:off x="5173057" y="6400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19">
            <a:extLst>
              <a:ext uri="{FF2B5EF4-FFF2-40B4-BE49-F238E27FC236}">
                <a16:creationId xmlns:a16="http://schemas.microsoft.com/office/drawing/2014/main" id="{5EABDCE4-25F4-4906-B056-83504247FAE5}"/>
              </a:ext>
            </a:extLst>
          </p:cNvPr>
          <p:cNvSpPr/>
          <p:nvPr/>
        </p:nvSpPr>
        <p:spPr>
          <a:xfrm>
            <a:off x="4953000" y="5975263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512C0315-9795-4E2C-9006-13FC246DB519}"/>
              </a:ext>
            </a:extLst>
          </p:cNvPr>
          <p:cNvSpPr/>
          <p:nvPr/>
        </p:nvSpPr>
        <p:spPr>
          <a:xfrm>
            <a:off x="5620555" y="5975262"/>
            <a:ext cx="283335" cy="28333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2">
            <a:extLst>
              <a:ext uri="{FF2B5EF4-FFF2-40B4-BE49-F238E27FC236}">
                <a16:creationId xmlns:a16="http://schemas.microsoft.com/office/drawing/2014/main" id="{42E1430E-A5D8-48A3-A23B-DA8F964B8073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236335" y="6116929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3">
            <a:extLst>
              <a:ext uri="{FF2B5EF4-FFF2-40B4-BE49-F238E27FC236}">
                <a16:creationId xmlns:a16="http://schemas.microsoft.com/office/drawing/2014/main" id="{60F09E99-5A1C-452D-9F4E-F52D1B038539}"/>
              </a:ext>
            </a:extLst>
          </p:cNvPr>
          <p:cNvSpPr/>
          <p:nvPr/>
        </p:nvSpPr>
        <p:spPr>
          <a:xfrm>
            <a:off x="6288110" y="5975261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id="{19DFCA57-5B97-470B-82CB-98D8255F61CD}"/>
              </a:ext>
            </a:extLst>
          </p:cNvPr>
          <p:cNvCxnSpPr>
            <a:endCxn id="26" idx="2"/>
          </p:cNvCxnSpPr>
          <p:nvPr/>
        </p:nvCxnSpPr>
        <p:spPr>
          <a:xfrm flipV="1">
            <a:off x="5903890" y="6116928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11">
            <a:extLst>
              <a:ext uri="{FF2B5EF4-FFF2-40B4-BE49-F238E27FC236}">
                <a16:creationId xmlns:a16="http://schemas.microsoft.com/office/drawing/2014/main" id="{180292A4-ADAF-4FE2-B3E3-3C27F7E87B72}"/>
              </a:ext>
            </a:extLst>
          </p:cNvPr>
          <p:cNvSpPr/>
          <p:nvPr/>
        </p:nvSpPr>
        <p:spPr>
          <a:xfrm>
            <a:off x="4285445" y="598599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80D2EAF9-5043-4959-9A04-D1F76931EAFE}"/>
              </a:ext>
            </a:extLst>
          </p:cNvPr>
          <p:cNvCxnSpPr/>
          <p:nvPr/>
        </p:nvCxnSpPr>
        <p:spPr>
          <a:xfrm flipV="1">
            <a:off x="4568780" y="612766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3">
            <a:extLst>
              <a:ext uri="{FF2B5EF4-FFF2-40B4-BE49-F238E27FC236}">
                <a16:creationId xmlns:a16="http://schemas.microsoft.com/office/drawing/2014/main" id="{99D0252E-38E4-46D4-82EE-DD155EF1C2EF}"/>
              </a:ext>
            </a:extLst>
          </p:cNvPr>
          <p:cNvSpPr/>
          <p:nvPr/>
        </p:nvSpPr>
        <p:spPr>
          <a:xfrm>
            <a:off x="6955665" y="5994398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id="{5C219C4F-F054-4ABC-A8EE-01F61A8D68F2}"/>
              </a:ext>
            </a:extLst>
          </p:cNvPr>
          <p:cNvCxnSpPr>
            <a:endCxn id="30" idx="2"/>
          </p:cNvCxnSpPr>
          <p:nvPr/>
        </p:nvCxnSpPr>
        <p:spPr>
          <a:xfrm flipV="1">
            <a:off x="6571445" y="6136065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l 23">
            <a:extLst>
              <a:ext uri="{FF2B5EF4-FFF2-40B4-BE49-F238E27FC236}">
                <a16:creationId xmlns:a16="http://schemas.microsoft.com/office/drawing/2014/main" id="{9E1C98B6-C4D3-49BC-A06C-5C19A6D9A88E}"/>
              </a:ext>
            </a:extLst>
          </p:cNvPr>
          <p:cNvSpPr/>
          <p:nvPr/>
        </p:nvSpPr>
        <p:spPr>
          <a:xfrm>
            <a:off x="7623220" y="5989665"/>
            <a:ext cx="283335" cy="283335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4D6277CC-0437-4E68-830E-F02BE018C427}"/>
              </a:ext>
            </a:extLst>
          </p:cNvPr>
          <p:cNvCxnSpPr>
            <a:endCxn id="32" idx="2"/>
          </p:cNvCxnSpPr>
          <p:nvPr/>
        </p:nvCxnSpPr>
        <p:spPr>
          <a:xfrm flipV="1">
            <a:off x="7239000" y="6131332"/>
            <a:ext cx="384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3">
            <a:extLst>
              <a:ext uri="{FF2B5EF4-FFF2-40B4-BE49-F238E27FC236}">
                <a16:creationId xmlns:a16="http://schemas.microsoft.com/office/drawing/2014/main" id="{B5ED56F8-BC6E-4BAA-8F82-2D45D6862A35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Project 4 -  Anticipation des besoins en consommation électrique de bâtiments</a:t>
            </a:r>
            <a:endParaRPr lang="en-US" sz="14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2826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Analyse exploratoire 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Project 4 -  Anticipation des besoins en consommation électrique de bâtiments</a:t>
            </a:r>
          </a:p>
        </p:txBody>
      </p:sp>
      <p:sp>
        <p:nvSpPr>
          <p:cNvPr id="198" name="Google Shape;886;p38">
            <a:extLst>
              <a:ext uri="{FF2B5EF4-FFF2-40B4-BE49-F238E27FC236}">
                <a16:creationId xmlns:a16="http://schemas.microsoft.com/office/drawing/2014/main" id="{FE18319A-DC10-4CA6-90C7-128F730D2E33}"/>
              </a:ext>
            </a:extLst>
          </p:cNvPr>
          <p:cNvSpPr/>
          <p:nvPr/>
        </p:nvSpPr>
        <p:spPr>
          <a:xfrm>
            <a:off x="1000300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5" y="13003"/>
                </a:lnTo>
                <a:lnTo>
                  <a:pt x="30979" y="6503"/>
                </a:lnTo>
                <a:lnTo>
                  <a:pt x="27325" y="1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887;p38">
            <a:extLst>
              <a:ext uri="{FF2B5EF4-FFF2-40B4-BE49-F238E27FC236}">
                <a16:creationId xmlns:a16="http://schemas.microsoft.com/office/drawing/2014/main" id="{56885D26-E555-4237-A5B7-7AE2DF904772}"/>
              </a:ext>
            </a:extLst>
          </p:cNvPr>
          <p:cNvSpPr txBox="1"/>
          <p:nvPr/>
        </p:nvSpPr>
        <p:spPr>
          <a:xfrm>
            <a:off x="1324412" y="3262650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initiale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1" name="Google Shape;889;p38">
            <a:extLst>
              <a:ext uri="{FF2B5EF4-FFF2-40B4-BE49-F238E27FC236}">
                <a16:creationId xmlns:a16="http://schemas.microsoft.com/office/drawing/2014/main" id="{DB4527D9-BEF0-4C6E-8C40-9395335AABF9}"/>
              </a:ext>
            </a:extLst>
          </p:cNvPr>
          <p:cNvSpPr/>
          <p:nvPr/>
        </p:nvSpPr>
        <p:spPr>
          <a:xfrm>
            <a:off x="5071121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9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CC00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890;p38">
            <a:extLst>
              <a:ext uri="{FF2B5EF4-FFF2-40B4-BE49-F238E27FC236}">
                <a16:creationId xmlns:a16="http://schemas.microsoft.com/office/drawing/2014/main" id="{0878E356-0E56-46EB-AFD5-98FA5AC3F124}"/>
              </a:ext>
            </a:extLst>
          </p:cNvPr>
          <p:cNvSpPr txBox="1"/>
          <p:nvPr/>
        </p:nvSpPr>
        <p:spPr>
          <a:xfrm>
            <a:off x="5147209" y="3255502"/>
            <a:ext cx="197847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Treatments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4" name="Google Shape;892;p38">
            <a:extLst>
              <a:ext uri="{FF2B5EF4-FFF2-40B4-BE49-F238E27FC236}">
                <a16:creationId xmlns:a16="http://schemas.microsoft.com/office/drawing/2014/main" id="{D7AF2042-79E4-40D3-9869-D5993F282C24}"/>
              </a:ext>
            </a:extLst>
          </p:cNvPr>
          <p:cNvSpPr/>
          <p:nvPr/>
        </p:nvSpPr>
        <p:spPr>
          <a:xfrm>
            <a:off x="9142077" y="2946713"/>
            <a:ext cx="2054494" cy="969975"/>
          </a:xfrm>
          <a:custGeom>
            <a:avLst/>
            <a:gdLst/>
            <a:ahLst/>
            <a:cxnLst/>
            <a:rect l="l" t="t" r="r" b="b"/>
            <a:pathLst>
              <a:path w="30978" h="13004" extrusionOk="0">
                <a:moveTo>
                  <a:pt x="1" y="1"/>
                </a:moveTo>
                <a:lnTo>
                  <a:pt x="3655" y="6503"/>
                </a:lnTo>
                <a:lnTo>
                  <a:pt x="1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893;p38">
            <a:extLst>
              <a:ext uri="{FF2B5EF4-FFF2-40B4-BE49-F238E27FC236}">
                <a16:creationId xmlns:a16="http://schemas.microsoft.com/office/drawing/2014/main" id="{6D32B014-0765-4534-86C6-8FDE03825A98}"/>
              </a:ext>
            </a:extLst>
          </p:cNvPr>
          <p:cNvSpPr txBox="1"/>
          <p:nvPr/>
        </p:nvSpPr>
        <p:spPr>
          <a:xfrm>
            <a:off x="9472424" y="3261005"/>
            <a:ext cx="13938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PCA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07" name="Google Shape;895;p38">
            <a:extLst>
              <a:ext uri="{FF2B5EF4-FFF2-40B4-BE49-F238E27FC236}">
                <a16:creationId xmlns:a16="http://schemas.microsoft.com/office/drawing/2014/main" id="{58E386D1-C229-4EBC-9499-670F3FF3891F}"/>
              </a:ext>
            </a:extLst>
          </p:cNvPr>
          <p:cNvSpPr/>
          <p:nvPr/>
        </p:nvSpPr>
        <p:spPr>
          <a:xfrm>
            <a:off x="3035777" y="2946713"/>
            <a:ext cx="2054428" cy="969975"/>
          </a:xfrm>
          <a:custGeom>
            <a:avLst/>
            <a:gdLst/>
            <a:ahLst/>
            <a:cxnLst/>
            <a:rect l="l" t="t" r="r" b="b"/>
            <a:pathLst>
              <a:path w="30977" h="13004" extrusionOk="0">
                <a:moveTo>
                  <a:pt x="0" y="1"/>
                </a:moveTo>
                <a:lnTo>
                  <a:pt x="3653" y="6503"/>
                </a:lnTo>
                <a:lnTo>
                  <a:pt x="0" y="13003"/>
                </a:lnTo>
                <a:lnTo>
                  <a:pt x="27323" y="13003"/>
                </a:lnTo>
                <a:lnTo>
                  <a:pt x="30977" y="6503"/>
                </a:lnTo>
                <a:lnTo>
                  <a:pt x="27323" y="1"/>
                </a:lnTo>
                <a:close/>
              </a:path>
            </a:pathLst>
          </a:custGeom>
          <a:solidFill>
            <a:srgbClr val="ED7D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896;p38">
            <a:extLst>
              <a:ext uri="{FF2B5EF4-FFF2-40B4-BE49-F238E27FC236}">
                <a16:creationId xmlns:a16="http://schemas.microsoft.com/office/drawing/2014/main" id="{F96A30DD-2C7F-467B-8220-2D6E7E6B8B97}"/>
              </a:ext>
            </a:extLst>
          </p:cNvPr>
          <p:cNvSpPr txBox="1"/>
          <p:nvPr/>
        </p:nvSpPr>
        <p:spPr>
          <a:xfrm>
            <a:off x="3159189" y="3233218"/>
            <a:ext cx="1826756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</a:t>
            </a: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  <a:endParaRPr sz="24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210" name="Google Shape;898;p38">
            <a:extLst>
              <a:ext uri="{FF2B5EF4-FFF2-40B4-BE49-F238E27FC236}">
                <a16:creationId xmlns:a16="http://schemas.microsoft.com/office/drawing/2014/main" id="{C6EB56EC-6636-4710-A99B-629E958E9564}"/>
              </a:ext>
            </a:extLst>
          </p:cNvPr>
          <p:cNvSpPr/>
          <p:nvPr/>
        </p:nvSpPr>
        <p:spPr>
          <a:xfrm>
            <a:off x="7106598" y="2946713"/>
            <a:ext cx="2054561" cy="969975"/>
          </a:xfrm>
          <a:custGeom>
            <a:avLst/>
            <a:gdLst/>
            <a:ahLst/>
            <a:cxnLst/>
            <a:rect l="l" t="t" r="r" b="b"/>
            <a:pathLst>
              <a:path w="30979" h="13004" extrusionOk="0">
                <a:moveTo>
                  <a:pt x="0" y="1"/>
                </a:moveTo>
                <a:lnTo>
                  <a:pt x="3654" y="6503"/>
                </a:lnTo>
                <a:lnTo>
                  <a:pt x="0" y="13003"/>
                </a:lnTo>
                <a:lnTo>
                  <a:pt x="27324" y="13003"/>
                </a:lnTo>
                <a:lnTo>
                  <a:pt x="30978" y="6503"/>
                </a:lnTo>
                <a:lnTo>
                  <a:pt x="27324" y="1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899;p38">
            <a:extLst>
              <a:ext uri="{FF2B5EF4-FFF2-40B4-BE49-F238E27FC236}">
                <a16:creationId xmlns:a16="http://schemas.microsoft.com/office/drawing/2014/main" id="{06AF2599-610B-4EA2-B036-49EFB54D78B2}"/>
              </a:ext>
            </a:extLst>
          </p:cNvPr>
          <p:cNvSpPr txBox="1"/>
          <p:nvPr/>
        </p:nvSpPr>
        <p:spPr>
          <a:xfrm>
            <a:off x="7188756" y="3251029"/>
            <a:ext cx="1909263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Feature</a:t>
            </a:r>
            <a:r>
              <a:rPr lang="fr-FR" sz="2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 engineering</a:t>
            </a:r>
          </a:p>
        </p:txBody>
      </p:sp>
      <p:grpSp>
        <p:nvGrpSpPr>
          <p:cNvPr id="36" name="Google Shape;901;p38">
            <a:extLst>
              <a:ext uri="{FF2B5EF4-FFF2-40B4-BE49-F238E27FC236}">
                <a16:creationId xmlns:a16="http://schemas.microsoft.com/office/drawing/2014/main" id="{DB5B3DCE-A070-4C95-AE66-717DE3C49EE7}"/>
              </a:ext>
            </a:extLst>
          </p:cNvPr>
          <p:cNvGrpSpPr/>
          <p:nvPr/>
        </p:nvGrpSpPr>
        <p:grpSpPr>
          <a:xfrm rot="5400000">
            <a:off x="5899684" y="-833707"/>
            <a:ext cx="397503" cy="10196273"/>
            <a:chOff x="2646350" y="910998"/>
            <a:chExt cx="397503" cy="6120216"/>
          </a:xfrm>
        </p:grpSpPr>
        <p:sp>
          <p:nvSpPr>
            <p:cNvPr id="37" name="Google Shape;902;p38">
              <a:extLst>
                <a:ext uri="{FF2B5EF4-FFF2-40B4-BE49-F238E27FC236}">
                  <a16:creationId xmlns:a16="http://schemas.microsoft.com/office/drawing/2014/main" id="{8F0C93EA-AD08-425F-BCC0-C4D23BB7B2B7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sym typeface="Fira Sans Condensed Medium"/>
                </a:rPr>
                <a:t>13</a:t>
              </a:r>
              <a:r>
                <a:rPr lang="es-ES" sz="1500" dirty="0"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sym typeface="Fira Sans Condensed Medium"/>
                </a:rPr>
                <a:t>colonnes</a:t>
              </a:r>
              <a:endParaRPr sz="1500" b="1" i="1" dirty="0">
                <a:solidFill>
                  <a:srgbClr val="548235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38" name="Google Shape;903;p38">
              <a:extLst>
                <a:ext uri="{FF2B5EF4-FFF2-40B4-BE49-F238E27FC236}">
                  <a16:creationId xmlns:a16="http://schemas.microsoft.com/office/drawing/2014/main" id="{D00595DA-5FC1-4B3A-87C9-4AFD2C7E22B4}"/>
                </a:ext>
              </a:extLst>
            </p:cNvPr>
            <p:cNvSpPr/>
            <p:nvPr/>
          </p:nvSpPr>
          <p:spPr>
            <a:xfrm rot="16200000" flipH="1">
              <a:off x="1331600" y="5318964"/>
              <a:ext cx="3027000" cy="397500"/>
            </a:xfrm>
            <a:prstGeom prst="homePlate">
              <a:avLst>
                <a:gd name="adj" fmla="val 83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+/- 47 </a:t>
              </a:r>
              <a:r>
                <a:rPr lang="es-ES" sz="1600" kern="1200" dirty="0" err="1">
                  <a:solidFill>
                    <a:schemeClr val="dk1"/>
                  </a:solidFill>
                  <a:latin typeface="Google Sans"/>
                </a:rPr>
                <a:t>colonnes</a:t>
              </a:r>
              <a:r>
                <a:rPr lang="es-ES" sz="1600" kern="1200" dirty="0">
                  <a:solidFill>
                    <a:schemeClr val="dk1"/>
                  </a:solidFill>
                  <a:latin typeface="Google Sans"/>
                </a:rPr>
                <a:t> 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39" name="Google Shape;904;p38">
            <a:extLst>
              <a:ext uri="{FF2B5EF4-FFF2-40B4-BE49-F238E27FC236}">
                <a16:creationId xmlns:a16="http://schemas.microsoft.com/office/drawing/2014/main" id="{56650AD9-8269-4AF4-87D1-D677333C8049}"/>
              </a:ext>
            </a:extLst>
          </p:cNvPr>
          <p:cNvSpPr txBox="1"/>
          <p:nvPr/>
        </p:nvSpPr>
        <p:spPr>
          <a:xfrm>
            <a:off x="4060015" y="4065631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4" name="Google Shape;901;p38">
            <a:extLst>
              <a:ext uri="{FF2B5EF4-FFF2-40B4-BE49-F238E27FC236}">
                <a16:creationId xmlns:a16="http://schemas.microsoft.com/office/drawing/2014/main" id="{41120A14-83E0-4CB4-BCA7-F4F80EF3809B}"/>
              </a:ext>
            </a:extLst>
          </p:cNvPr>
          <p:cNvGrpSpPr/>
          <p:nvPr/>
        </p:nvGrpSpPr>
        <p:grpSpPr>
          <a:xfrm rot="5400000">
            <a:off x="5894813" y="-2496794"/>
            <a:ext cx="397503" cy="10196273"/>
            <a:chOff x="2646350" y="910998"/>
            <a:chExt cx="397503" cy="6120216"/>
          </a:xfrm>
        </p:grpSpPr>
        <p:sp>
          <p:nvSpPr>
            <p:cNvPr id="65" name="Google Shape;902;p38">
              <a:extLst>
                <a:ext uri="{FF2B5EF4-FFF2-40B4-BE49-F238E27FC236}">
                  <a16:creationId xmlns:a16="http://schemas.microsoft.com/office/drawing/2014/main" id="{12203565-87CE-4CC0-B338-E8B77CB5D223}"/>
                </a:ext>
              </a:extLst>
            </p:cNvPr>
            <p:cNvSpPr/>
            <p:nvPr/>
          </p:nvSpPr>
          <p:spPr>
            <a:xfrm rot="-5400000">
              <a:off x="1334153" y="2223198"/>
              <a:ext cx="3021900" cy="397500"/>
            </a:xfrm>
            <a:prstGeom prst="homePlat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182875" bIns="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b="1" i="1" dirty="0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1 </a:t>
              </a:r>
              <a:r>
                <a:rPr lang="es-ES" sz="1500" b="1" i="1" dirty="0" err="1">
                  <a:solidFill>
                    <a:srgbClr val="548235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</a:t>
              </a:r>
              <a:endParaRPr sz="1500" b="1" i="1" dirty="0">
                <a:solidFill>
                  <a:srgbClr val="548235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66" name="Google Shape;903;p38">
              <a:extLst>
                <a:ext uri="{FF2B5EF4-FFF2-40B4-BE49-F238E27FC236}">
                  <a16:creationId xmlns:a16="http://schemas.microsoft.com/office/drawing/2014/main" id="{F91FBC39-C317-477B-A4AB-BC0D616267C0}"/>
                </a:ext>
              </a:extLst>
            </p:cNvPr>
            <p:cNvSpPr/>
            <p:nvPr/>
          </p:nvSpPr>
          <p:spPr>
            <a:xfrm rot="-5400000" flipH="1">
              <a:off x="1331600" y="5318964"/>
              <a:ext cx="3027000" cy="397500"/>
            </a:xfrm>
            <a:prstGeom prst="homePlate">
              <a:avLst>
                <a:gd name="adj" fmla="val 734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500" dirty="0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2 </a:t>
              </a:r>
              <a:r>
                <a:rPr lang="es-ES" sz="1500" dirty="0" err="1">
                  <a:solidFill>
                    <a:schemeClr val="dk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Datasets</a:t>
              </a:r>
              <a:endParaRPr sz="1500" dirty="0">
                <a:solidFill>
                  <a:schemeClr val="dk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</p:grpSp>
      <p:sp>
        <p:nvSpPr>
          <p:cNvPr id="67" name="Google Shape;904;p38">
            <a:extLst>
              <a:ext uri="{FF2B5EF4-FFF2-40B4-BE49-F238E27FC236}">
                <a16:creationId xmlns:a16="http://schemas.microsoft.com/office/drawing/2014/main" id="{5D516680-A3D4-49B3-8CF7-AD7AFDEC45F1}"/>
              </a:ext>
            </a:extLst>
          </p:cNvPr>
          <p:cNvSpPr txBox="1"/>
          <p:nvPr/>
        </p:nvSpPr>
        <p:spPr>
          <a:xfrm>
            <a:off x="4060015" y="2394819"/>
            <a:ext cx="4067100" cy="39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E0FA"/>
              </a:buClr>
              <a:buSzPts val="1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Analyse exploratoire</a:t>
            </a:r>
            <a:endParaRPr sz="20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61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55">
            <a:extLst>
              <a:ext uri="{FF2B5EF4-FFF2-40B4-BE49-F238E27FC236}">
                <a16:creationId xmlns:a16="http://schemas.microsoft.com/office/drawing/2014/main" id="{673A95C2-3334-4CB8-8CF5-A0DFA68E66E5}"/>
              </a:ext>
            </a:extLst>
          </p:cNvPr>
          <p:cNvSpPr txBox="1"/>
          <p:nvPr/>
        </p:nvSpPr>
        <p:spPr>
          <a:xfrm>
            <a:off x="6758909" y="534688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endParaRPr lang="fr-FR" dirty="0">
              <a:solidFill>
                <a:srgbClr val="4472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DEE093-2B78-41CF-A3AA-D54075DFD7A0}"/>
              </a:ext>
            </a:extLst>
          </p:cNvPr>
          <p:cNvCxnSpPr>
            <a:cxnSpLocks/>
          </p:cNvCxnSpPr>
          <p:nvPr/>
        </p:nvCxnSpPr>
        <p:spPr>
          <a:xfrm flipH="1">
            <a:off x="6953052" y="5333258"/>
            <a:ext cx="3919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 des bâtiments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CCE82F76-2714-4FC6-B130-1CAB3A5EE413}"/>
              </a:ext>
            </a:extLst>
          </p:cNvPr>
          <p:cNvSpPr txBox="1"/>
          <p:nvPr/>
        </p:nvSpPr>
        <p:spPr>
          <a:xfrm>
            <a:off x="0" y="6475247"/>
            <a:ext cx="674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4 -  Anticipation des besoins en consommation électrique de bâtiments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4D0E55-4386-4A18-B225-08EE7FEFD07F}"/>
              </a:ext>
            </a:extLst>
          </p:cNvPr>
          <p:cNvSpPr txBox="1"/>
          <p:nvPr/>
        </p:nvSpPr>
        <p:spPr>
          <a:xfrm>
            <a:off x="835631" y="1215457"/>
            <a:ext cx="585369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Premier nettoyage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rgbClr val="202124"/>
                </a:solidFill>
                <a:latin typeface="Google Sans"/>
              </a:rPr>
              <a:t>.concat([data_2015, data_2016])</a:t>
            </a:r>
            <a:br>
              <a:rPr lang="it-IT" dirty="0">
                <a:solidFill>
                  <a:srgbClr val="202124"/>
                </a:solidFill>
                <a:latin typeface="Google Sans"/>
              </a:rPr>
            </a:br>
            <a:endParaRPr lang="it-IT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Bâtiments non destinés à l’habitation </a:t>
            </a:r>
            <a:br>
              <a:rPr lang="fr-FR" dirty="0">
                <a:solidFill>
                  <a:srgbClr val="202124"/>
                </a:solidFill>
                <a:latin typeface="Google Sans"/>
              </a:rPr>
            </a:b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BuildingType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,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PrimaryPropertyType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and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LargestPropertyUseTypeTrouver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b="1" i="1" dirty="0">
              <a:solidFill>
                <a:srgbClr val="548235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 de données</a:t>
            </a:r>
            <a:br>
              <a:rPr lang="fr-FR" b="1" u="sng" dirty="0">
                <a:solidFill>
                  <a:srgbClr val="FF0000"/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Cibles + déclaratifs + Consommation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Vérification de cohérence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Gross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floor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area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2016)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PropertyGFAParking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PropertyGFABuilding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(s))</a:t>
            </a:r>
            <a:endParaRPr lang="fr-FR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Site Energy Use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(ok 2015)</a:t>
            </a:r>
            <a:br>
              <a:rPr lang="fr-FR" sz="16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</a:b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Electricity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NaturalGas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SteamUse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 + 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OtherFuelUse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fr-FR" sz="1400" dirty="0" err="1">
                <a:solidFill>
                  <a:srgbClr val="202124"/>
                </a:solidFill>
                <a:latin typeface="Google Sans"/>
              </a:rPr>
              <a:t>kBtu</a:t>
            </a:r>
            <a:r>
              <a:rPr lang="fr-FR" sz="1400" dirty="0">
                <a:solidFill>
                  <a:srgbClr val="202124"/>
                </a:solidFill>
                <a:latin typeface="Google Sans"/>
              </a:rPr>
              <a:t>))</a:t>
            </a:r>
            <a:br>
              <a:rPr lang="fr-FR" sz="1400" dirty="0">
                <a:solidFill>
                  <a:srgbClr val="202124"/>
                </a:solidFill>
                <a:latin typeface="Google Sans"/>
              </a:rPr>
            </a:br>
            <a:endParaRPr lang="fr-FR" sz="1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Suppression des variables cibles avec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1BF7134-92E2-4D94-AF24-E449908A6F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215457"/>
            <a:ext cx="457727" cy="427272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A61B1EC1-D64B-4929-8B3F-BDE026BADC6E}"/>
              </a:ext>
            </a:extLst>
          </p:cNvPr>
          <p:cNvGrpSpPr/>
          <p:nvPr/>
        </p:nvGrpSpPr>
        <p:grpSpPr>
          <a:xfrm>
            <a:off x="9237257" y="1936901"/>
            <a:ext cx="1297080" cy="3457236"/>
            <a:chOff x="9723212" y="1435101"/>
            <a:chExt cx="1297080" cy="3457236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37C628F1-9DBF-4F49-916D-BE39AC425060}"/>
                </a:ext>
              </a:extLst>
            </p:cNvPr>
            <p:cNvGrpSpPr/>
            <p:nvPr/>
          </p:nvGrpSpPr>
          <p:grpSpPr>
            <a:xfrm>
              <a:off x="9723212" y="1965662"/>
              <a:ext cx="1297080" cy="2926675"/>
              <a:chOff x="9723212" y="2051110"/>
              <a:chExt cx="1297080" cy="292667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020EC6-4E4C-4CD9-80A4-06401B9D9230}"/>
                  </a:ext>
                </a:extLst>
              </p:cNvPr>
              <p:cNvSpPr/>
              <p:nvPr/>
            </p:nvSpPr>
            <p:spPr>
              <a:xfrm>
                <a:off x="9723212" y="2051110"/>
                <a:ext cx="1297080" cy="2926675"/>
              </a:xfrm>
              <a:prstGeom prst="rect">
                <a:avLst/>
              </a:prstGeom>
              <a:solidFill>
                <a:srgbClr val="7030A0"/>
              </a:solidFill>
              <a:ln w="9525" cap="flat" cmpd="sng" algn="ctr">
                <a:solidFill>
                  <a:srgbClr val="7451E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6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22CDD52-081B-4D89-88D1-FFA6447823C9}"/>
                  </a:ext>
                </a:extLst>
              </p:cNvPr>
              <p:cNvSpPr txBox="1"/>
              <p:nvPr/>
            </p:nvSpPr>
            <p:spPr>
              <a:xfrm>
                <a:off x="10045381" y="3329781"/>
                <a:ext cx="65274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solidFill>
                      <a:srgbClr val="7451EB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2016</a:t>
                </a:r>
                <a:endParaRPr lang="fr-FR" dirty="0">
                  <a:solidFill>
                    <a:srgbClr val="7451EB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E09C1E-53CE-4B8E-9C37-04786463F144}"/>
                </a:ext>
              </a:extLst>
            </p:cNvPr>
            <p:cNvSpPr/>
            <p:nvPr/>
          </p:nvSpPr>
          <p:spPr>
            <a:xfrm>
              <a:off x="9723212" y="1435101"/>
              <a:ext cx="1297079" cy="535500"/>
            </a:xfrm>
            <a:prstGeom prst="rect">
              <a:avLst/>
            </a:prstGeom>
            <a:pattFill prst="wdUpDiag">
              <a:fgClr>
                <a:srgbClr val="7030A0"/>
              </a:fgClr>
              <a:bgClr>
                <a:schemeClr val="bg1"/>
              </a:bgClr>
            </a:pattFill>
            <a:ln w="9525" cap="flat" cmpd="sng" algn="ctr">
              <a:solidFill>
                <a:srgbClr val="7451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0F8F51FC-7A98-461C-80AC-7CE554CC6139}"/>
              </a:ext>
            </a:extLst>
          </p:cNvPr>
          <p:cNvGrpSpPr/>
          <p:nvPr/>
        </p:nvGrpSpPr>
        <p:grpSpPr>
          <a:xfrm>
            <a:off x="7594475" y="2467462"/>
            <a:ext cx="1297079" cy="2926675"/>
            <a:chOff x="7813253" y="1965662"/>
            <a:chExt cx="1297079" cy="2926675"/>
          </a:xfrm>
          <a:solidFill>
            <a:schemeClr val="accent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9C8C107-F254-46B6-A137-493E11CD3722}"/>
                </a:ext>
              </a:extLst>
            </p:cNvPr>
            <p:cNvSpPr/>
            <p:nvPr/>
          </p:nvSpPr>
          <p:spPr>
            <a:xfrm>
              <a:off x="7813253" y="1965662"/>
              <a:ext cx="1297079" cy="2926675"/>
            </a:xfrm>
            <a:prstGeom prst="rect">
              <a:avLst/>
            </a:prstGeom>
            <a:grpFill/>
            <a:ln w="9525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E8E170E-AEBC-4A09-A798-B992A251821B}"/>
                </a:ext>
              </a:extLst>
            </p:cNvPr>
            <p:cNvSpPr txBox="1"/>
            <p:nvPr/>
          </p:nvSpPr>
          <p:spPr>
            <a:xfrm>
              <a:off x="8135421" y="3244333"/>
              <a:ext cx="6527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472C4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4472C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2015</a:t>
              </a:r>
              <a:endParaRPr lang="fr-FR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1CB95A-908B-4057-AA4F-9AA45EE1489B}"/>
              </a:ext>
            </a:extLst>
          </p:cNvPr>
          <p:cNvSpPr/>
          <p:nvPr/>
        </p:nvSpPr>
        <p:spPr>
          <a:xfrm>
            <a:off x="7594474" y="5346883"/>
            <a:ext cx="1297080" cy="369332"/>
          </a:xfrm>
          <a:prstGeom prst="rect">
            <a:avLst/>
          </a:prstGeom>
          <a:pattFill prst="wdUpDiag">
            <a:fgClr>
              <a:srgbClr val="4472C4"/>
            </a:fgClr>
            <a:bgClr>
              <a:schemeClr val="bg1"/>
            </a:bgClr>
          </a:pattFill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5B9C5C-7926-4DDF-A163-FD3EF98FF61E}"/>
              </a:ext>
            </a:extLst>
          </p:cNvPr>
          <p:cNvCxnSpPr>
            <a:cxnSpLocks/>
          </p:cNvCxnSpPr>
          <p:nvPr/>
        </p:nvCxnSpPr>
        <p:spPr>
          <a:xfrm>
            <a:off x="7157266" y="2467462"/>
            <a:ext cx="0" cy="2865796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BADC3-D078-401B-94E2-8CBE07930657}"/>
              </a:ext>
            </a:extLst>
          </p:cNvPr>
          <p:cNvSpPr txBox="1"/>
          <p:nvPr/>
        </p:nvSpPr>
        <p:spPr>
          <a:xfrm>
            <a:off x="6816987" y="3746134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AD4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1579</a:t>
            </a:r>
            <a:endParaRPr lang="fr-FR" dirty="0">
              <a:solidFill>
                <a:srgbClr val="70AD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572568F-F907-4399-9F24-67031907C874}"/>
              </a:ext>
            </a:extLst>
          </p:cNvPr>
          <p:cNvCxnSpPr>
            <a:cxnSpLocks/>
          </p:cNvCxnSpPr>
          <p:nvPr/>
        </p:nvCxnSpPr>
        <p:spPr>
          <a:xfrm>
            <a:off x="7157266" y="5333258"/>
            <a:ext cx="0" cy="382957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39DEED9-83E0-4BC8-BA25-D90CBD3621F0}"/>
              </a:ext>
            </a:extLst>
          </p:cNvPr>
          <p:cNvCxnSpPr>
            <a:cxnSpLocks/>
          </p:cNvCxnSpPr>
          <p:nvPr/>
        </p:nvCxnSpPr>
        <p:spPr>
          <a:xfrm flipH="1">
            <a:off x="6961299" y="5716215"/>
            <a:ext cx="391934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E586C18-69F1-4822-8A3B-55AB9A3B15AF}"/>
              </a:ext>
            </a:extLst>
          </p:cNvPr>
          <p:cNvCxnSpPr>
            <a:cxnSpLocks/>
          </p:cNvCxnSpPr>
          <p:nvPr/>
        </p:nvCxnSpPr>
        <p:spPr>
          <a:xfrm>
            <a:off x="7149019" y="1936901"/>
            <a:ext cx="8247" cy="530561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EE2777E-0E1C-466C-A0E4-1E3E593D3783}"/>
              </a:ext>
            </a:extLst>
          </p:cNvPr>
          <p:cNvCxnSpPr>
            <a:cxnSpLocks/>
          </p:cNvCxnSpPr>
          <p:nvPr/>
        </p:nvCxnSpPr>
        <p:spPr>
          <a:xfrm flipH="1">
            <a:off x="6980631" y="1936901"/>
            <a:ext cx="391934" cy="0"/>
          </a:xfrm>
          <a:prstGeom prst="line">
            <a:avLst/>
          </a:prstGeom>
          <a:ln w="38100">
            <a:solidFill>
              <a:srgbClr val="7451E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6F3591E-B929-41E4-92B6-ECF6C13F04FE}"/>
              </a:ext>
            </a:extLst>
          </p:cNvPr>
          <p:cNvCxnSpPr>
            <a:cxnSpLocks/>
          </p:cNvCxnSpPr>
          <p:nvPr/>
        </p:nvCxnSpPr>
        <p:spPr>
          <a:xfrm flipH="1">
            <a:off x="6951571" y="5333258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BF638F7-176D-4495-B734-DD8254487026}"/>
              </a:ext>
            </a:extLst>
          </p:cNvPr>
          <p:cNvCxnSpPr>
            <a:cxnSpLocks/>
          </p:cNvCxnSpPr>
          <p:nvPr/>
        </p:nvCxnSpPr>
        <p:spPr>
          <a:xfrm flipH="1">
            <a:off x="6961299" y="2467462"/>
            <a:ext cx="391934" cy="0"/>
          </a:xfrm>
          <a:prstGeom prst="line">
            <a:avLst/>
          </a:prstGeom>
          <a:ln w="38100">
            <a:solidFill>
              <a:srgbClr val="70AD4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7CC52910-3E5A-41D3-BEE0-4A4AB6E2A5AF}"/>
              </a:ext>
            </a:extLst>
          </p:cNvPr>
          <p:cNvSpPr txBox="1"/>
          <p:nvPr/>
        </p:nvSpPr>
        <p:spPr>
          <a:xfrm>
            <a:off x="6743700" y="20214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</a:t>
            </a:r>
            <a:endParaRPr lang="fr-FR" dirty="0"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D2131F-7E3F-4CC8-9D2F-E5BF97714100}"/>
              </a:ext>
            </a:extLst>
          </p:cNvPr>
          <p:cNvSpPr/>
          <p:nvPr/>
        </p:nvSpPr>
        <p:spPr>
          <a:xfrm>
            <a:off x="6877050" y="1215457"/>
            <a:ext cx="3930380" cy="457727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0D20AD-C321-4DE5-8F98-28531748E574}"/>
              </a:ext>
            </a:extLst>
          </p:cNvPr>
          <p:cNvSpPr txBox="1"/>
          <p:nvPr/>
        </p:nvSpPr>
        <p:spPr>
          <a:xfrm>
            <a:off x="7660236" y="1259654"/>
            <a:ext cx="246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Bâtiments dans </a:t>
            </a:r>
            <a:r>
              <a:rPr lang="fr-FR" i="1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Google Sans"/>
              </a:rPr>
              <a:t>datasets</a:t>
            </a:r>
            <a:endParaRPr lang="fr-FR" i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Google Sans"/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6B70BE14-9755-4E83-8A50-10DB62FFD51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0534336" y="2204651"/>
            <a:ext cx="34570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2B4619A-C007-48A9-9898-BEEDD520F0F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891554" y="5531549"/>
            <a:ext cx="345703" cy="202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3646E92-5DC2-42F1-8FB3-4D8E67DB4B15}"/>
              </a:ext>
            </a:extLst>
          </p:cNvPr>
          <p:cNvSpPr txBox="1"/>
          <p:nvPr/>
        </p:nvSpPr>
        <p:spPr>
          <a:xfrm>
            <a:off x="10880040" y="1909793"/>
            <a:ext cx="108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ajoutés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36F14A3-1328-4521-B7BC-1426B30350F5}"/>
              </a:ext>
            </a:extLst>
          </p:cNvPr>
          <p:cNvSpPr txBox="1"/>
          <p:nvPr/>
        </p:nvSpPr>
        <p:spPr>
          <a:xfrm>
            <a:off x="9237258" y="5423827"/>
            <a:ext cx="1071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Bâtimens</a:t>
            </a:r>
            <a:r>
              <a:rPr lang="es-ES" sz="1600" dirty="0">
                <a:solidFill>
                  <a:srgbClr val="7F7F7F"/>
                </a:solidFill>
                <a:latin typeface="Google Sans"/>
              </a:rPr>
              <a:t> </a:t>
            </a:r>
            <a:r>
              <a:rPr lang="es-ES" sz="1600" dirty="0" err="1">
                <a:solidFill>
                  <a:srgbClr val="7F7F7F"/>
                </a:solidFill>
                <a:latin typeface="Google Sans"/>
              </a:rPr>
              <a:t>supprimés</a:t>
            </a:r>
            <a:endParaRPr lang="fr-FR" sz="1600" dirty="0">
              <a:solidFill>
                <a:srgbClr val="7F7F7F"/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7A488E-24B2-4DA7-93E6-C5405C9E022C}"/>
              </a:ext>
            </a:extLst>
          </p:cNvPr>
          <p:cNvSpPr txBox="1"/>
          <p:nvPr/>
        </p:nvSpPr>
        <p:spPr>
          <a:xfrm rot="187305">
            <a:off x="7958544" y="308240"/>
            <a:ext cx="3854504" cy="769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COMENTARIOS</a:t>
            </a:r>
            <a:endParaRPr lang="fr-FR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35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17034</TotalTime>
  <Words>3714</Words>
  <Application>Microsoft Office PowerPoint</Application>
  <PresentationFormat>Grand écran</PresentationFormat>
  <Paragraphs>666</Paragraphs>
  <Slides>64</Slides>
  <Notes>48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6" baseType="lpstr">
      <vt:lpstr>-apple-system</vt:lpstr>
      <vt:lpstr>Arial</vt:lpstr>
      <vt:lpstr>Calibri</vt:lpstr>
      <vt:lpstr>Calibri Light</vt:lpstr>
      <vt:lpstr>docs-Roboto</vt:lpstr>
      <vt:lpstr>Fira Sans Condensed Medium</vt:lpstr>
      <vt:lpstr>Fira Sans Extra Condensed</vt:lpstr>
      <vt:lpstr>Google Sans</vt:lpstr>
      <vt:lpstr>Graphik Light</vt:lpstr>
      <vt:lpstr>Roboto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472</cp:revision>
  <dcterms:created xsi:type="dcterms:W3CDTF">2019-08-03T17:49:11Z</dcterms:created>
  <dcterms:modified xsi:type="dcterms:W3CDTF">2021-09-01T14:33:46Z</dcterms:modified>
</cp:coreProperties>
</file>