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86" r:id="rId22"/>
    <p:sldId id="489" r:id="rId23"/>
    <p:sldId id="490" r:id="rId24"/>
    <p:sldId id="493" r:id="rId25"/>
    <p:sldId id="491" r:id="rId26"/>
    <p:sldId id="494" r:id="rId27"/>
    <p:sldId id="495" r:id="rId28"/>
    <p:sldId id="496" r:id="rId29"/>
    <p:sldId id="500" r:id="rId30"/>
    <p:sldId id="497" r:id="rId31"/>
    <p:sldId id="498" r:id="rId32"/>
    <p:sldId id="499" r:id="rId33"/>
    <p:sldId id="492" r:id="rId34"/>
    <p:sldId id="501" r:id="rId35"/>
    <p:sldId id="502" r:id="rId36"/>
    <p:sldId id="503" r:id="rId37"/>
    <p:sldId id="504" r:id="rId38"/>
    <p:sldId id="508" r:id="rId39"/>
    <p:sldId id="510" r:id="rId40"/>
    <p:sldId id="509" r:id="rId41"/>
    <p:sldId id="506" r:id="rId42"/>
    <p:sldId id="507" r:id="rId43"/>
    <p:sldId id="452" r:id="rId44"/>
    <p:sldId id="450" r:id="rId45"/>
    <p:sldId id="425" r:id="rId46"/>
    <p:sldId id="426" r:id="rId47"/>
    <p:sldId id="483" r:id="rId48"/>
    <p:sldId id="48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  <a:srgbClr val="7451EB"/>
    <a:srgbClr val="CC00CC"/>
    <a:srgbClr val="70AD47"/>
    <a:srgbClr val="00B0F0"/>
    <a:srgbClr val="4472C4"/>
    <a:srgbClr val="ED7D31"/>
    <a:srgbClr val="FFC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854" autoAdjust="0"/>
  </p:normalViewPr>
  <p:slideViewPr>
    <p:cSldViewPr snapToGrid="0">
      <p:cViewPr>
        <p:scale>
          <a:sx n="100" d="100"/>
          <a:sy n="100" d="100"/>
        </p:scale>
        <p:origin x="134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4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6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7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0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9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Anticipation des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6B43AFE-D1CE-40DE-BDE7-680C0E6D850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D4B5EF5-A228-47CF-B815-6DAFAA523D1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D7A9566-EC17-4595-BD58-5D670A9B723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1D537F49-A728-446F-93B4-30826C52EF06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5F7EEA3B-D7CB-4444-8236-BED14F52FC9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22985A0-875B-42D1-A532-792CB44188A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D582F19-B68D-40C8-897C-6A83F28236E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629240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503964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5782963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5821841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1429880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Duration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4869FF7-C3B8-444A-815A-B4EEC6A98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46273" y="3562350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366100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8476" y="5560234"/>
            <a:ext cx="1772622" cy="11211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60708" y="2855741"/>
            <a:ext cx="1750390" cy="70660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BF3219C-9729-46DA-9838-E7717D447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72" y="2901142"/>
            <a:ext cx="1260743" cy="2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ont les meilleurs résultats lors de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F4B9E7-3CB2-48E3-8A93-D7D546207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22512" r="1446" b="2096"/>
          <a:stretch/>
        </p:blipFill>
        <p:spPr>
          <a:xfrm>
            <a:off x="2742559" y="1877778"/>
            <a:ext cx="6706881" cy="391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810F406-8C19-4C6E-9455-C5D231FD7F9B}"/>
              </a:ext>
            </a:extLst>
          </p:cNvPr>
          <p:cNvCxnSpPr>
            <a:cxnSpLocks/>
          </p:cNvCxnSpPr>
          <p:nvPr/>
        </p:nvCxnSpPr>
        <p:spPr>
          <a:xfrm>
            <a:off x="1157681" y="2726422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3A6D78-E61F-408C-909A-646F3A9CA94C}"/>
              </a:ext>
            </a:extLst>
          </p:cNvPr>
          <p:cNvCxnSpPr>
            <a:cxnSpLocks/>
          </p:cNvCxnSpPr>
          <p:nvPr/>
        </p:nvCxnSpPr>
        <p:spPr>
          <a:xfrm>
            <a:off x="1157681" y="2996268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C6BD76-6BBB-4DEE-9BE8-C44EF8903B25}"/>
              </a:ext>
            </a:extLst>
          </p:cNvPr>
          <p:cNvCxnSpPr>
            <a:cxnSpLocks/>
          </p:cNvCxnSpPr>
          <p:nvPr/>
        </p:nvCxnSpPr>
        <p:spPr>
          <a:xfrm flipH="1">
            <a:off x="9382207" y="3231159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460100-E5EC-4EE8-A645-E7A9D035A755}"/>
              </a:ext>
            </a:extLst>
          </p:cNvPr>
          <p:cNvCxnSpPr>
            <a:cxnSpLocks/>
          </p:cNvCxnSpPr>
          <p:nvPr/>
        </p:nvCxnSpPr>
        <p:spPr>
          <a:xfrm flipH="1">
            <a:off x="9382207" y="3433893"/>
            <a:ext cx="2038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122567A-4A6D-443B-9D2E-AE1C3E62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908" y="2379228"/>
            <a:ext cx="1249914" cy="25924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989E06-47D2-4521-AEA6-331AB3B38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3356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à avoir le meilleur résultat avec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3427209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8813525" y="2328831"/>
            <a:ext cx="1334878" cy="2693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1" y="5020720"/>
            <a:ext cx="1211746" cy="54737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9" y="2328831"/>
            <a:ext cx="1211746" cy="109837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1380445-A41B-4FF6-9179-032B3C8D68B6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C56C5-9FC2-4192-83E1-121467ABCAA5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88AD6CA-1AA0-4D36-9BA0-716D33DEFF2B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2507B8-A86B-4328-9780-5013A547594C}"/>
              </a:ext>
            </a:extLst>
          </p:cNvPr>
          <p:cNvSpPr/>
          <p:nvPr/>
        </p:nvSpPr>
        <p:spPr>
          <a:xfrm>
            <a:off x="10504448" y="2328831"/>
            <a:ext cx="1366100" cy="2704493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937D697-7B20-48E7-975F-AAD2FDCDB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2072" y="2393282"/>
            <a:ext cx="1260743" cy="25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Voyons plus en détails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520213-EB11-42BF-A745-655EA0127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46" y="2437322"/>
            <a:ext cx="1983357" cy="1983357"/>
          </a:xfrm>
          <a:prstGeom prst="rect">
            <a:avLst/>
          </a:prstGeom>
        </p:spPr>
      </p:pic>
      <p:sp>
        <p:nvSpPr>
          <p:cNvPr id="317" name="Google Shape;1044;p27">
            <a:extLst>
              <a:ext uri="{FF2B5EF4-FFF2-40B4-BE49-F238E27FC236}">
                <a16:creationId xmlns:a16="http://schemas.microsoft.com/office/drawing/2014/main" id="{BD3E0A56-B04A-4D95-AC52-8019757EF817}"/>
              </a:ext>
            </a:extLst>
          </p:cNvPr>
          <p:cNvSpPr/>
          <p:nvPr/>
        </p:nvSpPr>
        <p:spPr>
          <a:xfrm>
            <a:off x="2318408" y="449753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1036;p27">
            <a:extLst>
              <a:ext uri="{FF2B5EF4-FFF2-40B4-BE49-F238E27FC236}">
                <a16:creationId xmlns:a16="http://schemas.microsoft.com/office/drawing/2014/main" id="{CAF215E0-CD61-41C9-8D79-3E18D0CFA233}"/>
              </a:ext>
            </a:extLst>
          </p:cNvPr>
          <p:cNvSpPr/>
          <p:nvPr/>
        </p:nvSpPr>
        <p:spPr>
          <a:xfrm>
            <a:off x="2318408" y="372950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1028;p27">
            <a:extLst>
              <a:ext uri="{FF2B5EF4-FFF2-40B4-BE49-F238E27FC236}">
                <a16:creationId xmlns:a16="http://schemas.microsoft.com/office/drawing/2014/main" id="{66DD6188-5EFC-4060-B56B-C5F1CB53ED0D}"/>
              </a:ext>
            </a:extLst>
          </p:cNvPr>
          <p:cNvSpPr/>
          <p:nvPr/>
        </p:nvSpPr>
        <p:spPr>
          <a:xfrm>
            <a:off x="2318408" y="29614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1020;p27">
            <a:extLst>
              <a:ext uri="{FF2B5EF4-FFF2-40B4-BE49-F238E27FC236}">
                <a16:creationId xmlns:a16="http://schemas.microsoft.com/office/drawing/2014/main" id="{90386F62-729C-48ED-B4BE-D136FA9A0414}"/>
              </a:ext>
            </a:extLst>
          </p:cNvPr>
          <p:cNvSpPr/>
          <p:nvPr/>
        </p:nvSpPr>
        <p:spPr>
          <a:xfrm>
            <a:off x="2318408" y="2193444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76;p31">
            <a:extLst>
              <a:ext uri="{FF2B5EF4-FFF2-40B4-BE49-F238E27FC236}">
                <a16:creationId xmlns:a16="http://schemas.microsoft.com/office/drawing/2014/main" id="{CFEB5C92-BE78-4FD9-82D7-FE751D057A82}"/>
              </a:ext>
            </a:extLst>
          </p:cNvPr>
          <p:cNvSpPr/>
          <p:nvPr/>
        </p:nvSpPr>
        <p:spPr>
          <a:xfrm>
            <a:off x="4719659" y="2100669"/>
            <a:ext cx="2592000" cy="46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KNeighborsRegressor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</a:p>
        </p:txBody>
      </p:sp>
      <p:sp>
        <p:nvSpPr>
          <p:cNvPr id="29" name="Google Shape;1300;p31">
            <a:extLst>
              <a:ext uri="{FF2B5EF4-FFF2-40B4-BE49-F238E27FC236}">
                <a16:creationId xmlns:a16="http://schemas.microsoft.com/office/drawing/2014/main" id="{F981B152-4256-4C1A-93D5-CC9B20AC44E6}"/>
              </a:ext>
            </a:extLst>
          </p:cNvPr>
          <p:cNvSpPr/>
          <p:nvPr/>
        </p:nvSpPr>
        <p:spPr>
          <a:xfrm>
            <a:off x="4284625" y="4960119"/>
            <a:ext cx="2592000" cy="468000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 err="1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GradientBoostingRegressor</a:t>
            </a:r>
            <a:r>
              <a:rPr lang="fr-FR" sz="1400"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()</a:t>
            </a:r>
            <a:endParaRPr sz="1400" b="1"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027;p27">
            <a:extLst>
              <a:ext uri="{FF2B5EF4-FFF2-40B4-BE49-F238E27FC236}">
                <a16:creationId xmlns:a16="http://schemas.microsoft.com/office/drawing/2014/main" id="{5AC5997D-AC70-4552-88E1-7B48DEB8002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410940" y="2334669"/>
            <a:ext cx="1308719" cy="431475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027;p27">
            <a:extLst>
              <a:ext uri="{FF2B5EF4-FFF2-40B4-BE49-F238E27FC236}">
                <a16:creationId xmlns:a16="http://schemas.microsoft.com/office/drawing/2014/main" id="{F5D0899A-0D95-4FCF-95C3-68EF6BD309B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10940" y="4208465"/>
            <a:ext cx="873685" cy="985654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EED6D861-A18F-4949-9CF4-C66CA100BFEF}"/>
              </a:ext>
            </a:extLst>
          </p:cNvPr>
          <p:cNvSpPr/>
          <p:nvPr/>
        </p:nvSpPr>
        <p:spPr>
          <a:xfrm rot="10800000">
            <a:off x="7390197" y="1892993"/>
            <a:ext cx="443493" cy="880700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C92CF73-96C7-431E-8EEC-6A603062C50B}"/>
              </a:ext>
            </a:extLst>
          </p:cNvPr>
          <p:cNvSpPr txBox="1"/>
          <p:nvPr/>
        </p:nvSpPr>
        <p:spPr>
          <a:xfrm>
            <a:off x="7833690" y="1979400"/>
            <a:ext cx="283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metric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euclidean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n_neighbors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15</a:t>
            </a:r>
          </a:p>
        </p:txBody>
      </p:sp>
      <p:sp>
        <p:nvSpPr>
          <p:cNvPr id="36" name="Accolade fermante 35">
            <a:extLst>
              <a:ext uri="{FF2B5EF4-FFF2-40B4-BE49-F238E27FC236}">
                <a16:creationId xmlns:a16="http://schemas.microsoft.com/office/drawing/2014/main" id="{73675275-46AA-45F6-BB98-443EF0CE171A}"/>
              </a:ext>
            </a:extLst>
          </p:cNvPr>
          <p:cNvSpPr/>
          <p:nvPr/>
        </p:nvSpPr>
        <p:spPr>
          <a:xfrm rot="10800000">
            <a:off x="6926877" y="4548263"/>
            <a:ext cx="443493" cy="1300197"/>
          </a:xfrm>
          <a:prstGeom prst="rightBrace">
            <a:avLst>
              <a:gd name="adj1" fmla="val 16938"/>
              <a:gd name="adj2" fmla="val 50000"/>
            </a:avLst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562203-1BD9-46AA-943E-B0573FC26C02}"/>
              </a:ext>
            </a:extLst>
          </p:cNvPr>
          <p:cNvSpPr txBox="1"/>
          <p:nvPr/>
        </p:nvSpPr>
        <p:spPr>
          <a:xfrm>
            <a:off x="7311659" y="4533491"/>
            <a:ext cx="2834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learning_rate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: 0,01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max_depth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n_estimators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: 500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Subsample</a:t>
            </a:r>
            <a:r>
              <a:rPr lang="fr-FR" sz="2000" dirty="0">
                <a:solidFill>
                  <a:srgbClr val="000000"/>
                </a:solidFill>
                <a:latin typeface="Google Sans"/>
              </a:rPr>
              <a:t> : 0,5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11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D6832BE-61EF-48D4-A2DB-D23E75136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5063" r="64322" b="2504"/>
          <a:stretch/>
        </p:blipFill>
        <p:spPr>
          <a:xfrm>
            <a:off x="6290472" y="2556672"/>
            <a:ext cx="4178108" cy="363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FAB430-22C8-45C1-B83D-36675339E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3" y="1908252"/>
            <a:ext cx="4743025" cy="355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F839B3-3B85-481B-89A7-D6E5446F8B3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8F63F8-4B7C-43C7-BC61-F9AEBB334346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363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KNN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5D6D6CB-FD98-4F3C-A9CD-B6DAB7342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2" t="7133" r="9312"/>
          <a:stretch/>
        </p:blipFill>
        <p:spPr>
          <a:xfrm>
            <a:off x="8247476" y="3142014"/>
            <a:ext cx="3263319" cy="283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D7BA82-B652-4020-AAB3-A3B76B9BF1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8" t="7133" r="36457"/>
          <a:stretch/>
        </p:blipFill>
        <p:spPr>
          <a:xfrm>
            <a:off x="4464340" y="2132079"/>
            <a:ext cx="3176632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8A81C1-E58F-4ACC-98B6-29C49249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7133" r="64175"/>
          <a:stretch/>
        </p:blipFill>
        <p:spPr>
          <a:xfrm>
            <a:off x="681205" y="1446188"/>
            <a:ext cx="3176631" cy="2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B2FA87-0731-49A5-B065-80D9C8A2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45" y="1730451"/>
            <a:ext cx="4815856" cy="3823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types de consommation n'ajoutent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1943148"/>
            <a:ext cx="1082756" cy="52484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F723-C813-4406-A873-72742A28C18D}"/>
              </a:ext>
            </a:extLst>
          </p:cNvPr>
          <p:cNvSpPr/>
          <p:nvPr/>
        </p:nvSpPr>
        <p:spPr>
          <a:xfrm>
            <a:off x="1927844" y="3120705"/>
            <a:ext cx="1461308" cy="32749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5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AA66263-9878-42B9-93BE-A707F017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31" y="1913951"/>
            <a:ext cx="5074882" cy="3806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F66E2C4-8F2B-40A1-9598-4CF32ED79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823" y="2330215"/>
            <a:ext cx="4263946" cy="370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7F19D2-5CCF-4190-9E40-EA6DD9CA4D71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A3665D6-6B3C-4D4B-9E66-B8FA4F0D1CA2}"/>
              </a:ext>
            </a:extLst>
          </p:cNvPr>
          <p:cNvSpPr txBox="1"/>
          <p:nvPr/>
        </p:nvSpPr>
        <p:spPr>
          <a:xfrm>
            <a:off x="18014" y="1282052"/>
            <a:ext cx="146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0,377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63445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performances de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47B75FE-D85B-40F5-A439-A562CB6D0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0" t="6858" r="64518" b="3142"/>
          <a:stretch/>
        </p:blipFill>
        <p:spPr>
          <a:xfrm>
            <a:off x="561266" y="1327816"/>
            <a:ext cx="312629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97CDE2B-FBCC-400A-B643-CBE38605C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2" t="6858" r="37006" b="3142"/>
          <a:stretch/>
        </p:blipFill>
        <p:spPr>
          <a:xfrm>
            <a:off x="4174209" y="2322960"/>
            <a:ext cx="3126297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D38DD7-436C-4882-9003-B2978D69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3" t="6858" r="8280" b="3142"/>
          <a:stretch/>
        </p:blipFill>
        <p:spPr>
          <a:xfrm>
            <a:off x="8017792" y="3290528"/>
            <a:ext cx="335000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01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FBC54A1-B23A-42C1-B58B-FDAD7B01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33" y="1730450"/>
            <a:ext cx="4985334" cy="398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879151" cy="118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taille de bâtiment est la donnée la plus importante</a:t>
            </a:r>
            <a:endParaRPr lang="fr-FR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9FCB9AE-B7BD-42FC-AF62-48B0BC5B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927844" y="2247241"/>
            <a:ext cx="1082756" cy="1267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927844" y="4451039"/>
            <a:ext cx="1687812" cy="633641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4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31C7999-7E64-46DE-8210-280A22C69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50665"/>
            <a:ext cx="8004094" cy="32016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est encore le meilleur résultat après optimisation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7398E-5D5D-463D-A67E-752AAB809CBB}"/>
              </a:ext>
            </a:extLst>
          </p:cNvPr>
          <p:cNvSpPr/>
          <p:nvPr/>
        </p:nvSpPr>
        <p:spPr>
          <a:xfrm>
            <a:off x="6585358" y="2958301"/>
            <a:ext cx="1038453" cy="2670390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C55BD-FCF9-4426-8FB0-F95EF995261E}"/>
              </a:ext>
            </a:extLst>
          </p:cNvPr>
          <p:cNvSpPr/>
          <p:nvPr/>
        </p:nvSpPr>
        <p:spPr>
          <a:xfrm>
            <a:off x="8804000" y="2449999"/>
            <a:ext cx="1169390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DFE341-05EE-47DE-80DF-BD1885509074}"/>
              </a:ext>
            </a:extLst>
          </p:cNvPr>
          <p:cNvCxnSpPr>
            <a:cxnSpLocks/>
          </p:cNvCxnSpPr>
          <p:nvPr/>
        </p:nvCxnSpPr>
        <p:spPr>
          <a:xfrm flipH="1">
            <a:off x="7643937" y="5120389"/>
            <a:ext cx="1160063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126BBA-E8DC-471F-B953-F45F80CD631B}"/>
              </a:ext>
            </a:extLst>
          </p:cNvPr>
          <p:cNvCxnSpPr>
            <a:cxnSpLocks/>
          </p:cNvCxnSpPr>
          <p:nvPr/>
        </p:nvCxnSpPr>
        <p:spPr>
          <a:xfrm flipH="1">
            <a:off x="7623811" y="2449999"/>
            <a:ext cx="1189516" cy="508302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AD8D1-DEC8-4D62-95F4-F56E8A23070A}"/>
              </a:ext>
            </a:extLst>
          </p:cNvPr>
          <p:cNvSpPr/>
          <p:nvPr/>
        </p:nvSpPr>
        <p:spPr>
          <a:xfrm>
            <a:off x="0" y="1793698"/>
            <a:ext cx="4685263" cy="422228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354083-7752-4A25-A7DB-202DD630C347}"/>
              </a:ext>
            </a:extLst>
          </p:cNvPr>
          <p:cNvSpPr txBox="1"/>
          <p:nvPr/>
        </p:nvSpPr>
        <p:spPr>
          <a:xfrm>
            <a:off x="18015" y="1816204"/>
            <a:ext cx="4520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GridSearchCV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+ Validation croisée avec K-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Fold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A0C809-3709-4B47-B316-3FE62491777C}"/>
              </a:ext>
            </a:extLst>
          </p:cNvPr>
          <p:cNvSpPr txBox="1"/>
          <p:nvPr/>
        </p:nvSpPr>
        <p:spPr>
          <a:xfrm>
            <a:off x="10496646" y="5053146"/>
            <a:ext cx="133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Par défaut</a:t>
            </a:r>
            <a:endParaRPr lang="fr-FR" sz="14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ogle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81D66F-B1C1-4EA5-8C5D-50690D3A2FC3}"/>
              </a:ext>
            </a:extLst>
          </p:cNvPr>
          <p:cNvSpPr/>
          <p:nvPr/>
        </p:nvSpPr>
        <p:spPr>
          <a:xfrm>
            <a:off x="10504448" y="2328831"/>
            <a:ext cx="1366100" cy="2704493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9142EFE-B5A7-4F83-84C3-303C8794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2072" y="2393282"/>
            <a:ext cx="1260743" cy="25783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B35039-B208-4BDD-B1BF-71A45BA3E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0949" y="2482945"/>
            <a:ext cx="1044833" cy="26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final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21EAA713-77E0-4B87-B8DF-B8E29FFA973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91577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0DDD3F-6CB6-4EB3-BBCB-8A8E6ACA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40" y="1870478"/>
            <a:ext cx="4315169" cy="323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F70C7-A81B-46D4-84C8-07450E7EA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5911" r="64323" b="2967"/>
          <a:stretch/>
        </p:blipFill>
        <p:spPr>
          <a:xfrm>
            <a:off x="6618588" y="2477237"/>
            <a:ext cx="4014772" cy="347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89981A-33D4-491D-9019-53920B090879}"/>
              </a:ext>
            </a:extLst>
          </p:cNvPr>
          <p:cNvSpPr/>
          <p:nvPr/>
        </p:nvSpPr>
        <p:spPr>
          <a:xfrm>
            <a:off x="0" y="574953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7A3066B-5FF5-434E-AC98-A6421C4D5607}"/>
              </a:ext>
            </a:extLst>
          </p:cNvPr>
          <p:cNvSpPr txBox="1"/>
          <p:nvPr/>
        </p:nvSpPr>
        <p:spPr>
          <a:xfrm>
            <a:off x="18014" y="577204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plus élevé par rapport à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ADC54-A9E9-4287-8E8F-233C6450D223}"/>
              </a:ext>
            </a:extLst>
          </p:cNvPr>
          <p:cNvSpPr/>
          <p:nvPr/>
        </p:nvSpPr>
        <p:spPr>
          <a:xfrm>
            <a:off x="1" y="1245979"/>
            <a:ext cx="1610434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872D88-D19D-4064-8F26-1176CDB8E355}"/>
              </a:ext>
            </a:extLst>
          </p:cNvPr>
          <p:cNvSpPr txBox="1"/>
          <p:nvPr/>
        </p:nvSpPr>
        <p:spPr>
          <a:xfrm>
            <a:off x="18014" y="1282052"/>
            <a:ext cx="145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1 - R2 : 0,23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1597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3C955D-2A24-48CC-B82A-DAD70DF151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7313" r="64122" b="4369"/>
          <a:stretch/>
        </p:blipFill>
        <p:spPr>
          <a:xfrm>
            <a:off x="561266" y="1497205"/>
            <a:ext cx="3237713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5A9DFB-B089-4F72-A82B-D7156C54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2" t="7313" r="37100" b="4369"/>
          <a:stretch/>
        </p:blipFill>
        <p:spPr>
          <a:xfrm>
            <a:off x="4368300" y="2384687"/>
            <a:ext cx="3139155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D204A4F-54E2-48F8-B413-DE653A92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9" t="7313" r="8857" b="4369"/>
          <a:stretch/>
        </p:blipFill>
        <p:spPr>
          <a:xfrm>
            <a:off x="8076776" y="3429000"/>
            <a:ext cx="3291020" cy="269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D882F5-C544-433D-82E2-6C025BF8D39F}"/>
              </a:ext>
            </a:extLst>
          </p:cNvPr>
          <p:cNvSpPr/>
          <p:nvPr/>
        </p:nvSpPr>
        <p:spPr>
          <a:xfrm>
            <a:off x="0" y="5682744"/>
            <a:ext cx="5546221" cy="422228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2D99F1-A025-4420-8C42-A11836817F0D}"/>
              </a:ext>
            </a:extLst>
          </p:cNvPr>
          <p:cNvSpPr txBox="1"/>
          <p:nvPr/>
        </p:nvSpPr>
        <p:spPr>
          <a:xfrm>
            <a:off x="18014" y="5705250"/>
            <a:ext cx="534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est un peu meilleur que celui de l’énergie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119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8ECC42-B845-46DB-9F06-DBD3AE69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07" y="1207653"/>
            <a:ext cx="5531667" cy="4442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18211-D449-4449-BBC8-B040A68317A0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CFEF34-632A-407B-A6F3-D421889C1585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La plupart des nouvelles variables n’ajoutent pas de valeur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44EF-9513-4395-8EE0-AB8429E44F17}"/>
              </a:ext>
            </a:extLst>
          </p:cNvPr>
          <p:cNvSpPr/>
          <p:nvPr/>
        </p:nvSpPr>
        <p:spPr>
          <a:xfrm>
            <a:off x="1592284" y="1675887"/>
            <a:ext cx="1218028" cy="152596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77E343-5E13-4A20-A1AB-DB9803E6C12E}"/>
              </a:ext>
            </a:extLst>
          </p:cNvPr>
          <p:cNvSpPr/>
          <p:nvPr/>
        </p:nvSpPr>
        <p:spPr>
          <a:xfrm>
            <a:off x="1592283" y="4267026"/>
            <a:ext cx="1822035" cy="351697"/>
          </a:xfrm>
          <a:prstGeom prst="rect">
            <a:avLst/>
          </a:prstGeom>
          <a:noFill/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Prédiction CO2 avec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6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Baseline -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dummyRegressor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()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03256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avec les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baselines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8D9C-864C-4D67-9D3A-B9CD0AEE6A89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21A2AC-4021-475B-982A-C9059EF0F67B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résultat obtenu par le Gradient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Boosting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est meilleur que celui des </a:t>
            </a:r>
            <a:r>
              <a:rPr lang="fr-FR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baselines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88A6561-5619-4DE0-BB54-17C87318C598}"/>
              </a:ext>
            </a:extLst>
          </p:cNvPr>
          <p:cNvGrpSpPr/>
          <p:nvPr/>
        </p:nvGrpSpPr>
        <p:grpSpPr>
          <a:xfrm>
            <a:off x="2201204" y="1036923"/>
            <a:ext cx="7041771" cy="4145157"/>
            <a:chOff x="2201204" y="1036923"/>
            <a:chExt cx="7041771" cy="414515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2E0CA62-75B2-4531-AB4F-973CF4F1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204" y="1036923"/>
              <a:ext cx="7041771" cy="41451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3414DEDB-8EB4-4536-A256-D10C0F0B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9" t="6763" r="8603" b="5916"/>
            <a:stretch/>
          </p:blipFill>
          <p:spPr>
            <a:xfrm>
              <a:off x="2201204" y="1036924"/>
              <a:ext cx="5937629" cy="4145156"/>
            </a:xfrm>
            <a:prstGeom prst="rect">
              <a:avLst/>
            </a:prstGeom>
          </p:spPr>
        </p:pic>
      </p:grpSp>
      <p:cxnSp>
        <p:nvCxnSpPr>
          <p:cNvPr id="23" name="Google Shape;1027;p27">
            <a:extLst>
              <a:ext uri="{FF2B5EF4-FFF2-40B4-BE49-F238E27FC236}">
                <a16:creationId xmlns:a16="http://schemas.microsoft.com/office/drawing/2014/main" id="{FBAD2249-D810-457A-8ECD-7E768EB523E4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flipH="1" flipV="1">
            <a:off x="3286640" y="5092117"/>
            <a:ext cx="4238111" cy="652166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5941D2-06D8-4C6A-BE84-15F78D991626}"/>
              </a:ext>
            </a:extLst>
          </p:cNvPr>
          <p:cNvSpPr/>
          <p:nvPr/>
        </p:nvSpPr>
        <p:spPr>
          <a:xfrm>
            <a:off x="2605287" y="3171825"/>
            <a:ext cx="1362706" cy="1920292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342E490-717C-41AC-8998-CB155BBA4FD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Autres prédictions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4D97EDE0-20B6-470D-A1EC-704015E5FC7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744423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49FC0D-1B15-4191-83E0-5600AD732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57123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l’énergie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6471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41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24026"/>
            <a:ext cx="2056928" cy="265704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AC56BF5D-ABB9-45FB-BC6B-D1EE710DF891}"/>
              </a:ext>
            </a:extLst>
          </p:cNvPr>
          <p:cNvSpPr/>
          <p:nvPr/>
        </p:nvSpPr>
        <p:spPr>
          <a:xfrm rot="10800000">
            <a:off x="8954673" y="2371139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Google Shape;1027;p27">
            <a:extLst>
              <a:ext uri="{FF2B5EF4-FFF2-40B4-BE49-F238E27FC236}">
                <a16:creationId xmlns:a16="http://schemas.microsoft.com/office/drawing/2014/main" id="{47A9DE20-F47A-41A2-8CCD-A42A392FFC1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739877" y="3050894"/>
            <a:ext cx="214796" cy="1654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A79B4D08-C167-4366-B375-FF24257DE0AA}"/>
              </a:ext>
            </a:extLst>
          </p:cNvPr>
          <p:cNvSpPr txBox="1"/>
          <p:nvPr/>
        </p:nvSpPr>
        <p:spPr>
          <a:xfrm>
            <a:off x="9250875" y="2494693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857375"/>
            <a:ext cx="2056928" cy="2569123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822211" y="4426498"/>
            <a:ext cx="190755" cy="1249698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370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28F47C4-1D8C-4753-B2F8-B970704E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11" y="1261832"/>
            <a:ext cx="8233474" cy="3293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C59AB74-1D0C-4180-BA64-D9640506B40D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62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Autres prédictions - CO2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0A122-7E65-42B0-B106-E08AEE63351D}"/>
              </a:ext>
            </a:extLst>
          </p:cNvPr>
          <p:cNvSpPr/>
          <p:nvPr/>
        </p:nvSpPr>
        <p:spPr>
          <a:xfrm>
            <a:off x="-1369" y="5676196"/>
            <a:ext cx="5429045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33AFB-4F6D-47CD-B76D-13C34DD58802}"/>
              </a:ext>
            </a:extLst>
          </p:cNvPr>
          <p:cNvSpPr txBox="1"/>
          <p:nvPr/>
        </p:nvSpPr>
        <p:spPr>
          <a:xfrm>
            <a:off x="16646" y="5712269"/>
            <a:ext cx="53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données originales ont obtenus le meilleur résultat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2A59BD-8D88-47C1-9F13-352A1C4813F7}"/>
              </a:ext>
            </a:extLst>
          </p:cNvPr>
          <p:cNvSpPr/>
          <p:nvPr/>
        </p:nvSpPr>
        <p:spPr>
          <a:xfrm>
            <a:off x="6682949" y="1781175"/>
            <a:ext cx="2056928" cy="2599894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114B24-9232-42AD-99A5-5E6ED9277342}"/>
              </a:ext>
            </a:extLst>
          </p:cNvPr>
          <p:cNvSpPr/>
          <p:nvPr/>
        </p:nvSpPr>
        <p:spPr>
          <a:xfrm>
            <a:off x="1984502" y="1476462"/>
            <a:ext cx="2056928" cy="2950037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42" name="Google Shape;1027;p27">
            <a:extLst>
              <a:ext uri="{FF2B5EF4-FFF2-40B4-BE49-F238E27FC236}">
                <a16:creationId xmlns:a16="http://schemas.microsoft.com/office/drawing/2014/main" id="{BA5713CB-6EE8-40B0-AE0F-B3E31E3E2B75}"/>
              </a:ext>
            </a:extLst>
          </p:cNvPr>
          <p:cNvCxnSpPr>
            <a:cxnSpLocks/>
            <a:stCxn id="23" idx="0"/>
            <a:endCxn id="41" idx="2"/>
          </p:cNvCxnSpPr>
          <p:nvPr/>
        </p:nvCxnSpPr>
        <p:spPr>
          <a:xfrm flipV="1">
            <a:off x="2713154" y="4426499"/>
            <a:ext cx="299812" cy="1249697"/>
          </a:xfrm>
          <a:prstGeom prst="straightConnector1">
            <a:avLst/>
          </a:prstGeom>
          <a:noFill/>
          <a:ln w="38100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51DD03CB-2537-4928-9A8E-7ED060568A73}"/>
              </a:ext>
            </a:extLst>
          </p:cNvPr>
          <p:cNvSpPr/>
          <p:nvPr/>
        </p:nvSpPr>
        <p:spPr>
          <a:xfrm rot="10800000">
            <a:off x="8964198" y="2643292"/>
            <a:ext cx="443493" cy="1359511"/>
          </a:xfrm>
          <a:prstGeom prst="rightBrace">
            <a:avLst>
              <a:gd name="adj1" fmla="val 32071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Google Shape;1027;p27">
            <a:extLst>
              <a:ext uri="{FF2B5EF4-FFF2-40B4-BE49-F238E27FC236}">
                <a16:creationId xmlns:a16="http://schemas.microsoft.com/office/drawing/2014/main" id="{EDE979A8-3F50-42EC-9927-3DF315847314}"/>
              </a:ext>
            </a:extLst>
          </p:cNvPr>
          <p:cNvCxnSpPr>
            <a:cxnSpLocks/>
          </p:cNvCxnSpPr>
          <p:nvPr/>
        </p:nvCxnSpPr>
        <p:spPr>
          <a:xfrm>
            <a:off x="8739877" y="3323049"/>
            <a:ext cx="286677" cy="0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F696E28-5487-4028-8367-2703569B7FF8}"/>
              </a:ext>
            </a:extLst>
          </p:cNvPr>
          <p:cNvSpPr txBox="1"/>
          <p:nvPr/>
        </p:nvSpPr>
        <p:spPr>
          <a:xfrm>
            <a:off x="9250875" y="2738271"/>
            <a:ext cx="26779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u="none" strike="noStrike" dirty="0">
                <a:solidFill>
                  <a:srgbClr val="000000"/>
                </a:solidFill>
                <a:effectLst/>
                <a:latin typeface="Google Sans"/>
              </a:rPr>
              <a:t> Données effacées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 err="1">
                <a:solidFill>
                  <a:srgbClr val="000000"/>
                </a:solidFill>
                <a:effectLst/>
                <a:latin typeface="Google Sans"/>
              </a:rPr>
              <a:t>Number</a:t>
            </a: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 of buildings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Property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GFA total </a:t>
            </a: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binned</a:t>
            </a:r>
            <a:endParaRPr lang="fr-FR" sz="14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u="none" strike="noStrike" dirty="0">
                <a:solidFill>
                  <a:srgbClr val="000000"/>
                </a:solidFill>
                <a:effectLst/>
                <a:latin typeface="Google Sans"/>
              </a:rPr>
              <a:t>Steam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400" dirty="0" err="1">
                <a:solidFill>
                  <a:srgbClr val="000000"/>
                </a:solidFill>
                <a:latin typeface="Google Sans"/>
              </a:rPr>
              <a:t>Other</a:t>
            </a:r>
            <a:r>
              <a:rPr lang="fr-FR" sz="1400" dirty="0">
                <a:solidFill>
                  <a:srgbClr val="000000"/>
                </a:solidFill>
                <a:latin typeface="Google Sans"/>
              </a:rPr>
              <a:t> fuel use</a:t>
            </a:r>
            <a:endParaRPr lang="fr-FR" sz="14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16967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ED444C71-E46D-44D9-A44C-A00844439A2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478658"/>
            <a:ext cx="10203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prendre en compte des variables déclaratives numérique en relation avec la taille de </a:t>
            </a:r>
            <a:r>
              <a:rPr lang="fr-FR" sz="2000" dirty="0" err="1">
                <a:latin typeface="Google Sans"/>
              </a:rPr>
              <a:t>dataset</a:t>
            </a:r>
            <a:r>
              <a:rPr lang="fr-FR" sz="2000" dirty="0">
                <a:latin typeface="Google Sans"/>
              </a:rPr>
              <a:t>.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PropertyGFABuilding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(s),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SecondLargestPropertyUseTypeGFA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etc.</a:t>
            </a:r>
            <a:endParaRPr lang="fr-FR" sz="14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Google San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Les courbes d’apprentissage montrent qu’il est nécessaire d’avoir plus de données pour obtenir de meilleurs résultats sur les modèles.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La taille de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datasets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sans variables cibles est de 1614 x 11</a:t>
            </a:r>
            <a:endParaRPr lang="fr-FR" sz="20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786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479296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bien connaître le comportement de chaque modèle et ses paramètres pour en tirer le meilleur parti.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479296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333598"/>
            <a:ext cx="10743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Sur la base du meilleur résultat obtenu par Gradient </a:t>
            </a:r>
            <a:r>
              <a:rPr lang="fr-FR" sz="2000" dirty="0" err="1">
                <a:latin typeface="Google Sans"/>
              </a:rPr>
              <a:t>Boosting</a:t>
            </a:r>
            <a:r>
              <a:rPr lang="fr-FR" sz="2000" dirty="0">
                <a:latin typeface="Google Sans"/>
              </a:rPr>
              <a:t>, il faut prendre en compte le </a:t>
            </a:r>
            <a:r>
              <a:rPr lang="fr-FR" sz="2000" dirty="0" err="1">
                <a:latin typeface="Google Sans"/>
              </a:rPr>
              <a:t>XGBoost</a:t>
            </a:r>
            <a:r>
              <a:rPr lang="fr-FR" sz="2000" dirty="0">
                <a:latin typeface="Google Sans"/>
              </a:rPr>
              <a:t> pour faire la prédiction.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333598"/>
            <a:ext cx="457727" cy="427272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CE28751-E9A6-416A-97CD-5F27DC390646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59D764-0A56-4863-B2CC-5954B09710CB}"/>
              </a:ext>
            </a:extLst>
          </p:cNvPr>
          <p:cNvSpPr txBox="1"/>
          <p:nvPr/>
        </p:nvSpPr>
        <p:spPr>
          <a:xfrm>
            <a:off x="828946" y="5322222"/>
            <a:ext cx="10743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recommandé de considérer </a:t>
            </a:r>
            <a:r>
              <a:rPr lang="fr-FR" sz="2000" dirty="0" err="1">
                <a:latin typeface="Google Sans"/>
              </a:rPr>
              <a:t>EnergySTARScore</a:t>
            </a:r>
            <a:r>
              <a:rPr lang="fr-FR" sz="2000" dirty="0">
                <a:latin typeface="Google Sans"/>
              </a:rPr>
              <a:t> dès le début.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44DA846-4852-4498-9490-38E5F97B7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6" y="5322222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23B975D-1A42-46D2-A986-E758F08E51C0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54A00AA-CF7B-43BF-9A74-00FFAB8AB15F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6C9034D4-22A8-45D6-A82D-A9887AD8BC2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860571B2-B812-4637-A779-07D4BE5519B8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C631F822-A794-4AC7-B4B7-E4BDAF3DB42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B237BA69-794B-4600-B952-2694D4677B1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C16749E6-CA48-4A18-AAB5-B990C0C23F2D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18579</TotalTime>
  <Words>1963</Words>
  <Application>Microsoft Office PowerPoint</Application>
  <PresentationFormat>Grand écran</PresentationFormat>
  <Paragraphs>430</Paragraphs>
  <Slides>48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496</cp:revision>
  <dcterms:created xsi:type="dcterms:W3CDTF">2019-08-03T17:49:11Z</dcterms:created>
  <dcterms:modified xsi:type="dcterms:W3CDTF">2021-09-03T06:05:16Z</dcterms:modified>
</cp:coreProperties>
</file>