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74" r:id="rId16"/>
    <p:sldId id="438" r:id="rId17"/>
    <p:sldId id="575" r:id="rId18"/>
    <p:sldId id="581" r:id="rId19"/>
    <p:sldId id="616" r:id="rId20"/>
    <p:sldId id="577" r:id="rId21"/>
    <p:sldId id="603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4" r:id="rId38"/>
    <p:sldId id="615" r:id="rId39"/>
    <p:sldId id="617" r:id="rId40"/>
    <p:sldId id="611" r:id="rId41"/>
    <p:sldId id="618" r:id="rId42"/>
    <p:sldId id="610" r:id="rId43"/>
    <p:sldId id="612" r:id="rId44"/>
    <p:sldId id="534" r:id="rId45"/>
    <p:sldId id="5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5A5A5"/>
    <a:srgbClr val="ED7D31"/>
    <a:srgbClr val="FFFFFF"/>
    <a:srgbClr val="548235"/>
    <a:srgbClr val="7451EB"/>
    <a:srgbClr val="70AD47"/>
    <a:srgbClr val="5B9BD5"/>
    <a:srgbClr val="63C0C4"/>
    <a:srgbClr val="F7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02" d="100"/>
          <a:sy n="102" d="100"/>
        </p:scale>
        <p:origin x="8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1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11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Poids de chaque catégorie dans les achats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filtration de l’information pour la dernière année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2017-10-17 / 2018-10-17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598685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98685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4016973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B7861-26FC-466D-9E12-22BB66C0C631}"/>
              </a:ext>
            </a:extLst>
          </p:cNvPr>
          <p:cNvSpPr/>
          <p:nvPr/>
        </p:nvSpPr>
        <p:spPr>
          <a:xfrm>
            <a:off x="-1" y="2931805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41AD25-53F7-4819-97BC-423B2809B644}"/>
              </a:ext>
            </a:extLst>
          </p:cNvPr>
          <p:cNvSpPr txBox="1"/>
          <p:nvPr/>
        </p:nvSpPr>
        <p:spPr>
          <a:xfrm>
            <a:off x="29960" y="2943352"/>
            <a:ext cx="597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78514 x 14 avec 66934 clients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0F315E9-7441-4591-9FF9-E0586AE24211}"/>
              </a:ext>
            </a:extLst>
          </p:cNvPr>
          <p:cNvSpPr txBox="1"/>
          <p:nvPr/>
        </p:nvSpPr>
        <p:spPr>
          <a:xfrm rot="19850985">
            <a:off x="2753964" y="2533759"/>
            <a:ext cx="5880054" cy="156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solidFill>
                  <a:srgbClr val="FF0000"/>
                </a:solidFill>
              </a:rPr>
              <a:t>VERIFICAR</a:t>
            </a:r>
            <a:endParaRPr lang="fr-FR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1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F30D0A0-CB3E-4516-880B-E26F8EC4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95" y="1912993"/>
            <a:ext cx="3759551" cy="37025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9C89018-8B91-41FD-9EAD-BD822F7FD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1"/>
          <a:stretch/>
        </p:blipFill>
        <p:spPr>
          <a:xfrm>
            <a:off x="561266" y="3129825"/>
            <a:ext cx="3566171" cy="24591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FA38A02-D73E-40F0-8867-76C07A60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809" y="3750409"/>
            <a:ext cx="3566172" cy="24970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1" y="1343515"/>
            <a:ext cx="7032170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0" y="1352541"/>
            <a:ext cx="65402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l’information est déjà filtrée pour la dernière année et ses commandes de type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unavailable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et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canceled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6D3A85-6B5E-4968-8808-2EBE5D01FCBF}"/>
              </a:ext>
            </a:extLst>
          </p:cNvPr>
          <p:cNvSpPr txBox="1"/>
          <p:nvPr/>
        </p:nvSpPr>
        <p:spPr>
          <a:xfrm rot="19850985">
            <a:off x="2753964" y="2533759"/>
            <a:ext cx="5880054" cy="156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solidFill>
                  <a:srgbClr val="FF0000"/>
                </a:solidFill>
              </a:rPr>
              <a:t>VERIFICAR</a:t>
            </a:r>
            <a:endParaRPr lang="fr-FR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94FB6-4E66-4CB5-B5E0-47694B6B2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140" r="8297"/>
          <a:stretch/>
        </p:blipFill>
        <p:spPr>
          <a:xfrm>
            <a:off x="561266" y="3371651"/>
            <a:ext cx="4880497" cy="222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A6A87F-1B4B-40E7-BC2F-D2FA50AF8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9291"/>
          <a:stretch/>
        </p:blipFill>
        <p:spPr>
          <a:xfrm>
            <a:off x="6429505" y="1820578"/>
            <a:ext cx="4865366" cy="23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422A1F-EB0C-4803-B2A5-15D53D0EB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7890" r="9362" b="11202"/>
          <a:stretch/>
        </p:blipFill>
        <p:spPr>
          <a:xfrm>
            <a:off x="1801350" y="1590617"/>
            <a:ext cx="8742241" cy="448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Champion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 potentiel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B88C5C0-2650-45C8-9080-9D2B05393054}"/>
              </a:ext>
            </a:extLst>
          </p:cNvPr>
          <p:cNvSpPr txBox="1"/>
          <p:nvPr/>
        </p:nvSpPr>
        <p:spPr>
          <a:xfrm>
            <a:off x="6096000" y="276045"/>
            <a:ext cx="78069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9900" dirty="0">
                <a:solidFill>
                  <a:srgbClr val="FF0000"/>
                </a:solidFill>
              </a:rPr>
              <a:t>DELETE</a:t>
            </a:r>
            <a:endParaRPr lang="fr-FR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585212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571631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A2EB9E-46E5-4182-A892-F311C133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048" y="2089301"/>
            <a:ext cx="6590059" cy="267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8A405B-34C0-4E9C-889A-9CE26FB50B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21"/>
          <a:stretch/>
        </p:blipFill>
        <p:spPr>
          <a:xfrm>
            <a:off x="835632" y="2089301"/>
            <a:ext cx="3566171" cy="24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6BC17-111F-4AC2-B89E-253ABD8C4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" r="479" b="1"/>
          <a:stretch/>
        </p:blipFill>
        <p:spPr>
          <a:xfrm>
            <a:off x="5007936" y="1219834"/>
            <a:ext cx="6950002" cy="348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F9B2E7-6C42-460C-AD21-F19CFC7E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128350"/>
            <a:ext cx="3828718" cy="239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AE068E-4749-4CCF-AA14-AC4E5D64C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2" y="3747303"/>
            <a:ext cx="3883145" cy="242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66934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Google Sans"/>
              </a:rPr>
              <a:t>Taille de produit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3128053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FDA43-B140-4ECB-ABE7-A7A9401D2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03" y="1471047"/>
            <a:ext cx="6797330" cy="339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88,23 %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522029" y="2112010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2241016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2B332E-D1B9-42D9-B848-81110FDB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50905"/>
            <a:ext cx="5602931" cy="485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86,22 %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9BC3E-6237-4AAC-811E-50361FCCA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" y="3006152"/>
            <a:ext cx="5506453" cy="2753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6422" b="2403"/>
          <a:stretch/>
        </p:blipFill>
        <p:spPr>
          <a:xfrm>
            <a:off x="5859207" y="1378024"/>
            <a:ext cx="5954887" cy="361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17636" b="2403"/>
          <a:stretch/>
        </p:blipFill>
        <p:spPr>
          <a:xfrm>
            <a:off x="377906" y="2218465"/>
            <a:ext cx="4630029" cy="31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224F74-6FA0-4690-A07C-2708ED3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49379"/>
            <a:ext cx="5602931" cy="48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BEBB4-505A-4811-85DD-B1A7CB07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2" t="13589"/>
          <a:stretch/>
        </p:blipFill>
        <p:spPr>
          <a:xfrm>
            <a:off x="8137797" y="3134440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9C3D340-1BE9-498B-9C39-112135551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13589" r="33018"/>
          <a:stretch/>
        </p:blipFill>
        <p:spPr>
          <a:xfrm>
            <a:off x="4327441" y="2410106"/>
            <a:ext cx="3498112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FC7FC8-04CF-4B38-AC52-575D27FB5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66362"/>
          <a:stretch/>
        </p:blipFill>
        <p:spPr>
          <a:xfrm>
            <a:off x="439825" y="1966043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11963" y="4332381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29805" y="3261846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407734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1745276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1743668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89159BA-F41F-4C0D-82FF-8DAFE40F2477}"/>
              </a:ext>
            </a:extLst>
          </p:cNvPr>
          <p:cNvSpPr txBox="1"/>
          <p:nvPr/>
        </p:nvSpPr>
        <p:spPr>
          <a:xfrm rot="20214953">
            <a:off x="1403790" y="2303023"/>
            <a:ext cx="6167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 err="1">
                <a:solidFill>
                  <a:srgbClr val="FF0000"/>
                </a:solidFill>
              </a:rPr>
              <a:t>Parler</a:t>
            </a:r>
            <a:r>
              <a:rPr lang="es-ES" sz="6600" dirty="0">
                <a:solidFill>
                  <a:srgbClr val="FF0000"/>
                </a:solidFill>
              </a:rPr>
              <a:t> de </a:t>
            </a:r>
            <a:r>
              <a:rPr lang="es-ES" sz="6600" dirty="0" err="1">
                <a:solidFill>
                  <a:srgbClr val="FF0000"/>
                </a:solidFill>
              </a:rPr>
              <a:t>Kmeans</a:t>
            </a:r>
            <a:endParaRPr lang="fr-FR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0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8FD4CE-7EFC-4E5B-B4CC-D18D81C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25446"/>
            <a:ext cx="7477678" cy="346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D8A112-E0DC-4CFD-AB6D-841A9CCD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75" y="1925446"/>
            <a:ext cx="3493415" cy="1151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95079-AD76-4EC0-86E7-C88DD5AB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17883"/>
            <a:ext cx="7000992" cy="42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7D0CC4-C863-4318-825D-0A9F57D8E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722E828-6C7C-42D8-9D5F-B93462DD4809}"/>
              </a:ext>
            </a:extLst>
          </p:cNvPr>
          <p:cNvSpPr txBox="1"/>
          <p:nvPr/>
        </p:nvSpPr>
        <p:spPr>
          <a:xfrm>
            <a:off x="8124673" y="1335629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0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Plusieurs fois et pour une somme modique.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AB9FB6-5C93-4DC3-B4D0-53F4855740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2271443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C978E02-EFF5-4BE3-BE3F-4BCD3CB18B48}"/>
              </a:ext>
            </a:extLst>
          </p:cNvPr>
          <p:cNvSpPr txBox="1"/>
          <p:nvPr/>
        </p:nvSpPr>
        <p:spPr>
          <a:xfrm>
            <a:off x="8124672" y="2271443"/>
            <a:ext cx="3689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1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Une seule fois et pour une bonne somme d'argent.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B14BAB-E94C-4105-94CE-EBD5C57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9" y="3207257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3AEDF-5598-43DC-A7F2-61C5202DF694}"/>
              </a:ext>
            </a:extLst>
          </p:cNvPr>
          <p:cNvSpPr txBox="1"/>
          <p:nvPr/>
        </p:nvSpPr>
        <p:spPr>
          <a:xfrm>
            <a:off x="8124674" y="3207257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2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 d'une fois et pour une bonne somme d'argent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06EDD97-90F1-4117-8BD8-799DAAB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4143072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AEB172B-764D-449C-BDE2-979B88D86C2A}"/>
              </a:ext>
            </a:extLst>
          </p:cNvPr>
          <p:cNvSpPr txBox="1"/>
          <p:nvPr/>
        </p:nvSpPr>
        <p:spPr>
          <a:xfrm>
            <a:off x="8124673" y="4143072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3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U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ne seule fois et pour une somme modique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7D92D7-D170-4186-8975-BDBC05A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" y="1203324"/>
            <a:ext cx="6719580" cy="426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596BC-C3E7-4992-866E-1CA3A29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2" r="66071"/>
          <a:stretch/>
        </p:blipFill>
        <p:spPr>
          <a:xfrm>
            <a:off x="183776" y="1914319"/>
            <a:ext cx="3848231" cy="274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806DFC-1CCC-4E40-900F-FFC304EA9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14852" r="33036"/>
          <a:stretch/>
        </p:blipFill>
        <p:spPr>
          <a:xfrm>
            <a:off x="4207328" y="2474406"/>
            <a:ext cx="3777343" cy="274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52ED94-BE9C-4B11-B18D-C6AD4DF2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6" t="14852"/>
          <a:stretch/>
        </p:blipFill>
        <p:spPr>
          <a:xfrm>
            <a:off x="8100898" y="3223925"/>
            <a:ext cx="3777343" cy="2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1944019" y="3437399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70914" y="4300870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228047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1435053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1433445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4702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27BDF70-87E4-4FC8-9DB1-C7A2320D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11934"/>
            <a:ext cx="7477678" cy="34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0.487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0.480 et 0.487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8F3B2-8555-45AB-92C9-205628E06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39" y="1911934"/>
            <a:ext cx="3602080" cy="1190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97864" y="2958496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AA596-5F46-4861-8033-A1D696B5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304167"/>
            <a:ext cx="7000992" cy="42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A6B918-45D3-411F-91EA-8560C3C2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37" y="1943018"/>
            <a:ext cx="3353249" cy="3302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335629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2365-6389-46C6-8DE0-A86E794F7EB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F2F846-FE91-4B42-9A42-094C92EC58AB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5673"/>
              </p:ext>
            </p:extLst>
          </p:nvPr>
        </p:nvGraphicFramePr>
        <p:xfrm>
          <a:off x="377906" y="2086774"/>
          <a:ext cx="620555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8613"/>
              </p:ext>
            </p:extLst>
          </p:nvPr>
        </p:nvGraphicFramePr>
        <p:xfrm>
          <a:off x="998461" y="2088063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2814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0,405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643"/>
              </p:ext>
            </p:extLst>
          </p:nvPr>
        </p:nvGraphicFramePr>
        <p:xfrm>
          <a:off x="4489257" y="2094432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13508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0,487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51105"/>
              </p:ext>
            </p:extLst>
          </p:nvPr>
        </p:nvGraphicFramePr>
        <p:xfrm>
          <a:off x="2936504" y="2094432"/>
          <a:ext cx="154060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0604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20" name="Tableau 2">
            <a:extLst>
              <a:ext uri="{FF2B5EF4-FFF2-40B4-BE49-F238E27FC236}">
                <a16:creationId xmlns:a16="http://schemas.microsoft.com/office/drawing/2014/main" id="{CDB4E9CB-49B4-4354-9CE3-066CAC22C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5308"/>
              </p:ext>
            </p:extLst>
          </p:nvPr>
        </p:nvGraphicFramePr>
        <p:xfrm>
          <a:off x="377906" y="3577792"/>
          <a:ext cx="611924" cy="185420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611924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externes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767749A7-F367-48B2-810F-8CF049FA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21701"/>
              </p:ext>
            </p:extLst>
          </p:nvPr>
        </p:nvGraphicFramePr>
        <p:xfrm>
          <a:off x="4489257" y="3587846"/>
          <a:ext cx="1922376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2376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0,013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5" name="Tableau 2">
            <a:extLst>
              <a:ext uri="{FF2B5EF4-FFF2-40B4-BE49-F238E27FC236}">
                <a16:creationId xmlns:a16="http://schemas.microsoft.com/office/drawing/2014/main" id="{438EBB82-86D0-4633-90BC-93DC2E9D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9800"/>
              </p:ext>
            </p:extLst>
          </p:nvPr>
        </p:nvGraphicFramePr>
        <p:xfrm>
          <a:off x="2924355" y="3570134"/>
          <a:ext cx="1552753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552753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homogeneity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Completeness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V-</a:t>
                      </a:r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measure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ARI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AMI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9A913CDA-ED11-4DA4-BB09-60F55A83D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8237"/>
              </p:ext>
            </p:extLst>
          </p:nvPr>
        </p:nvGraphicFramePr>
        <p:xfrm>
          <a:off x="986312" y="3569490"/>
          <a:ext cx="1925894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0,495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77473"/>
              </p:ext>
            </p:extLst>
          </p:nvPr>
        </p:nvGraphicFramePr>
        <p:xfrm>
          <a:off x="998461" y="1436640"/>
          <a:ext cx="541317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16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548481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4525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07799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469743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29743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7FC8584-DE47-4291-A849-40CFD0F9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57" y="3204472"/>
            <a:ext cx="360000" cy="360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9B7D78A-3166-4091-A31C-AA206A63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558147"/>
            <a:ext cx="360000" cy="36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F6E8B69-B93F-4A77-B598-5A78A512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939827"/>
            <a:ext cx="360000" cy="36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4FD40B0-BD93-4805-ABC3-ACEC1BA2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31117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3D905E1-4131-4DCF-8C0C-4B57C75CB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690917"/>
            <a:ext cx="360000" cy="36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6E40936-1430-4881-B254-C6370010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505912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229884" y="3442263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836" y="2664989"/>
            <a:ext cx="2235258" cy="16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338" y="1967414"/>
            <a:ext cx="1878434" cy="162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205873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235627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0" y="5620561"/>
            <a:ext cx="5633049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18954"/>
            <a:ext cx="5328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Pour l’informations externes, on a utilisé la segmentation RFM précédemment pour comparer les cluster résultantes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E214AFD-0F72-4DBC-A8C6-704AA8D12525}"/>
              </a:ext>
            </a:extLst>
          </p:cNvPr>
          <p:cNvSpPr txBox="1"/>
          <p:nvPr/>
        </p:nvSpPr>
        <p:spPr>
          <a:xfrm rot="20564156">
            <a:off x="-2853103" y="1689294"/>
            <a:ext cx="5143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DELETE</a:t>
            </a:r>
            <a:endParaRPr lang="fr-FR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4CCBBFD-F1C3-4867-9F13-12571A30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30" y="3821189"/>
            <a:ext cx="2045922" cy="1970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2191878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323090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863A58F-0756-4985-90C5-47AD11D0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74" y="3821189"/>
            <a:ext cx="2045923" cy="19762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26DE62-9479-4A84-966B-AE6534A657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9"/>
          <a:stretch/>
        </p:blipFill>
        <p:spPr>
          <a:xfrm>
            <a:off x="6237452" y="3866720"/>
            <a:ext cx="2045923" cy="19706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EE52A6-2F12-4EE0-90A9-8540B502F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66" y="3866721"/>
            <a:ext cx="1981795" cy="186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255886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440503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004429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323090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2022717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323090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28222-1D4D-4435-A956-5467B8FF9A6D}"/>
              </a:ext>
            </a:extLst>
          </p:cNvPr>
          <p:cNvSpPr/>
          <p:nvPr/>
        </p:nvSpPr>
        <p:spPr>
          <a:xfrm>
            <a:off x="0" y="5900118"/>
            <a:ext cx="4450080" cy="3475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586391-DC8E-4E94-ABED-D58FA651B546}"/>
              </a:ext>
            </a:extLst>
          </p:cNvPr>
          <p:cNvSpPr txBox="1"/>
          <p:nvPr/>
        </p:nvSpPr>
        <p:spPr>
          <a:xfrm>
            <a:off x="0" y="5909143"/>
            <a:ext cx="42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Cette interprétation doit être faite par un expert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A3D5D1-F198-428C-AB29-6007F00E6BC5}"/>
              </a:ext>
            </a:extLst>
          </p:cNvPr>
          <p:cNvSpPr txBox="1"/>
          <p:nvPr/>
        </p:nvSpPr>
        <p:spPr>
          <a:xfrm rot="21044803">
            <a:off x="3265296" y="425099"/>
            <a:ext cx="890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rgbClr val="FF0000"/>
                </a:solidFill>
              </a:rPr>
              <a:t>Description</a:t>
            </a:r>
            <a:r>
              <a:rPr lang="es-ES" sz="4400" dirty="0">
                <a:solidFill>
                  <a:srgbClr val="FF0000"/>
                </a:solidFill>
              </a:rPr>
              <a:t> san </a:t>
            </a:r>
            <a:r>
              <a:rPr lang="es-ES" sz="4400" dirty="0" err="1">
                <a:solidFill>
                  <a:srgbClr val="FF0000"/>
                </a:solidFill>
              </a:rPr>
              <a:t>ettiquete</a:t>
            </a:r>
            <a:endParaRPr lang="fr-FR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grpSp>
        <p:nvGrpSpPr>
          <p:cNvPr id="8" name="Google Shape;874;p30">
            <a:extLst>
              <a:ext uri="{FF2B5EF4-FFF2-40B4-BE49-F238E27FC236}">
                <a16:creationId xmlns:a16="http://schemas.microsoft.com/office/drawing/2014/main" id="{8A6052F1-9653-44F2-99C7-7FEEBE3444D6}"/>
              </a:ext>
            </a:extLst>
          </p:cNvPr>
          <p:cNvGrpSpPr/>
          <p:nvPr/>
        </p:nvGrpSpPr>
        <p:grpSpPr>
          <a:xfrm>
            <a:off x="4999509" y="4504712"/>
            <a:ext cx="4486062" cy="1058386"/>
            <a:chOff x="2992114" y="3694908"/>
            <a:chExt cx="4486062" cy="1058386"/>
          </a:xfrm>
          <a:solidFill>
            <a:schemeClr val="accent6">
              <a:lumMod val="75000"/>
            </a:schemeClr>
          </a:solidFill>
        </p:grpSpPr>
        <p:sp>
          <p:nvSpPr>
            <p:cNvPr id="9" name="Google Shape;875;p30">
              <a:extLst>
                <a:ext uri="{FF2B5EF4-FFF2-40B4-BE49-F238E27FC236}">
                  <a16:creationId xmlns:a16="http://schemas.microsoft.com/office/drawing/2014/main" id="{53E0DBE4-39DE-4EA8-A464-6C3A024258E7}"/>
                </a:ext>
              </a:extLst>
            </p:cNvPr>
            <p:cNvSpPr/>
            <p:nvPr/>
          </p:nvSpPr>
          <p:spPr>
            <a:xfrm>
              <a:off x="3272477" y="3827803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54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6;p30">
              <a:extLst>
                <a:ext uri="{FF2B5EF4-FFF2-40B4-BE49-F238E27FC236}">
                  <a16:creationId xmlns:a16="http://schemas.microsoft.com/office/drawing/2014/main" id="{6DA0A7DC-D4F2-4E1D-801E-D852CEE619AE}"/>
                </a:ext>
              </a:extLst>
            </p:cNvPr>
            <p:cNvSpPr/>
            <p:nvPr/>
          </p:nvSpPr>
          <p:spPr>
            <a:xfrm>
              <a:off x="2992114" y="3694908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1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8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4" y="7889"/>
                  </a:lnTo>
                  <a:cubicBezTo>
                    <a:pt x="3648" y="8102"/>
                    <a:pt x="3930" y="8209"/>
                    <a:pt x="4212" y="8209"/>
                  </a:cubicBezTo>
                  <a:cubicBezTo>
                    <a:pt x="4494" y="8209"/>
                    <a:pt x="4775" y="8102"/>
                    <a:pt x="4989" y="7889"/>
                  </a:cubicBezTo>
                  <a:lnTo>
                    <a:pt x="7996" y="4882"/>
                  </a:lnTo>
                  <a:cubicBezTo>
                    <a:pt x="8422" y="4454"/>
                    <a:pt x="8422" y="3755"/>
                    <a:pt x="7996" y="3328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1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0">
              <a:extLst>
                <a:ext uri="{FF2B5EF4-FFF2-40B4-BE49-F238E27FC236}">
                  <a16:creationId xmlns:a16="http://schemas.microsoft.com/office/drawing/2014/main" id="{7AA69A4C-4D66-4AC8-B6F3-1A065681326C}"/>
                </a:ext>
              </a:extLst>
            </p:cNvPr>
            <p:cNvSpPr txBox="1"/>
            <p:nvPr/>
          </p:nvSpPr>
          <p:spPr>
            <a:xfrm>
              <a:off x="3108503" y="402355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878;p30">
            <a:extLst>
              <a:ext uri="{FF2B5EF4-FFF2-40B4-BE49-F238E27FC236}">
                <a16:creationId xmlns:a16="http://schemas.microsoft.com/office/drawing/2014/main" id="{639F8D3F-EC46-4D56-98F6-B14B6EC6D0A0}"/>
              </a:ext>
            </a:extLst>
          </p:cNvPr>
          <p:cNvGrpSpPr/>
          <p:nvPr/>
        </p:nvGrpSpPr>
        <p:grpSpPr>
          <a:xfrm>
            <a:off x="6092024" y="4620519"/>
            <a:ext cx="3431992" cy="883923"/>
            <a:chOff x="5197194" y="3810715"/>
            <a:chExt cx="3061140" cy="883923"/>
          </a:xfrm>
        </p:grpSpPr>
        <p:sp>
          <p:nvSpPr>
            <p:cNvPr id="16" name="Google Shape;879;p30">
              <a:extLst>
                <a:ext uri="{FF2B5EF4-FFF2-40B4-BE49-F238E27FC236}">
                  <a16:creationId xmlns:a16="http://schemas.microsoft.com/office/drawing/2014/main" id="{3771E005-02A4-4478-B0BB-298CFE36976D}"/>
                </a:ext>
              </a:extLst>
            </p:cNvPr>
            <p:cNvSpPr txBox="1"/>
            <p:nvPr/>
          </p:nvSpPr>
          <p:spPr>
            <a:xfrm>
              <a:off x="5197194" y="3810715"/>
              <a:ext cx="306114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Affectez le cluster/segment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880;p30">
              <a:extLst>
                <a:ext uri="{FF2B5EF4-FFF2-40B4-BE49-F238E27FC236}">
                  <a16:creationId xmlns:a16="http://schemas.microsoft.com/office/drawing/2014/main" id="{2707E439-A0E0-4752-A5C9-8E2CFCF11213}"/>
                </a:ext>
              </a:extLst>
            </p:cNvPr>
            <p:cNvSpPr txBox="1"/>
            <p:nvPr/>
          </p:nvSpPr>
          <p:spPr>
            <a:xfrm>
              <a:off x="5197195" y="4088338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Affectez un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à le nouveau client à travers de algorithms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d’apprentissage supervisé</a:t>
              </a:r>
              <a:endParaRPr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881;p30">
            <a:extLst>
              <a:ext uri="{FF2B5EF4-FFF2-40B4-BE49-F238E27FC236}">
                <a16:creationId xmlns:a16="http://schemas.microsoft.com/office/drawing/2014/main" id="{93A732CB-2C31-4133-B89F-AB5FB7D03D0C}"/>
              </a:ext>
            </a:extLst>
          </p:cNvPr>
          <p:cNvGrpSpPr/>
          <p:nvPr/>
        </p:nvGrpSpPr>
        <p:grpSpPr>
          <a:xfrm>
            <a:off x="4999509" y="3555588"/>
            <a:ext cx="4486062" cy="1058386"/>
            <a:chOff x="2992114" y="2745784"/>
            <a:chExt cx="4486062" cy="1058386"/>
          </a:xfrm>
        </p:grpSpPr>
        <p:sp>
          <p:nvSpPr>
            <p:cNvPr id="19" name="Google Shape;882;p30">
              <a:extLst>
                <a:ext uri="{FF2B5EF4-FFF2-40B4-BE49-F238E27FC236}">
                  <a16:creationId xmlns:a16="http://schemas.microsoft.com/office/drawing/2014/main" id="{A4F372EE-E904-46EA-8D87-31C507590EA7}"/>
                </a:ext>
              </a:extLst>
            </p:cNvPr>
            <p:cNvSpPr/>
            <p:nvPr/>
          </p:nvSpPr>
          <p:spPr>
            <a:xfrm>
              <a:off x="3272477" y="2878682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3;p30">
              <a:extLst>
                <a:ext uri="{FF2B5EF4-FFF2-40B4-BE49-F238E27FC236}">
                  <a16:creationId xmlns:a16="http://schemas.microsoft.com/office/drawing/2014/main" id="{44118F25-6B14-4908-982C-CF29FE8D7C29}"/>
                </a:ext>
              </a:extLst>
            </p:cNvPr>
            <p:cNvSpPr/>
            <p:nvPr/>
          </p:nvSpPr>
          <p:spPr>
            <a:xfrm>
              <a:off x="2992114" y="2745784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9" y="107"/>
                    <a:pt x="3435" y="320"/>
                  </a:cubicBezTo>
                  <a:lnTo>
                    <a:pt x="428" y="3327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5" y="7888"/>
                  </a:lnTo>
                  <a:cubicBezTo>
                    <a:pt x="3649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9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7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30">
              <a:extLst>
                <a:ext uri="{FF2B5EF4-FFF2-40B4-BE49-F238E27FC236}">
                  <a16:creationId xmlns:a16="http://schemas.microsoft.com/office/drawing/2014/main" id="{C40308CB-F5B4-4F23-BC6D-694FB1C7DA10}"/>
                </a:ext>
              </a:extLst>
            </p:cNvPr>
            <p:cNvSpPr txBox="1"/>
            <p:nvPr/>
          </p:nvSpPr>
          <p:spPr>
            <a:xfrm>
              <a:off x="3108503" y="3074427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885;p30">
            <a:extLst>
              <a:ext uri="{FF2B5EF4-FFF2-40B4-BE49-F238E27FC236}">
                <a16:creationId xmlns:a16="http://schemas.microsoft.com/office/drawing/2014/main" id="{B6CD0704-5D2E-4D37-A67B-C988B373E3E7}"/>
              </a:ext>
            </a:extLst>
          </p:cNvPr>
          <p:cNvGrpSpPr/>
          <p:nvPr/>
        </p:nvGrpSpPr>
        <p:grpSpPr>
          <a:xfrm>
            <a:off x="6092025" y="3671394"/>
            <a:ext cx="6191990" cy="883923"/>
            <a:chOff x="5197195" y="2861590"/>
            <a:chExt cx="3029100" cy="883923"/>
          </a:xfrm>
        </p:grpSpPr>
        <p:sp>
          <p:nvSpPr>
            <p:cNvPr id="24" name="Google Shape;886;p30">
              <a:extLst>
                <a:ext uri="{FF2B5EF4-FFF2-40B4-BE49-F238E27FC236}">
                  <a16:creationId xmlns:a16="http://schemas.microsoft.com/office/drawing/2014/main" id="{7EE4DD58-C045-4F79-9F41-E183C248087E}"/>
                </a:ext>
              </a:extLst>
            </p:cNvPr>
            <p:cNvSpPr txBox="1"/>
            <p:nvPr/>
          </p:nvSpPr>
          <p:spPr>
            <a:xfrm>
              <a:off x="5197195" y="2861590"/>
              <a:ext cx="162383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des indicateurs poiur le nouveau clientsRFM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887;p30">
              <a:extLst>
                <a:ext uri="{FF2B5EF4-FFF2-40B4-BE49-F238E27FC236}">
                  <a16:creationId xmlns:a16="http://schemas.microsoft.com/office/drawing/2014/main" id="{64E4D215-6373-495C-AF3B-5C578EB2DDE9}"/>
                </a:ext>
              </a:extLst>
            </p:cNvPr>
            <p:cNvSpPr txBox="1"/>
            <p:nvPr/>
          </p:nvSpPr>
          <p:spPr>
            <a:xfrm>
              <a:off x="5197195" y="3139213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 pour </a:t>
              </a:r>
              <a:r>
                <a:rPr lang="fr-FR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 nouveau client</a:t>
              </a:r>
            </a:p>
          </p:txBody>
        </p:sp>
      </p:grpSp>
      <p:grpSp>
        <p:nvGrpSpPr>
          <p:cNvPr id="27" name="Google Shape;889;p30">
            <a:extLst>
              <a:ext uri="{FF2B5EF4-FFF2-40B4-BE49-F238E27FC236}">
                <a16:creationId xmlns:a16="http://schemas.microsoft.com/office/drawing/2014/main" id="{8ED4E77F-A71C-476F-ADC2-B76AD67DCA6E}"/>
              </a:ext>
            </a:extLst>
          </p:cNvPr>
          <p:cNvGrpSpPr/>
          <p:nvPr/>
        </p:nvGrpSpPr>
        <p:grpSpPr>
          <a:xfrm>
            <a:off x="4999509" y="1657209"/>
            <a:ext cx="4486062" cy="1058515"/>
            <a:chOff x="2992114" y="847405"/>
            <a:chExt cx="4486062" cy="1058515"/>
          </a:xfrm>
          <a:solidFill>
            <a:srgbClr val="2F5597"/>
          </a:solidFill>
        </p:grpSpPr>
        <p:sp>
          <p:nvSpPr>
            <p:cNvPr id="28" name="Google Shape;890;p30">
              <a:extLst>
                <a:ext uri="{FF2B5EF4-FFF2-40B4-BE49-F238E27FC236}">
                  <a16:creationId xmlns:a16="http://schemas.microsoft.com/office/drawing/2014/main" id="{518FBBFC-7EF3-483A-9C7B-CC7C1A95F6F9}"/>
                </a:ext>
              </a:extLst>
            </p:cNvPr>
            <p:cNvSpPr/>
            <p:nvPr/>
          </p:nvSpPr>
          <p:spPr>
            <a:xfrm>
              <a:off x="3272477" y="980375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30">
              <a:extLst>
                <a:ext uri="{FF2B5EF4-FFF2-40B4-BE49-F238E27FC236}">
                  <a16:creationId xmlns:a16="http://schemas.microsoft.com/office/drawing/2014/main" id="{33D40F0C-C3E5-42AB-A347-8A3D2DA36FBB}"/>
                </a:ext>
              </a:extLst>
            </p:cNvPr>
            <p:cNvSpPr/>
            <p:nvPr/>
          </p:nvSpPr>
          <p:spPr>
            <a:xfrm>
              <a:off x="2992114" y="847405"/>
              <a:ext cx="1085977" cy="1058515"/>
            </a:xfrm>
            <a:custGeom>
              <a:avLst/>
              <a:gdLst/>
              <a:ahLst/>
              <a:cxnLst/>
              <a:rect l="l" t="t" r="r" b="b"/>
              <a:pathLst>
                <a:path w="8423" h="8210" extrusionOk="0">
                  <a:moveTo>
                    <a:pt x="4211" y="1"/>
                  </a:moveTo>
                  <a:cubicBezTo>
                    <a:pt x="3930" y="1"/>
                    <a:pt x="3648" y="107"/>
                    <a:pt x="3435" y="321"/>
                  </a:cubicBezTo>
                  <a:lnTo>
                    <a:pt x="428" y="3328"/>
                  </a:lnTo>
                  <a:cubicBezTo>
                    <a:pt x="0" y="3755"/>
                    <a:pt x="0" y="4454"/>
                    <a:pt x="428" y="4882"/>
                  </a:cubicBezTo>
                  <a:lnTo>
                    <a:pt x="3435" y="7888"/>
                  </a:lnTo>
                  <a:cubicBezTo>
                    <a:pt x="3648" y="8102"/>
                    <a:pt x="3930" y="8209"/>
                    <a:pt x="4211" y="8209"/>
                  </a:cubicBezTo>
                  <a:cubicBezTo>
                    <a:pt x="4493" y="8209"/>
                    <a:pt x="4775" y="8102"/>
                    <a:pt x="4988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8"/>
                  </a:cubicBezTo>
                  <a:lnTo>
                    <a:pt x="4988" y="321"/>
                  </a:lnTo>
                  <a:cubicBezTo>
                    <a:pt x="4775" y="107"/>
                    <a:pt x="4493" y="1"/>
                    <a:pt x="4211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30">
              <a:extLst>
                <a:ext uri="{FF2B5EF4-FFF2-40B4-BE49-F238E27FC236}">
                  <a16:creationId xmlns:a16="http://schemas.microsoft.com/office/drawing/2014/main" id="{A96A7D72-37D8-4E3D-9515-06B65968D439}"/>
                </a:ext>
              </a:extLst>
            </p:cNvPr>
            <p:cNvSpPr txBox="1"/>
            <p:nvPr/>
          </p:nvSpPr>
          <p:spPr>
            <a:xfrm>
              <a:off x="3108503" y="1176113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6092024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CalcuseXX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896;p30">
            <a:extLst>
              <a:ext uri="{FF2B5EF4-FFF2-40B4-BE49-F238E27FC236}">
                <a16:creationId xmlns:a16="http://schemas.microsoft.com/office/drawing/2014/main" id="{B44E98F3-BC04-4726-8782-B77E1B8470D2}"/>
              </a:ext>
            </a:extLst>
          </p:cNvPr>
          <p:cNvGrpSpPr/>
          <p:nvPr/>
        </p:nvGrpSpPr>
        <p:grpSpPr>
          <a:xfrm>
            <a:off x="4999509" y="2606463"/>
            <a:ext cx="4486062" cy="1058386"/>
            <a:chOff x="2992114" y="1796659"/>
            <a:chExt cx="4486062" cy="1058386"/>
          </a:xfrm>
        </p:grpSpPr>
        <p:sp>
          <p:nvSpPr>
            <p:cNvPr id="35" name="Google Shape;897;p30">
              <a:extLst>
                <a:ext uri="{FF2B5EF4-FFF2-40B4-BE49-F238E27FC236}">
                  <a16:creationId xmlns:a16="http://schemas.microsoft.com/office/drawing/2014/main" id="{9C7BB02B-8857-4C54-AF97-86864419728F}"/>
                </a:ext>
              </a:extLst>
            </p:cNvPr>
            <p:cNvSpPr/>
            <p:nvPr/>
          </p:nvSpPr>
          <p:spPr>
            <a:xfrm>
              <a:off x="3272477" y="1929561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30">
              <a:extLst>
                <a:ext uri="{FF2B5EF4-FFF2-40B4-BE49-F238E27FC236}">
                  <a16:creationId xmlns:a16="http://schemas.microsoft.com/office/drawing/2014/main" id="{C4066A97-A59B-49A5-AAAF-257514FBE7BA}"/>
                </a:ext>
              </a:extLst>
            </p:cNvPr>
            <p:cNvSpPr/>
            <p:nvPr/>
          </p:nvSpPr>
          <p:spPr>
            <a:xfrm>
              <a:off x="2992114" y="1796659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7"/>
                  </a:lnTo>
                  <a:cubicBezTo>
                    <a:pt x="0" y="3754"/>
                    <a:pt x="0" y="4454"/>
                    <a:pt x="428" y="4881"/>
                  </a:cubicBezTo>
                  <a:lnTo>
                    <a:pt x="3434" y="7888"/>
                  </a:lnTo>
                  <a:cubicBezTo>
                    <a:pt x="3648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8" y="7888"/>
                  </a:cubicBezTo>
                  <a:lnTo>
                    <a:pt x="7995" y="4881"/>
                  </a:lnTo>
                  <a:cubicBezTo>
                    <a:pt x="8422" y="4454"/>
                    <a:pt x="8422" y="3754"/>
                    <a:pt x="7995" y="3327"/>
                  </a:cubicBezTo>
                  <a:lnTo>
                    <a:pt x="4988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30">
              <a:extLst>
                <a:ext uri="{FF2B5EF4-FFF2-40B4-BE49-F238E27FC236}">
                  <a16:creationId xmlns:a16="http://schemas.microsoft.com/office/drawing/2014/main" id="{BA7C308A-FBC0-4F16-9F0F-AFA4AEE1B8E3}"/>
                </a:ext>
              </a:extLst>
            </p:cNvPr>
            <p:cNvSpPr txBox="1"/>
            <p:nvPr/>
          </p:nvSpPr>
          <p:spPr>
            <a:xfrm>
              <a:off x="3108503" y="212530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6092025" y="2721654"/>
            <a:ext cx="3029100" cy="885155"/>
            <a:chOff x="5197195" y="1911850"/>
            <a:chExt cx="3029100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5" y="191185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le clustering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3659314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760457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805824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1544408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>
            <a:extLst>
              <a:ext uri="{FF2B5EF4-FFF2-40B4-BE49-F238E27FC236}">
                <a16:creationId xmlns:a16="http://schemas.microsoft.com/office/drawing/2014/main" id="{3DDE8ECA-01E0-43B4-92D7-8DBDD64E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1880466"/>
            <a:ext cx="612000" cy="612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CDC954-2A46-4ADF-B199-F8570C66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2836912"/>
            <a:ext cx="612000" cy="612000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34173DED-F3BF-411D-824A-0B62DFC048A9}"/>
              </a:ext>
            </a:extLst>
          </p:cNvPr>
          <p:cNvSpPr txBox="1"/>
          <p:nvPr/>
        </p:nvSpPr>
        <p:spPr>
          <a:xfrm rot="20564156">
            <a:off x="7675796" y="532060"/>
            <a:ext cx="4129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01 et 02 </a:t>
            </a:r>
            <a:r>
              <a:rPr lang="es-ES" sz="4000" dirty="0" err="1">
                <a:solidFill>
                  <a:srgbClr val="FF0000"/>
                </a:solidFill>
              </a:rPr>
              <a:t>ont</a:t>
            </a:r>
            <a:r>
              <a:rPr lang="es-ES" sz="4000" dirty="0">
                <a:solidFill>
                  <a:srgbClr val="FF0000"/>
                </a:solidFill>
              </a:rPr>
              <a:t> une </a:t>
            </a:r>
            <a:r>
              <a:rPr lang="es-ES" sz="4000" dirty="0" err="1">
                <a:solidFill>
                  <a:srgbClr val="FF0000"/>
                </a:solidFill>
              </a:rPr>
              <a:t>frequence</a:t>
            </a:r>
            <a:r>
              <a:rPr lang="es-ES" sz="4000" dirty="0">
                <a:solidFill>
                  <a:srgbClr val="FF0000"/>
                </a:solidFill>
              </a:rPr>
              <a:t> de  x </a:t>
            </a:r>
            <a:r>
              <a:rPr lang="es-ES" sz="4000" dirty="0" err="1">
                <a:solidFill>
                  <a:srgbClr val="FF0000"/>
                </a:solidFill>
              </a:rPr>
              <a:t>mois</a:t>
            </a:r>
            <a:endParaRPr lang="es-ES" sz="4000" dirty="0">
              <a:solidFill>
                <a:srgbClr val="FF0000"/>
              </a:solidFill>
            </a:endParaRPr>
          </a:p>
          <a:p>
            <a:endParaRPr lang="es-ES" sz="4000" dirty="0">
              <a:solidFill>
                <a:srgbClr val="FF0000"/>
              </a:solidFill>
            </a:endParaRPr>
          </a:p>
          <a:p>
            <a:r>
              <a:rPr lang="es-ES" sz="4000" dirty="0">
                <a:solidFill>
                  <a:srgbClr val="FF0000"/>
                </a:solidFill>
              </a:rPr>
              <a:t>3 y 4 chaque </a:t>
            </a:r>
            <a:r>
              <a:rPr lang="es-ES" sz="4000" dirty="0" err="1">
                <a:solidFill>
                  <a:srgbClr val="FF0000"/>
                </a:solidFill>
              </a:rPr>
              <a:t>fois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qu’il</a:t>
            </a:r>
            <a:r>
              <a:rPr lang="es-ES" sz="4000" dirty="0">
                <a:solidFill>
                  <a:srgbClr val="FF0000"/>
                </a:solidFill>
              </a:rPr>
              <a:t> y a un </a:t>
            </a:r>
            <a:r>
              <a:rPr lang="es-ES" sz="4000" dirty="0" err="1">
                <a:solidFill>
                  <a:srgbClr val="FF0000"/>
                </a:solidFill>
              </a:rPr>
              <a:t>client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qu’arrive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XXX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DF0470-E399-4A32-89A4-ECC4183955ED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412839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25143</TotalTime>
  <Words>3702</Words>
  <Application>Microsoft Office PowerPoint</Application>
  <PresentationFormat>Grand écran</PresentationFormat>
  <Paragraphs>572</Paragraphs>
  <Slides>45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601</cp:revision>
  <cp:lastPrinted>2021-09-06T10:04:02Z</cp:lastPrinted>
  <dcterms:created xsi:type="dcterms:W3CDTF">2019-08-03T17:49:11Z</dcterms:created>
  <dcterms:modified xsi:type="dcterms:W3CDTF">2021-10-18T08:51:31Z</dcterms:modified>
</cp:coreProperties>
</file>