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368" r:id="rId2"/>
    <p:sldId id="372" r:id="rId3"/>
    <p:sldId id="520" r:id="rId4"/>
    <p:sldId id="521" r:id="rId5"/>
    <p:sldId id="522" r:id="rId6"/>
    <p:sldId id="523" r:id="rId7"/>
    <p:sldId id="381" r:id="rId8"/>
    <p:sldId id="524" r:id="rId9"/>
    <p:sldId id="525" r:id="rId10"/>
    <p:sldId id="528" r:id="rId11"/>
    <p:sldId id="382" r:id="rId12"/>
    <p:sldId id="527" r:id="rId13"/>
    <p:sldId id="530" r:id="rId14"/>
    <p:sldId id="529" r:id="rId15"/>
    <p:sldId id="574" r:id="rId16"/>
    <p:sldId id="438" r:id="rId17"/>
    <p:sldId id="575" r:id="rId18"/>
    <p:sldId id="576" r:id="rId19"/>
    <p:sldId id="581" r:id="rId20"/>
    <p:sldId id="577" r:id="rId21"/>
    <p:sldId id="603" r:id="rId22"/>
    <p:sldId id="587" r:id="rId23"/>
    <p:sldId id="588" r:id="rId24"/>
    <p:sldId id="589" r:id="rId25"/>
    <p:sldId id="595" r:id="rId26"/>
    <p:sldId id="591" r:id="rId27"/>
    <p:sldId id="592" r:id="rId28"/>
    <p:sldId id="590" r:id="rId29"/>
    <p:sldId id="594" r:id="rId30"/>
    <p:sldId id="596" r:id="rId31"/>
    <p:sldId id="597" r:id="rId32"/>
    <p:sldId id="598" r:id="rId33"/>
    <p:sldId id="599" r:id="rId34"/>
    <p:sldId id="600" r:id="rId35"/>
    <p:sldId id="601" r:id="rId36"/>
    <p:sldId id="602" r:id="rId37"/>
    <p:sldId id="604" r:id="rId38"/>
    <p:sldId id="605" r:id="rId39"/>
    <p:sldId id="606" r:id="rId40"/>
    <p:sldId id="607" r:id="rId41"/>
    <p:sldId id="611" r:id="rId42"/>
    <p:sldId id="610" r:id="rId43"/>
    <p:sldId id="612" r:id="rId44"/>
    <p:sldId id="534" r:id="rId45"/>
    <p:sldId id="53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4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51EB"/>
    <a:srgbClr val="ED7D31"/>
    <a:srgbClr val="70AD47"/>
    <a:srgbClr val="5B9BD5"/>
    <a:srgbClr val="63C0C4"/>
    <a:srgbClr val="F7BF4A"/>
    <a:srgbClr val="144971"/>
    <a:srgbClr val="F2C1A2"/>
    <a:srgbClr val="CC00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64" autoAdjust="0"/>
    <p:restoredTop sz="80468" autoAdjust="0"/>
  </p:normalViewPr>
  <p:slideViewPr>
    <p:cSldViewPr snapToGrid="0">
      <p:cViewPr varScale="1">
        <p:scale>
          <a:sx n="88" d="100"/>
          <a:sy n="88" d="100"/>
        </p:scale>
        <p:origin x="98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/>
              <a:t>quels sont les objectifs de ce projet</a:t>
            </a:r>
          </a:p>
          <a:p>
            <a:pPr marL="228600" indent="-228600">
              <a:buAutoNum type="arabicPeriod"/>
            </a:pPr>
            <a:r>
              <a:rPr lang="fr-FR" dirty="0"/>
              <a:t>Connaitre plus en détails le </a:t>
            </a:r>
            <a:r>
              <a:rPr lang="fr-FR" dirty="0" err="1"/>
              <a:t>dataset</a:t>
            </a:r>
            <a:r>
              <a:rPr lang="fr-FR" dirty="0"/>
              <a:t> / l’ensemble de données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processus pour faire le nettoyage et aussi l’analyse exploratoire du jeu de données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61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8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J'ai choisi quelques catégories ceux qui sont le plus important dans le cadre de la mission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Travaillez uniquement avec des catégories connues qui ont plus de données et leurs produits ne sont pas très différents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De plus, j'ai défini une nouvelle colonne avec un nom de catégorie plus facile juste pour travailler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7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64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Champion: Acheté récemment, commandez souvent et dépensez le plus.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Fidèle: Commandes régulièrement. Réactif aux promotions.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Loyaliste potentiel: Clients récents, et dépensé une bonne somme.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Nouveaux clients: Acheté le plus récemment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Prometteur: Loyaliste potentiel il y a quelques mois. Dépense fréquemment et une bonne quantité. Mais le dernier achat remonte à plusieurs semaines.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Cœur: Clients standard avec achat il n'y a pas trop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Besoin d'attentions: </a:t>
            </a:r>
            <a:r>
              <a:rPr lang="en-US" b="0" i="0" dirty="0">
                <a:solidFill>
                  <a:srgbClr val="1C1733"/>
                </a:solidFill>
                <a:effectLst/>
                <a:latin typeface="proxima nova"/>
              </a:rPr>
              <a:t>Core customers whose last purchase happened more than one month ago.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On ne peut pas les perdre mais perdre: Fait les plus grosses commandes, et souvent. Mais je n'y suis pas retourné depuis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À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risg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: Similaire à « Impossible de les perdre mais en perdant » mais avec une valeur monétaire et une fréquence plus petites.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Perdant mais engagé: Ils ont effectué leur dernier achat il y a longtemps, mais au cours des 4 dernières semaines, ils ont soit visité le site, soit ouvert un e-mail.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Perdu: J'ai fait mon dernier achat il y a longtemps et je ne me suis pas engagé du tout au cours des 4 dernières semaines.</a:t>
            </a: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14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96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Frequency vs Monetary: </a:t>
            </a:r>
            <a:r>
              <a:rPr lang="fr-FR" dirty="0"/>
              <a:t>les achats réguliers sont pour une petite somme d'argent</a:t>
            </a:r>
          </a:p>
          <a:p>
            <a:pPr marL="0" indent="0">
              <a:buFontTx/>
              <a:buNone/>
            </a:pPr>
            <a:r>
              <a:rPr lang="en-US" dirty="0"/>
              <a:t>- Frequency vs Recency: </a:t>
            </a:r>
            <a:r>
              <a:rPr lang="fr-FR" dirty="0"/>
              <a:t>la fréquence d'achat est faible par rapport à la récence</a:t>
            </a:r>
            <a:endParaRPr lang="en-US" dirty="0"/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67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Champion: Acheté récemment, commandez souvent et dépensez le plus.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Fidèle: Commandes régulièrement. Réactif aux promotions.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Loyaliste potentiel: Clients récents, et dépensé une bonne somme.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Nouveaux clients: Acheté le plus récemment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Prometteur: Loyaliste potentiel il y a quelques mois. Dépense fréquemment et une bonne quantité. Mais le dernier achat remonte à plusieurs semaines.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Cœur: Clients standard avec achat il n'y a pas trop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Besoin d'attentions: </a:t>
            </a:r>
            <a:r>
              <a:rPr lang="en-US" b="0" i="0" dirty="0">
                <a:solidFill>
                  <a:srgbClr val="1C1733"/>
                </a:solidFill>
                <a:effectLst/>
                <a:latin typeface="proxima nova"/>
              </a:rPr>
              <a:t>Core customers whose last purchase happened more than one month ago.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On ne peut pas les perdre : Fait les plus grosses commandes, et souvent. Mais je n'y suis pas retourné depuis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À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risg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: Similaire à « Impossible de les perdre mais en perdant » mais avec une valeur monétaire et une fréquence plus petites.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Perdant mais engagé: Ils ont effectué leur dernier achat il y a longtemps, mais au cours des 4 dernières semaines, ils ont soit visité le site, soit ouvert un e-mail.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Perdu: J'ai fait mon dernier achat il y a longtemps et je ne me suis pas engagé du tout au cours des 4 dernières semaines.</a:t>
            </a: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50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34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3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31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4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984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08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51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43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751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657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nous allons travailler avec le score Silhouette car c'est le plus informatif</a:t>
            </a:r>
            <a:br>
              <a:rPr lang="fr-FR" dirty="0"/>
            </a:br>
            <a:r>
              <a:rPr lang="fr-FR" dirty="0"/>
              <a:t>et nous allons travailler avec le nombre de cluster supérieur ou proche de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598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095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29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Il y a 9 sous ensemble des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903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134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791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790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947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989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032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514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783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92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61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orders_dataset.csv: </a:t>
            </a:r>
            <a:r>
              <a:rPr lang="fr-FR" sz="1200" dirty="0"/>
              <a:t>A partir de chaque commande, vous pourrez trouver toutes les autres informations.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dirty="0"/>
              <a:t>customers_dataset.csv: Dans notre système, chaque commande est attribuée à un identifiant client unique. Cela signifie que le même client obtiendra des identifiants différents pour différentes commandes.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order_reviews_dataset.csv: </a:t>
            </a:r>
            <a:r>
              <a:rPr lang="fr-FR" dirty="0"/>
              <a:t>Une fois que le client a reçu le produit ou que la date de livraison estimée est due, le client reçoit une enquête de satisfaction par e-mail où il peut donner une note pour l'expérience d'achat et écrire quelques commentaires.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order_items_dataset.csv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products_dataset.csv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40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orders_dataset.csv: </a:t>
            </a:r>
            <a:r>
              <a:rPr lang="fr-FR" sz="1200" dirty="0"/>
              <a:t>A partir de chaque commande, vous pourrez trouver toutes les autres informations.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dirty="0"/>
              <a:t>customers_dataset.csv: Dans notre système, chaque commande est attribuée à un identifiant client unique. Cela signifie que le même client obtiendra des identifiants différents pour différentes commandes.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order_reviews_dataset.csv: </a:t>
            </a:r>
            <a:r>
              <a:rPr lang="fr-FR" dirty="0"/>
              <a:t>Une fois que le client a reçu le produit ou que la date de livraison estimée est due, le client reçoit une enquête de satisfaction par e-mail où il peut donner une note pour l'expérience d'achat et écrire quelques commentaires.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order_items_dataset.csv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products_dataset.csv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71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7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24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Customer-Focused</a:t>
            </a:r>
            <a:r>
              <a:rPr lang="es-ES" dirty="0"/>
              <a:t> Marketing</a:t>
            </a:r>
          </a:p>
          <a:p>
            <a:r>
              <a:rPr lang="fr-FR" dirty="0"/>
              <a:t>https://www.weidert.com/blog/customer-focused-marketing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8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1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30.png"/><Relationship Id="rId4" Type="http://schemas.openxmlformats.org/officeDocument/2006/relationships/image" Target="../media/image21.png"/><Relationship Id="rId9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30.png"/><Relationship Id="rId4" Type="http://schemas.openxmlformats.org/officeDocument/2006/relationships/image" Target="../media/image21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123D07D9-6568-4CAC-8E97-2F4E23726C47}"/>
              </a:ext>
            </a:extLst>
          </p:cNvPr>
          <p:cNvGrpSpPr/>
          <p:nvPr/>
        </p:nvGrpSpPr>
        <p:grpSpPr>
          <a:xfrm>
            <a:off x="300199" y="1653091"/>
            <a:ext cx="6712635" cy="2244877"/>
            <a:chOff x="300199" y="1653091"/>
            <a:chExt cx="6712635" cy="2244877"/>
          </a:xfrm>
        </p:grpSpPr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1C59DD88-0231-4DD6-B63A-00DE1EDF79C4}"/>
                </a:ext>
              </a:extLst>
            </p:cNvPr>
            <p:cNvSpPr txBox="1"/>
            <p:nvPr/>
          </p:nvSpPr>
          <p:spPr>
            <a:xfrm>
              <a:off x="742152" y="1925017"/>
              <a:ext cx="6270682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oogle Sans"/>
                </a:rPr>
                <a:t>Projet 5</a:t>
              </a:r>
            </a:p>
            <a:p>
              <a:r>
                <a:rPr lang="fr-FR" sz="4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oogle Sans"/>
                </a:rPr>
                <a:t>« Segmentation des clients d’un ite e-commerce »</a:t>
              </a:r>
            </a:p>
          </p:txBody>
        </p:sp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301094" y="1680039"/>
              <a:ext cx="4169488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072" y="1653091"/>
              <a:ext cx="0" cy="2244877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300199" y="3872892"/>
              <a:ext cx="4239527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4510940" y="3556233"/>
              <a:ext cx="5253" cy="341735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8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septembre 2021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473CE1-A448-460D-ADB2-BFC9C73A112F}"/>
              </a:ext>
            </a:extLst>
          </p:cNvPr>
          <p:cNvSpPr/>
          <p:nvPr/>
        </p:nvSpPr>
        <p:spPr>
          <a:xfrm>
            <a:off x="279917" y="6221763"/>
            <a:ext cx="1964519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7F733BD4-DC32-4807-9F05-9F23BB15E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23" y="842818"/>
            <a:ext cx="3268040" cy="12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0911784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/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engineering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8" name="Google Shape;886;p38">
            <a:extLst>
              <a:ext uri="{FF2B5EF4-FFF2-40B4-BE49-F238E27FC236}">
                <a16:creationId xmlns:a16="http://schemas.microsoft.com/office/drawing/2014/main" id="{FE18319A-DC10-4CA6-90C7-128F730D2E33}"/>
              </a:ext>
            </a:extLst>
          </p:cNvPr>
          <p:cNvSpPr/>
          <p:nvPr/>
        </p:nvSpPr>
        <p:spPr>
          <a:xfrm>
            <a:off x="1986445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887;p38">
            <a:extLst>
              <a:ext uri="{FF2B5EF4-FFF2-40B4-BE49-F238E27FC236}">
                <a16:creationId xmlns:a16="http://schemas.microsoft.com/office/drawing/2014/main" id="{56885D26-E555-4237-A5B7-7AE2DF904772}"/>
              </a:ext>
            </a:extLst>
          </p:cNvPr>
          <p:cNvSpPr txBox="1"/>
          <p:nvPr/>
        </p:nvSpPr>
        <p:spPr>
          <a:xfrm>
            <a:off x="2100362" y="3137655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1" name="Google Shape;889;p38">
            <a:extLst>
              <a:ext uri="{FF2B5EF4-FFF2-40B4-BE49-F238E27FC236}">
                <a16:creationId xmlns:a16="http://schemas.microsoft.com/office/drawing/2014/main" id="{DB4527D9-BEF0-4C6E-8C40-9395335AABF9}"/>
              </a:ext>
            </a:extLst>
          </p:cNvPr>
          <p:cNvSpPr/>
          <p:nvPr/>
        </p:nvSpPr>
        <p:spPr>
          <a:xfrm>
            <a:off x="3964918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9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890;p38">
            <a:extLst>
              <a:ext uri="{FF2B5EF4-FFF2-40B4-BE49-F238E27FC236}">
                <a16:creationId xmlns:a16="http://schemas.microsoft.com/office/drawing/2014/main" id="{0878E356-0E56-46EB-AFD5-98FA5AC3F124}"/>
              </a:ext>
            </a:extLst>
          </p:cNvPr>
          <p:cNvSpPr txBox="1"/>
          <p:nvPr/>
        </p:nvSpPr>
        <p:spPr>
          <a:xfrm>
            <a:off x="4041006" y="3130508"/>
            <a:ext cx="197847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4" name="Google Shape;892;p38">
            <a:extLst>
              <a:ext uri="{FF2B5EF4-FFF2-40B4-BE49-F238E27FC236}">
                <a16:creationId xmlns:a16="http://schemas.microsoft.com/office/drawing/2014/main" id="{D7AF2042-79E4-40D3-9869-D5993F282C24}"/>
              </a:ext>
            </a:extLst>
          </p:cNvPr>
          <p:cNvSpPr/>
          <p:nvPr/>
        </p:nvSpPr>
        <p:spPr>
          <a:xfrm>
            <a:off x="8035874" y="2821719"/>
            <a:ext cx="2054494" cy="969975"/>
          </a:xfrm>
          <a:custGeom>
            <a:avLst/>
            <a:gdLst/>
            <a:ahLst/>
            <a:cxnLst/>
            <a:rect l="l" t="t" r="r" b="b"/>
            <a:pathLst>
              <a:path w="30978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893;p38">
            <a:extLst>
              <a:ext uri="{FF2B5EF4-FFF2-40B4-BE49-F238E27FC236}">
                <a16:creationId xmlns:a16="http://schemas.microsoft.com/office/drawing/2014/main" id="{6D32B014-0765-4534-86C6-8FDE03825A98}"/>
              </a:ext>
            </a:extLst>
          </p:cNvPr>
          <p:cNvSpPr txBox="1"/>
          <p:nvPr/>
        </p:nvSpPr>
        <p:spPr>
          <a:xfrm>
            <a:off x="8366221" y="3136011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10" name="Google Shape;898;p38">
            <a:extLst>
              <a:ext uri="{FF2B5EF4-FFF2-40B4-BE49-F238E27FC236}">
                <a16:creationId xmlns:a16="http://schemas.microsoft.com/office/drawing/2014/main" id="{C6EB56EC-6636-4710-A99B-629E958E9564}"/>
              </a:ext>
            </a:extLst>
          </p:cNvPr>
          <p:cNvSpPr/>
          <p:nvPr/>
        </p:nvSpPr>
        <p:spPr>
          <a:xfrm>
            <a:off x="6000395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0" y="1"/>
                </a:moveTo>
                <a:lnTo>
                  <a:pt x="3654" y="6503"/>
                </a:lnTo>
                <a:lnTo>
                  <a:pt x="0" y="13003"/>
                </a:lnTo>
                <a:lnTo>
                  <a:pt x="27324" y="13003"/>
                </a:lnTo>
                <a:lnTo>
                  <a:pt x="30978" y="6503"/>
                </a:lnTo>
                <a:lnTo>
                  <a:pt x="27324" y="1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899;p38">
            <a:extLst>
              <a:ext uri="{FF2B5EF4-FFF2-40B4-BE49-F238E27FC236}">
                <a16:creationId xmlns:a16="http://schemas.microsoft.com/office/drawing/2014/main" id="{06AF2599-610B-4EA2-B036-49EFB54D78B2}"/>
              </a:ext>
            </a:extLst>
          </p:cNvPr>
          <p:cNvSpPr txBox="1"/>
          <p:nvPr/>
        </p:nvSpPr>
        <p:spPr>
          <a:xfrm>
            <a:off x="6082553" y="3126035"/>
            <a:ext cx="190926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37" name="Google Shape;902;p38">
            <a:extLst>
              <a:ext uri="{FF2B5EF4-FFF2-40B4-BE49-F238E27FC236}">
                <a16:creationId xmlns:a16="http://schemas.microsoft.com/office/drawing/2014/main" id="{8F0C93EA-AD08-425F-BCC0-C4D23BB7B2B7}"/>
              </a:ext>
            </a:extLst>
          </p:cNvPr>
          <p:cNvSpPr/>
          <p:nvPr/>
        </p:nvSpPr>
        <p:spPr>
          <a:xfrm>
            <a:off x="6162090" y="5036992"/>
            <a:ext cx="3928278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sym typeface="Fira Sans Condensed Medium"/>
              </a:rPr>
              <a:t>11</a:t>
            </a:r>
            <a:r>
              <a:rPr lang="es-ES" sz="1500" dirty="0"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sym typeface="Fira Sans Condensed Medium"/>
              </a:rPr>
              <a:t>colonnes</a:t>
            </a:r>
            <a:endParaRPr sz="1500" b="1" i="1" dirty="0">
              <a:solidFill>
                <a:srgbClr val="548235"/>
              </a:solidFill>
              <a:latin typeface="Google Sans"/>
              <a:sym typeface="Fira Sans Condensed Medium"/>
            </a:endParaRPr>
          </a:p>
        </p:txBody>
      </p:sp>
      <p:sp>
        <p:nvSpPr>
          <p:cNvPr id="38" name="Google Shape;903;p38">
            <a:extLst>
              <a:ext uri="{FF2B5EF4-FFF2-40B4-BE49-F238E27FC236}">
                <a16:creationId xmlns:a16="http://schemas.microsoft.com/office/drawing/2014/main" id="{D00595DA-5FC1-4B3A-87C9-4AFD2C7E22B4}"/>
              </a:ext>
            </a:extLst>
          </p:cNvPr>
          <p:cNvSpPr/>
          <p:nvPr/>
        </p:nvSpPr>
        <p:spPr>
          <a:xfrm flipH="1">
            <a:off x="1986443" y="5036989"/>
            <a:ext cx="4056834" cy="397500"/>
          </a:xfrm>
          <a:prstGeom prst="homePlate">
            <a:avLst>
              <a:gd name="adj" fmla="val 839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+/- 52 </a:t>
            </a:r>
            <a:r>
              <a:rPr lang="es-ES" sz="1600" kern="1200" dirty="0" err="1">
                <a:solidFill>
                  <a:schemeClr val="dk1"/>
                </a:solidFill>
                <a:latin typeface="Google Sans"/>
              </a:rPr>
              <a:t>colonnes</a:t>
            </a: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 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9" name="Google Shape;904;p38">
            <a:extLst>
              <a:ext uri="{FF2B5EF4-FFF2-40B4-BE49-F238E27FC236}">
                <a16:creationId xmlns:a16="http://schemas.microsoft.com/office/drawing/2014/main" id="{56650AD9-8269-4AF4-87D1-D677333C8049}"/>
              </a:ext>
            </a:extLst>
          </p:cNvPr>
          <p:cNvSpPr txBox="1"/>
          <p:nvPr/>
        </p:nvSpPr>
        <p:spPr>
          <a:xfrm>
            <a:off x="4060015" y="5036942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 engineering</a:t>
            </a: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5" name="Google Shape;902;p38">
            <a:extLst>
              <a:ext uri="{FF2B5EF4-FFF2-40B4-BE49-F238E27FC236}">
                <a16:creationId xmlns:a16="http://schemas.microsoft.com/office/drawing/2014/main" id="{12203565-87CE-4CC0-B338-E8B77CB5D223}"/>
              </a:ext>
            </a:extLst>
          </p:cNvPr>
          <p:cNvSpPr/>
          <p:nvPr/>
        </p:nvSpPr>
        <p:spPr>
          <a:xfrm>
            <a:off x="6157219" y="1875127"/>
            <a:ext cx="3933149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2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</a:t>
            </a:r>
            <a:endParaRPr sz="1500" b="1" i="1" dirty="0">
              <a:solidFill>
                <a:srgbClr val="548235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6" name="Google Shape;903;p38">
            <a:extLst>
              <a:ext uri="{FF2B5EF4-FFF2-40B4-BE49-F238E27FC236}">
                <a16:creationId xmlns:a16="http://schemas.microsoft.com/office/drawing/2014/main" id="{F91FBC39-C317-477B-A4AB-BC0D616267C0}"/>
              </a:ext>
            </a:extLst>
          </p:cNvPr>
          <p:cNvSpPr/>
          <p:nvPr/>
        </p:nvSpPr>
        <p:spPr>
          <a:xfrm flipH="1">
            <a:off x="1986444" y="1875124"/>
            <a:ext cx="4051962" cy="397500"/>
          </a:xfrm>
          <a:prstGeom prst="homePlate">
            <a:avLst>
              <a:gd name="adj" fmla="val 734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9 </a:t>
            </a:r>
            <a:r>
              <a:rPr lang="es-ES" sz="1500" dirty="0" err="1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Datasets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7" name="Google Shape;904;p38">
            <a:extLst>
              <a:ext uri="{FF2B5EF4-FFF2-40B4-BE49-F238E27FC236}">
                <a16:creationId xmlns:a16="http://schemas.microsoft.com/office/drawing/2014/main" id="{5D516680-A3D4-49B3-8CF7-AD7AFDEC45F1}"/>
              </a:ext>
            </a:extLst>
          </p:cNvPr>
          <p:cNvSpPr txBox="1"/>
          <p:nvPr/>
        </p:nvSpPr>
        <p:spPr>
          <a:xfrm>
            <a:off x="4060015" y="1867352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fr-FR" sz="20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</a:t>
            </a:r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engineering</a:t>
            </a:r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EF4F5A28-DCD6-47AB-81D4-6DCB58941D97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Flèche : courbe vers le bas 1">
            <a:extLst>
              <a:ext uri="{FF2B5EF4-FFF2-40B4-BE49-F238E27FC236}">
                <a16:creationId xmlns:a16="http://schemas.microsoft.com/office/drawing/2014/main" id="{F14C0B65-9BB2-4C5A-8D54-D84B3404DF6F}"/>
              </a:ext>
            </a:extLst>
          </p:cNvPr>
          <p:cNvSpPr/>
          <p:nvPr/>
        </p:nvSpPr>
        <p:spPr>
          <a:xfrm rot="10800000" flipV="1">
            <a:off x="4696667" y="2349723"/>
            <a:ext cx="2607455" cy="397500"/>
          </a:xfrm>
          <a:prstGeom prst="curvedDownArrow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Google Shape;189;p19">
            <a:extLst>
              <a:ext uri="{FF2B5EF4-FFF2-40B4-BE49-F238E27FC236}">
                <a16:creationId xmlns:a16="http://schemas.microsoft.com/office/drawing/2014/main" id="{DBD52A80-DCB7-4F80-B7D9-00C9763A88D7}"/>
              </a:ext>
            </a:extLst>
          </p:cNvPr>
          <p:cNvSpPr/>
          <p:nvPr/>
        </p:nvSpPr>
        <p:spPr>
          <a:xfrm>
            <a:off x="6941056" y="3960960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93;p19">
            <a:extLst>
              <a:ext uri="{FF2B5EF4-FFF2-40B4-BE49-F238E27FC236}">
                <a16:creationId xmlns:a16="http://schemas.microsoft.com/office/drawing/2014/main" id="{95556EFD-4D1F-4986-B187-E31BDC4CB0C1}"/>
              </a:ext>
            </a:extLst>
          </p:cNvPr>
          <p:cNvSpPr txBox="1"/>
          <p:nvPr/>
        </p:nvSpPr>
        <p:spPr>
          <a:xfrm>
            <a:off x="7285335" y="4105484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Data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processing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5" name="Google Shape;197;p19">
            <a:extLst>
              <a:ext uri="{FF2B5EF4-FFF2-40B4-BE49-F238E27FC236}">
                <a16:creationId xmlns:a16="http://schemas.microsoft.com/office/drawing/2014/main" id="{AEFBD1BC-7152-4883-A5F4-6A0BF9163224}"/>
              </a:ext>
            </a:extLst>
          </p:cNvPr>
          <p:cNvSpPr/>
          <p:nvPr/>
        </p:nvSpPr>
        <p:spPr>
          <a:xfrm>
            <a:off x="8462181" y="4191055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9" name="Google Shape;204;p19">
            <a:extLst>
              <a:ext uri="{FF2B5EF4-FFF2-40B4-BE49-F238E27FC236}">
                <a16:creationId xmlns:a16="http://schemas.microsoft.com/office/drawing/2014/main" id="{84F92C98-F858-45E7-9B6E-30004B1761AD}"/>
              </a:ext>
            </a:extLst>
          </p:cNvPr>
          <p:cNvSpPr txBox="1"/>
          <p:nvPr/>
        </p:nvSpPr>
        <p:spPr>
          <a:xfrm>
            <a:off x="8462682" y="4190924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CD8EED7F-7EA3-46F7-9250-551D91D50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141" y="4263224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88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1181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Sélection des données sur la base de </a:t>
            </a:r>
          </a:p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customer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-focus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E7D94756-4EB3-4DE7-B75B-78D452F0AF8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5C9387-10E4-4271-9816-0D087A217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094" y="1792220"/>
            <a:ext cx="5951892" cy="3936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B329E67-DC1E-4753-B805-D5F54F35AC7B}"/>
              </a:ext>
            </a:extLst>
          </p:cNvPr>
          <p:cNvCxnSpPr>
            <a:cxnSpLocks/>
          </p:cNvCxnSpPr>
          <p:nvPr/>
        </p:nvCxnSpPr>
        <p:spPr>
          <a:xfrm>
            <a:off x="4662404" y="2342722"/>
            <a:ext cx="1044713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C959AE4-0F23-4846-A2C8-DD03EECEA14D}"/>
              </a:ext>
            </a:extLst>
          </p:cNvPr>
          <p:cNvCxnSpPr>
            <a:cxnSpLocks/>
          </p:cNvCxnSpPr>
          <p:nvPr/>
        </p:nvCxnSpPr>
        <p:spPr>
          <a:xfrm>
            <a:off x="4662404" y="5179366"/>
            <a:ext cx="1902537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75AAC29-36ED-40FF-8E0F-268B0E245EC5}"/>
              </a:ext>
            </a:extLst>
          </p:cNvPr>
          <p:cNvCxnSpPr>
            <a:cxnSpLocks/>
          </p:cNvCxnSpPr>
          <p:nvPr/>
        </p:nvCxnSpPr>
        <p:spPr>
          <a:xfrm flipH="1">
            <a:off x="10572671" y="3059796"/>
            <a:ext cx="1583334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C486755-E419-4A00-BEA0-459F1BD56E62}"/>
              </a:ext>
            </a:extLst>
          </p:cNvPr>
          <p:cNvCxnSpPr>
            <a:cxnSpLocks/>
          </p:cNvCxnSpPr>
          <p:nvPr/>
        </p:nvCxnSpPr>
        <p:spPr>
          <a:xfrm flipH="1">
            <a:off x="8364891" y="2069197"/>
            <a:ext cx="3757890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F6F7F102-8EED-4643-8103-DF21B70C54BC}"/>
              </a:ext>
            </a:extLst>
          </p:cNvPr>
          <p:cNvSpPr txBox="1"/>
          <p:nvPr/>
        </p:nvSpPr>
        <p:spPr>
          <a:xfrm>
            <a:off x="819300" y="1850939"/>
            <a:ext cx="3669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Segmentation comportementale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F2B5A920-0ADA-412F-AA35-E0605FC5EAE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850939"/>
            <a:ext cx="457727" cy="427272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59E4FDE2-5FF9-4C05-9E64-2E2066328C0C}"/>
              </a:ext>
            </a:extLst>
          </p:cNvPr>
          <p:cNvSpPr txBox="1"/>
          <p:nvPr/>
        </p:nvSpPr>
        <p:spPr>
          <a:xfrm>
            <a:off x="819300" y="2507039"/>
            <a:ext cx="3669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Segmentation de la valeur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6D83285-09C6-428D-97AF-133672A9A98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507039"/>
            <a:ext cx="457727" cy="427272"/>
          </a:xfrm>
          <a:prstGeom prst="rect">
            <a:avLst/>
          </a:prstGeom>
        </p:spPr>
      </p:pic>
      <p:sp>
        <p:nvSpPr>
          <p:cNvPr id="16" name="Google Shape;886;p38">
            <a:extLst>
              <a:ext uri="{FF2B5EF4-FFF2-40B4-BE49-F238E27FC236}">
                <a16:creationId xmlns:a16="http://schemas.microsoft.com/office/drawing/2014/main" id="{B42B0395-B753-4E2C-A5BB-D294D2BC3285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887;p38">
            <a:extLst>
              <a:ext uri="{FF2B5EF4-FFF2-40B4-BE49-F238E27FC236}">
                <a16:creationId xmlns:a16="http://schemas.microsoft.com/office/drawing/2014/main" id="{41A89DEC-172E-485F-91CE-38FE85BFBF61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8750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E8D4EBB-8F35-45A0-8C4A-6E435323BB01}"/>
              </a:ext>
            </a:extLst>
          </p:cNvPr>
          <p:cNvSpPr txBox="1"/>
          <p:nvPr/>
        </p:nvSpPr>
        <p:spPr>
          <a:xfrm>
            <a:off x="8571771" y="2249033"/>
            <a:ext cx="33297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order_id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order_status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order_purchase_timestamp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review_score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product_category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payment_value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product_width_cm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product_height_cm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product_length_cm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product_weight_g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customer_city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customer_state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customer_region</a:t>
            </a:r>
            <a:endParaRPr lang="en-US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2FD75F8-626E-4909-97FF-C17A5F43C965}"/>
              </a:ext>
            </a:extLst>
          </p:cNvPr>
          <p:cNvSpPr txBox="1"/>
          <p:nvPr/>
        </p:nvSpPr>
        <p:spPr>
          <a:xfrm>
            <a:off x="8571772" y="1773949"/>
            <a:ext cx="33297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colonnes à travailler sont: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BBAC1BFE-77D3-40DE-92D5-FA7F9C013FD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44" y="1773949"/>
            <a:ext cx="457727" cy="427272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E7D94756-4EB3-4DE7-B75B-78D452F0AF8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4FB9287-2EEE-4CCB-A1F0-38140B4729ED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191744" cy="1181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Sélection des données sur la base de </a:t>
            </a:r>
          </a:p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customer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-focus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AB1BABD-5B1C-4EBA-BB0B-FE66A4862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9" y="1795410"/>
            <a:ext cx="7943044" cy="4199189"/>
          </a:xfrm>
          <a:prstGeom prst="rect">
            <a:avLst/>
          </a:prstGeom>
        </p:spPr>
      </p:pic>
      <p:sp>
        <p:nvSpPr>
          <p:cNvPr id="12" name="Google Shape;886;p38">
            <a:extLst>
              <a:ext uri="{FF2B5EF4-FFF2-40B4-BE49-F238E27FC236}">
                <a16:creationId xmlns:a16="http://schemas.microsoft.com/office/drawing/2014/main" id="{EF42D941-3765-4F4D-AD6C-A15E6EA9DF15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87;p38">
            <a:extLst>
              <a:ext uri="{FF2B5EF4-FFF2-40B4-BE49-F238E27FC236}">
                <a16:creationId xmlns:a16="http://schemas.microsoft.com/office/drawing/2014/main" id="{990DC521-0FA0-4F5D-9D87-681263AD3157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2366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variable n'a de distribution normale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3" y="2416968"/>
            <a:ext cx="31077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Passage au log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416968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5E161CF-8E65-4F20-BB51-F4DFC170F61F}"/>
              </a:ext>
            </a:extLst>
          </p:cNvPr>
          <p:cNvSpPr txBox="1"/>
          <p:nvPr/>
        </p:nvSpPr>
        <p:spPr>
          <a:xfrm>
            <a:off x="835632" y="2866146"/>
            <a:ext cx="28793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payment_value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product_length_cm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product_weight_g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product_height_cm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product_width_cm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4119501-96BD-4BFB-BAFB-D9CCFF343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665" y="1590891"/>
            <a:ext cx="6342647" cy="4471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4BC6F1B-DB42-4BB2-8C9B-0E6B78894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950" y="4534512"/>
            <a:ext cx="1971675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6F0886B4-3B74-45C8-959A-C4326E4A41DD}"/>
              </a:ext>
            </a:extLst>
          </p:cNvPr>
          <p:cNvSpPr txBox="1"/>
          <p:nvPr/>
        </p:nvSpPr>
        <p:spPr>
          <a:xfrm>
            <a:off x="835632" y="144688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1D981F5-A967-41F0-9CBE-9E8EE681D7F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F3745357-D13C-4947-88F1-E136B5AA33ED}"/>
              </a:ext>
            </a:extLst>
          </p:cNvPr>
          <p:cNvSpPr txBox="1"/>
          <p:nvPr/>
        </p:nvSpPr>
        <p:spPr>
          <a:xfrm>
            <a:off x="835632" y="1920768"/>
            <a:ext cx="3655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Traitement les valeurs aberrantes</a:t>
            </a: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D1EE1EED-94FC-4BED-9061-E324CFBA2B20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887;p38">
            <a:extLst>
              <a:ext uri="{FF2B5EF4-FFF2-40B4-BE49-F238E27FC236}">
                <a16:creationId xmlns:a16="http://schemas.microsoft.com/office/drawing/2014/main" id="{2C64F999-56CC-4BFD-9DB6-97C45CA1352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608594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pour les valeurs manquantes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886686-EC8B-4EB9-B54C-47AEE6E9F372}"/>
              </a:ext>
            </a:extLst>
          </p:cNvPr>
          <p:cNvSpPr/>
          <p:nvPr/>
        </p:nvSpPr>
        <p:spPr>
          <a:xfrm>
            <a:off x="7100888" y="1584262"/>
            <a:ext cx="5091114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E7F9E3E-BDD4-4B58-A9FB-3D3C9703A8EA}"/>
              </a:ext>
            </a:extLst>
          </p:cNvPr>
          <p:cNvSpPr txBox="1"/>
          <p:nvPr/>
        </p:nvSpPr>
        <p:spPr>
          <a:xfrm>
            <a:off x="7100886" y="1593288"/>
            <a:ext cx="50911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de113425 x 14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0,83 % de valeurs manquantes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FEE9F7C-A023-4DF4-9B6D-8194184DFE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32499"/>
            <a:ext cx="457727" cy="42727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27B6101-D2C9-43B9-9ECF-48DBBA9C8B5C}"/>
              </a:ext>
            </a:extLst>
          </p:cNvPr>
          <p:cNvSpPr txBox="1"/>
          <p:nvPr/>
        </p:nvSpPr>
        <p:spPr>
          <a:xfrm>
            <a:off x="844896" y="1545922"/>
            <a:ext cx="45843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dirty="0">
                <a:solidFill>
                  <a:srgbClr val="548235"/>
                </a:solidFill>
                <a:latin typeface="docs-Roboto"/>
              </a:rPr>
              <a:t>KNN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624A5A-A45F-4CCE-8B6C-0235A70E7D92}"/>
              </a:ext>
            </a:extLst>
          </p:cNvPr>
          <p:cNvSpPr/>
          <p:nvPr/>
        </p:nvSpPr>
        <p:spPr>
          <a:xfrm>
            <a:off x="-18013" y="5090098"/>
            <a:ext cx="4218539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311E92-EB3E-47FF-9398-DE54837F90ED}"/>
              </a:ext>
            </a:extLst>
          </p:cNvPr>
          <p:cNvSpPr txBox="1"/>
          <p:nvPr/>
        </p:nvSpPr>
        <p:spPr>
          <a:xfrm>
            <a:off x="2" y="5098586"/>
            <a:ext cx="420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DA378E70-53A2-41CD-8DE2-CE5FC649A3B7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658405F-696E-4485-A497-8BB9AD7F1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689" y="2435961"/>
            <a:ext cx="7564320" cy="3782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CA2A5CC5-4CEC-4C78-B707-B53D5B57F4D9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887;p38">
            <a:extLst>
              <a:ext uri="{FF2B5EF4-FFF2-40B4-BE49-F238E27FC236}">
                <a16:creationId xmlns:a16="http://schemas.microsoft.com/office/drawing/2014/main" id="{310A2D47-332D-4017-B980-E3567DF3AAF4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0790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Poids de chaque catégorie dans les achats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8EBCA19-DA2E-4523-8248-F546482F2F63}"/>
              </a:ext>
            </a:extLst>
          </p:cNvPr>
          <p:cNvSpPr txBox="1"/>
          <p:nvPr/>
        </p:nvSpPr>
        <p:spPr>
          <a:xfrm>
            <a:off x="835632" y="1421892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A6F22EEB-C7A1-438E-8928-11AF315CD7F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21892"/>
            <a:ext cx="457727" cy="427272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629AB831-2945-4843-9B4D-D23014BA1D30}"/>
              </a:ext>
            </a:extLst>
          </p:cNvPr>
          <p:cNvSpPr txBox="1"/>
          <p:nvPr/>
        </p:nvSpPr>
        <p:spPr>
          <a:xfrm>
            <a:off x="835632" y="1818405"/>
            <a:ext cx="526036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Filtration de l’information par la dernière année</a:t>
            </a:r>
            <a:br>
              <a:rPr lang="fr-FR" dirty="0">
                <a:solidFill>
                  <a:srgbClr val="202124"/>
                </a:solidFill>
                <a:latin typeface="Google Sans"/>
              </a:rPr>
            </a:br>
            <a:r>
              <a:rPr lang="it-IT" sz="1400" dirty="0">
                <a:solidFill>
                  <a:srgbClr val="202124"/>
                </a:solidFill>
                <a:latin typeface="Google Sans"/>
              </a:rPr>
              <a:t>2017-10-17 / 2018-10-17</a:t>
            </a:r>
            <a:br>
              <a:rPr lang="it-IT" sz="1400" dirty="0">
                <a:solidFill>
                  <a:srgbClr val="202124"/>
                </a:solidFill>
                <a:latin typeface="Google Sans"/>
              </a:rPr>
            </a:br>
            <a:endParaRPr lang="it-IT" sz="1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Suppressions de commandes  </a:t>
            </a:r>
            <a:br>
              <a:rPr lang="it-IT" dirty="0">
                <a:solidFill>
                  <a:srgbClr val="202124"/>
                </a:solidFill>
                <a:latin typeface="Google Sans"/>
              </a:rPr>
            </a:br>
            <a:r>
              <a:rPr lang="it-IT" sz="1400" dirty="0">
                <a:solidFill>
                  <a:srgbClr val="202124"/>
                </a:solidFill>
                <a:latin typeface="Google Sans"/>
              </a:rPr>
              <a:t>« unavailable » et « canceled »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0A60715-7CB4-42D3-B82B-378A0DB5C4D1}"/>
              </a:ext>
            </a:extLst>
          </p:cNvPr>
          <p:cNvSpPr txBox="1"/>
          <p:nvPr/>
        </p:nvSpPr>
        <p:spPr>
          <a:xfrm>
            <a:off x="835632" y="3261531"/>
            <a:ext cx="29192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product_category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3626150C-79C8-4CF5-8A89-89ED759DEA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261531"/>
            <a:ext cx="457727" cy="42727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5DC74FC6-895A-4B8F-8D54-5800596322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" r="9197" b="3320"/>
          <a:stretch/>
        </p:blipFill>
        <p:spPr>
          <a:xfrm>
            <a:off x="6494423" y="2240853"/>
            <a:ext cx="4976424" cy="3948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54A0D2D-D97E-4438-B34A-FC09C621A8BF}"/>
              </a:ext>
            </a:extLst>
          </p:cNvPr>
          <p:cNvSpPr/>
          <p:nvPr/>
        </p:nvSpPr>
        <p:spPr>
          <a:xfrm>
            <a:off x="8156464" y="1421892"/>
            <a:ext cx="4035536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FAFBC89-06CF-4216-8D30-DC3B227E1F2C}"/>
              </a:ext>
            </a:extLst>
          </p:cNvPr>
          <p:cNvSpPr txBox="1"/>
          <p:nvPr/>
        </p:nvSpPr>
        <p:spPr>
          <a:xfrm>
            <a:off x="8174478" y="1450700"/>
            <a:ext cx="4017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Depuis 74 catégories à seulement 11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F658812-BF6A-411C-87A0-39EA66DD4CD5}"/>
              </a:ext>
            </a:extLst>
          </p:cNvPr>
          <p:cNvSpPr txBox="1"/>
          <p:nvPr/>
        </p:nvSpPr>
        <p:spPr>
          <a:xfrm>
            <a:off x="835632" y="3679819"/>
            <a:ext cx="52603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L'identification des catégories avec plus de ventes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Les 30 mots le plus commun dans les catégories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Regroupement des catégories à travers d'une phase d'observation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Transformation de catégories à variables avec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pivot_table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Calcul du poids basé sur le total des achats de chaque client</a:t>
            </a:r>
            <a:endParaRPr lang="it-IT" dirty="0">
              <a:solidFill>
                <a:srgbClr val="202124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979715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de catégories des produits à travailler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1" name="Tableau 3">
            <a:extLst>
              <a:ext uri="{FF2B5EF4-FFF2-40B4-BE49-F238E27FC236}">
                <a16:creationId xmlns:a16="http://schemas.microsoft.com/office/drawing/2014/main" id="{19BFFA8A-8AF1-4410-A80A-FCF37C96C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198732"/>
              </p:ext>
            </p:extLst>
          </p:nvPr>
        </p:nvGraphicFramePr>
        <p:xfrm>
          <a:off x="377907" y="1328759"/>
          <a:ext cx="11347928" cy="48312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42611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2205317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426818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Catégories de produits</a:t>
                      </a:r>
                      <a:endParaRPr lang="es-419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Nouvelles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catégories</a:t>
                      </a:r>
                      <a:endParaRPr lang="es-419" dirty="0"/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fashion_bags_accessories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fashio_female_clothing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fashion_sport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fashion_shoes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fashion_male_clothing</a:t>
                      </a:r>
                      <a:r>
                        <a:rPr lang="en-US" sz="1500" dirty="0"/>
                        <a:t>,  </a:t>
                      </a:r>
                      <a:r>
                        <a:rPr lang="en-US" sz="1500" dirty="0" err="1"/>
                        <a:t>fashion_underwear_beach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fashion_childrens_clothes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cool_stuff</a:t>
                      </a:r>
                      <a:r>
                        <a:rPr lang="en-US" sz="1500" dirty="0"/>
                        <a:t>, art, </a:t>
                      </a:r>
                      <a:r>
                        <a:rPr lang="en-US" sz="1500" dirty="0" err="1"/>
                        <a:t>arts_and_craftmanship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health_beauty</a:t>
                      </a:r>
                      <a:r>
                        <a:rPr lang="en-US" sz="1500" dirty="0"/>
                        <a:t>, perfumery, </a:t>
                      </a:r>
                      <a:r>
                        <a:rPr lang="en-US" sz="1500" dirty="0" err="1"/>
                        <a:t>watches_gifts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fashion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kitchen_dining_laundry_garden_furniture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furniture_decor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office_furniture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furniture_bedroom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furniture_living_room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furniture_mattress_and_upholstery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bed_bath_table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furniture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home_appliances</a:t>
                      </a:r>
                      <a:r>
                        <a:rPr lang="es-419" sz="1500" dirty="0"/>
                        <a:t>, home_appliances_2, </a:t>
                      </a:r>
                      <a:r>
                        <a:rPr lang="es-419" sz="1500" dirty="0" err="1"/>
                        <a:t>home_confort</a:t>
                      </a:r>
                      <a:r>
                        <a:rPr lang="es-419" sz="1500" dirty="0"/>
                        <a:t>, home_comfort_2, </a:t>
                      </a:r>
                      <a:r>
                        <a:rPr lang="es-419" sz="1500" dirty="0" err="1"/>
                        <a:t>air_conditioning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housewares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flowers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home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11608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electronics, audio, </a:t>
                      </a:r>
                      <a:r>
                        <a:rPr lang="en-US" sz="1500" dirty="0" err="1"/>
                        <a:t>tablets_printing_image</a:t>
                      </a:r>
                      <a:r>
                        <a:rPr lang="en-US" sz="1500" dirty="0"/>
                        <a:t>, telephony, </a:t>
                      </a:r>
                      <a:r>
                        <a:rPr lang="en-US" sz="1500" dirty="0" err="1"/>
                        <a:t>fixed_telephony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small_appliances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small_appliances_home_oven_and_coffee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computers_accessories</a:t>
                      </a:r>
                      <a:r>
                        <a:rPr lang="en-US" sz="1500" dirty="0"/>
                        <a:t>, computers, </a:t>
                      </a:r>
                      <a:r>
                        <a:rPr lang="en-US" sz="1500" dirty="0" err="1"/>
                        <a:t>pc_gamer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consoles_games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dvds_blu_ray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portateis_cozinha_e_preparadores_de_alimentos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electronics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construction_tools_construction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construction_tools_lights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construction_tools_safety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costruction_tools_garden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costruction_tools_tools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garden_tools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home_construction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construction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019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sports_leisure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musical_instruments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toys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cine_photo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cds_dvds_musicals</a:t>
                      </a:r>
                      <a:r>
                        <a:rPr lang="es-419" sz="1500" dirty="0"/>
                        <a:t>, music, </a:t>
                      </a:r>
                      <a:r>
                        <a:rPr lang="es-419" sz="1500" dirty="0" err="1"/>
                        <a:t>books_general_interest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books_imported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books_technical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sports_leisure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err="1"/>
                        <a:t>christmas_supplies</a:t>
                      </a:r>
                      <a:r>
                        <a:rPr lang="en-US" sz="1500" dirty="0"/>
                        <a:t>, stationery, </a:t>
                      </a:r>
                      <a:r>
                        <a:rPr lang="en-US" sz="1500" dirty="0" err="1"/>
                        <a:t>party_supplies</a:t>
                      </a:r>
                      <a:r>
                        <a:rPr lang="en-US" sz="1500" dirty="0"/>
                        <a:t>, auto, </a:t>
                      </a:r>
                      <a:r>
                        <a:rPr lang="en-US" sz="1500" dirty="0" err="1"/>
                        <a:t>luggage_accessories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signaling_and_security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agro_industry_and_commerce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security_and_services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market_place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pet_shop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industry_commerce_and_business</a:t>
                      </a:r>
                      <a:r>
                        <a:rPr lang="en-US" sz="1500" dirty="0"/>
                        <a:t>, baby, </a:t>
                      </a:r>
                      <a:r>
                        <a:rPr lang="en-US" sz="1500" dirty="0" err="1"/>
                        <a:t>diapers_and_hygiene</a:t>
                      </a:r>
                      <a:r>
                        <a:rPr lang="en-US" sz="1500" dirty="0"/>
                        <a:t>, drinks, food, </a:t>
                      </a:r>
                      <a:r>
                        <a:rPr lang="en-US" sz="1500" dirty="0" err="1"/>
                        <a:t>food_drink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la_cuisine</a:t>
                      </a:r>
                      <a:r>
                        <a:rPr lang="en-US" sz="1500" dirty="0"/>
                        <a:t>, unknown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Others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260115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6A779C86-0E85-403B-A32A-EA51B1DEFD2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1936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clients ont acheté une seule fois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FF30D0A0-CB3E-4516-880B-E26F8EC4F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27" y="2317500"/>
            <a:ext cx="3759551" cy="370258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9C89018-8B91-41FD-9EAD-BD822F7FD8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21"/>
          <a:stretch/>
        </p:blipFill>
        <p:spPr>
          <a:xfrm>
            <a:off x="4889624" y="2195141"/>
            <a:ext cx="3566171" cy="245911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8FA38A02-D73E-40F0-8867-76C07A607C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8973" y="3817373"/>
            <a:ext cx="3566172" cy="249703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BA3D0AB-98FD-4574-99EE-E77547D5C0B1}"/>
              </a:ext>
            </a:extLst>
          </p:cNvPr>
          <p:cNvSpPr/>
          <p:nvPr/>
        </p:nvSpPr>
        <p:spPr>
          <a:xfrm>
            <a:off x="1" y="1343515"/>
            <a:ext cx="7032170" cy="593801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0B29213-51ED-4EC9-B9A0-8BFDF201E8E8}"/>
              </a:ext>
            </a:extLst>
          </p:cNvPr>
          <p:cNvSpPr txBox="1"/>
          <p:nvPr/>
        </p:nvSpPr>
        <p:spPr>
          <a:xfrm>
            <a:off x="0" y="1352541"/>
            <a:ext cx="70321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l’information est déjà filtrée par la dernière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annèe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et san commande de type «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unavailable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» et «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canceled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»  </a:t>
            </a:r>
          </a:p>
        </p:txBody>
      </p:sp>
    </p:spTree>
    <p:extLst>
      <p:ext uri="{BB962C8B-B14F-4D97-AF65-F5344CB8AC3E}">
        <p14:creationId xmlns:p14="http://schemas.microsoft.com/office/powerpoint/2010/main" val="3171796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Segmentation RFM</a:t>
            </a:r>
            <a:endParaRPr lang="fr-FR" sz="4000" b="1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FAB0FFD-4BC1-4219-A092-CB70CD377B6E}"/>
              </a:ext>
            </a:extLst>
          </p:cNvPr>
          <p:cNvSpPr txBox="1"/>
          <p:nvPr/>
        </p:nvSpPr>
        <p:spPr>
          <a:xfrm>
            <a:off x="8621423" y="6097958"/>
            <a:ext cx="35705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200" dirty="0">
                <a:solidFill>
                  <a:schemeClr val="bg1">
                    <a:lumMod val="75000"/>
                  </a:schemeClr>
                </a:solidFill>
              </a:rPr>
              <a:t>1 - https://docs.exponea.com/docs/rfm-segmentation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66BD0D0D-FBD4-4ECE-A992-00FD1DD8B9CA}"/>
              </a:ext>
            </a:extLst>
          </p:cNvPr>
          <p:cNvSpPr txBox="1"/>
          <p:nvPr/>
        </p:nvSpPr>
        <p:spPr>
          <a:xfrm>
            <a:off x="835632" y="1429567"/>
            <a:ext cx="33726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Des segments selon </a:t>
            </a:r>
            <a:r>
              <a:rPr lang="fr-FR" sz="2000" b="1" i="1" u="none" strike="noStrike" dirty="0">
                <a:solidFill>
                  <a:srgbClr val="000000"/>
                </a:solidFill>
                <a:effectLst/>
                <a:latin typeface="Google Sans"/>
              </a:rPr>
              <a:t>Exponea</a:t>
            </a:r>
            <a:r>
              <a:rPr lang="fr-FR" sz="2000" b="1" i="1" u="none" strike="noStrike" baseline="30000" dirty="0">
                <a:solidFill>
                  <a:srgbClr val="000000"/>
                </a:solidFill>
                <a:effectLst/>
                <a:latin typeface="Google Sans"/>
              </a:rPr>
              <a:t>1</a:t>
            </a:r>
          </a:p>
        </p:txBody>
      </p:sp>
      <p:pic>
        <p:nvPicPr>
          <p:cNvPr id="81" name="Image 80">
            <a:extLst>
              <a:ext uri="{FF2B5EF4-FFF2-40B4-BE49-F238E27FC236}">
                <a16:creationId xmlns:a16="http://schemas.microsoft.com/office/drawing/2014/main" id="{D037C792-C83D-40F5-88B5-74AADD79976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29567"/>
            <a:ext cx="457727" cy="427272"/>
          </a:xfrm>
          <a:prstGeom prst="rect">
            <a:avLst/>
          </a:prstGeom>
        </p:spPr>
      </p:pic>
      <p:sp>
        <p:nvSpPr>
          <p:cNvPr id="82" name="ZoneTexte 81">
            <a:extLst>
              <a:ext uri="{FF2B5EF4-FFF2-40B4-BE49-F238E27FC236}">
                <a16:creationId xmlns:a16="http://schemas.microsoft.com/office/drawing/2014/main" id="{EA07C4E7-6181-4549-80DA-BD5164AF0E8F}"/>
              </a:ext>
            </a:extLst>
          </p:cNvPr>
          <p:cNvSpPr txBox="1"/>
          <p:nvPr/>
        </p:nvSpPr>
        <p:spPr>
          <a:xfrm>
            <a:off x="835632" y="1847855"/>
            <a:ext cx="526036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202124"/>
                </a:solidFill>
                <a:latin typeface="Google Sans"/>
              </a:rPr>
              <a:t>Champion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202124"/>
                </a:solidFill>
                <a:latin typeface="Google Sans"/>
              </a:rPr>
              <a:t>Fidèle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202124"/>
                </a:solidFill>
                <a:latin typeface="Google Sans"/>
              </a:rPr>
              <a:t>Loyaliste potentiel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202124"/>
                </a:solidFill>
                <a:latin typeface="Google Sans"/>
              </a:rPr>
              <a:t>Nouveaux clients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202124"/>
                </a:solidFill>
                <a:latin typeface="Google Sans"/>
              </a:rPr>
              <a:t>Prometteur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202124"/>
                </a:solidFill>
                <a:latin typeface="Google Sans"/>
              </a:rPr>
              <a:t>Cœur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202124"/>
                </a:solidFill>
                <a:latin typeface="Google Sans"/>
              </a:rPr>
              <a:t>Besoin d'attentions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202124"/>
                </a:solidFill>
                <a:latin typeface="Google Sans"/>
              </a:rPr>
              <a:t>On ne peut pas les perdre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202124"/>
                </a:solidFill>
                <a:latin typeface="Google Sans"/>
              </a:rPr>
              <a:t>À </a:t>
            </a:r>
            <a:r>
              <a:rPr lang="fr-FR" sz="2000" dirty="0" err="1">
                <a:solidFill>
                  <a:srgbClr val="202124"/>
                </a:solidFill>
                <a:latin typeface="Google Sans"/>
              </a:rPr>
              <a:t>risg</a:t>
            </a:r>
            <a:endParaRPr lang="fr-FR" sz="20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202124"/>
                </a:solidFill>
                <a:latin typeface="Google Sans"/>
              </a:rPr>
              <a:t>Perdant mais engagé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202124"/>
                </a:solidFill>
                <a:latin typeface="Google Sans"/>
              </a:rPr>
              <a:t>Perdu</a:t>
            </a:r>
            <a:endParaRPr lang="it-IT" sz="2000" dirty="0">
              <a:solidFill>
                <a:srgbClr val="202124"/>
              </a:solidFill>
              <a:latin typeface="Google Sans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9A06D8A3-07E1-4720-AACF-FF514F4C3AE0}"/>
              </a:ext>
            </a:extLst>
          </p:cNvPr>
          <p:cNvGrpSpPr/>
          <p:nvPr/>
        </p:nvGrpSpPr>
        <p:grpSpPr>
          <a:xfrm>
            <a:off x="5514990" y="1313626"/>
            <a:ext cx="1786377" cy="1870186"/>
            <a:chOff x="5751553" y="1564775"/>
            <a:chExt cx="1786377" cy="1870186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7484BAB6-E4B9-4FBE-9985-4F85659E9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953" y="1564775"/>
              <a:ext cx="1339577" cy="14127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3" name="Google Shape;2115;p40">
              <a:extLst>
                <a:ext uri="{FF2B5EF4-FFF2-40B4-BE49-F238E27FC236}">
                  <a16:creationId xmlns:a16="http://schemas.microsoft.com/office/drawing/2014/main" id="{6DEA053B-0658-43B7-A6B5-A61F184BA4F0}"/>
                </a:ext>
              </a:extLst>
            </p:cNvPr>
            <p:cNvSpPr txBox="1"/>
            <p:nvPr/>
          </p:nvSpPr>
          <p:spPr>
            <a:xfrm>
              <a:off x="5751553" y="2970161"/>
              <a:ext cx="1786377" cy="46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Champion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FD199D38-18BA-4B8F-A58F-8E7C093D6F91}"/>
              </a:ext>
            </a:extLst>
          </p:cNvPr>
          <p:cNvGrpSpPr/>
          <p:nvPr/>
        </p:nvGrpSpPr>
        <p:grpSpPr>
          <a:xfrm>
            <a:off x="7994487" y="1313626"/>
            <a:ext cx="1786377" cy="2381837"/>
            <a:chOff x="8336570" y="1525622"/>
            <a:chExt cx="1786377" cy="2381837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D8AB38D3-DB84-49D6-80EB-4776C793B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4269" y="1525622"/>
              <a:ext cx="1110981" cy="166418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4" name="Google Shape;2115;p40">
              <a:extLst>
                <a:ext uri="{FF2B5EF4-FFF2-40B4-BE49-F238E27FC236}">
                  <a16:creationId xmlns:a16="http://schemas.microsoft.com/office/drawing/2014/main" id="{8E2B0B4F-C1F6-4C98-8CB4-2B77E2D15D5A}"/>
                </a:ext>
              </a:extLst>
            </p:cNvPr>
            <p:cNvSpPr txBox="1"/>
            <p:nvPr/>
          </p:nvSpPr>
          <p:spPr>
            <a:xfrm>
              <a:off x="8336570" y="3207831"/>
              <a:ext cx="1786377" cy="6996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Loyaliste potentiel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D4BA262B-DFD8-46AF-800D-F730F2424E16}"/>
              </a:ext>
            </a:extLst>
          </p:cNvPr>
          <p:cNvGrpSpPr/>
          <p:nvPr/>
        </p:nvGrpSpPr>
        <p:grpSpPr>
          <a:xfrm>
            <a:off x="9360066" y="3229470"/>
            <a:ext cx="1786377" cy="2350436"/>
            <a:chOff x="9856873" y="2331625"/>
            <a:chExt cx="1786377" cy="2350436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839EADE4-B285-40B9-BB49-3A33CF090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055" y="2331625"/>
              <a:ext cx="1165844" cy="164589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5" name="Google Shape;2115;p40">
              <a:extLst>
                <a:ext uri="{FF2B5EF4-FFF2-40B4-BE49-F238E27FC236}">
                  <a16:creationId xmlns:a16="http://schemas.microsoft.com/office/drawing/2014/main" id="{7F5C79F3-7ADB-40C5-8308-C7017384B0C3}"/>
                </a:ext>
              </a:extLst>
            </p:cNvPr>
            <p:cNvSpPr txBox="1"/>
            <p:nvPr/>
          </p:nvSpPr>
          <p:spPr>
            <a:xfrm>
              <a:off x="9856873" y="3982434"/>
              <a:ext cx="1786377" cy="699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2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On ne peut pas les perdre</a:t>
              </a:r>
              <a:endParaRPr sz="22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F57CAB0F-3A9B-472F-BD03-38BE7668A2A1}"/>
              </a:ext>
            </a:extLst>
          </p:cNvPr>
          <p:cNvGrpSpPr/>
          <p:nvPr/>
        </p:nvGrpSpPr>
        <p:grpSpPr>
          <a:xfrm>
            <a:off x="6653841" y="3229470"/>
            <a:ext cx="1786377" cy="2217143"/>
            <a:chOff x="5572616" y="3977522"/>
            <a:chExt cx="1786377" cy="2217143"/>
          </a:xfrm>
        </p:grpSpPr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F41DFD30-D084-44F8-973B-CA46B3ABE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318" y="3977522"/>
              <a:ext cx="1046974" cy="14767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6" name="Google Shape;2115;p40">
              <a:extLst>
                <a:ext uri="{FF2B5EF4-FFF2-40B4-BE49-F238E27FC236}">
                  <a16:creationId xmlns:a16="http://schemas.microsoft.com/office/drawing/2014/main" id="{5D28B679-C030-458E-A395-4F6D04ACBBBE}"/>
                </a:ext>
              </a:extLst>
            </p:cNvPr>
            <p:cNvSpPr txBox="1"/>
            <p:nvPr/>
          </p:nvSpPr>
          <p:spPr>
            <a:xfrm>
              <a:off x="5572616" y="5451557"/>
              <a:ext cx="1786377" cy="743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Nouveaux clients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4656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Faible somme d'argent et fréquence</a:t>
            </a:r>
            <a:endParaRPr lang="fr-FR" sz="4000" b="1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9394FB6-4E66-4CB5-B5E0-47694B6B20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5" t="3140" r="8297"/>
          <a:stretch/>
        </p:blipFill>
        <p:spPr>
          <a:xfrm>
            <a:off x="561266" y="3054764"/>
            <a:ext cx="4880497" cy="2220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8A6A87F-1B4B-40E7-BC2F-D2FA50AF82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7" r="9291"/>
          <a:stretch/>
        </p:blipFill>
        <p:spPr>
          <a:xfrm>
            <a:off x="6429505" y="1503691"/>
            <a:ext cx="4865366" cy="2322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7957AFA9-089B-4C69-BB16-80F588D1BF7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713221"/>
            <a:ext cx="457727" cy="42727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404C6174-6FA6-4F3D-A110-6A8BE7D1EFFA}"/>
              </a:ext>
            </a:extLst>
          </p:cNvPr>
          <p:cNvSpPr txBox="1"/>
          <p:nvPr/>
        </p:nvSpPr>
        <p:spPr>
          <a:xfrm>
            <a:off x="835631" y="1713221"/>
            <a:ext cx="38852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Frequency 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Monetary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: </a:t>
            </a:r>
            <a:b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</a:b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les achats réguliers sont pour une petite somme d'argent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A357D13-87EF-4786-966C-93DA07CB450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642" y="4261254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19535A2-9648-4413-BEC7-EC959F1794C0}"/>
              </a:ext>
            </a:extLst>
          </p:cNvPr>
          <p:cNvSpPr txBox="1"/>
          <p:nvPr/>
        </p:nvSpPr>
        <p:spPr>
          <a:xfrm>
            <a:off x="6658367" y="4261254"/>
            <a:ext cx="38852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Frequency 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Recency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: </a:t>
            </a:r>
          </a:p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la fréquence d'achat est faible par rapport à la récence</a:t>
            </a:r>
          </a:p>
        </p:txBody>
      </p:sp>
    </p:spTree>
    <p:extLst>
      <p:ext uri="{BB962C8B-B14F-4D97-AF65-F5344CB8AC3E}">
        <p14:creationId xmlns:p14="http://schemas.microsoft.com/office/powerpoint/2010/main" val="135502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Modélisations effectuées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Modèle sélectionné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stratégie d'ajout de nouveaux clients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</a:t>
            </a:r>
          </a:p>
          <a:p>
            <a:pPr marL="514350" indent="-514350">
              <a:buFont typeface="+mj-lt"/>
              <a:buAutoNum type="arabicPeriod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514350" indent="-514350">
              <a:buFont typeface="+mj-lt"/>
              <a:buAutoNum type="arabicPeriod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10259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788302" cy="1111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9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Prometteur et nouveaux clients sont la plupart de clients dans la segmentation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D422A1F-EB0C-4803-B2A5-15D53D0EBF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7" t="7890" r="9362" b="11202"/>
          <a:stretch/>
        </p:blipFill>
        <p:spPr>
          <a:xfrm>
            <a:off x="1801350" y="1590617"/>
            <a:ext cx="8742241" cy="4487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99E5434-5DAE-41F2-BC2F-AF50EAD1135F}"/>
              </a:ext>
            </a:extLst>
          </p:cNvPr>
          <p:cNvSpPr txBox="1"/>
          <p:nvPr/>
        </p:nvSpPr>
        <p:spPr>
          <a:xfrm>
            <a:off x="7565571" y="6152388"/>
            <a:ext cx="46264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200" dirty="0">
                <a:solidFill>
                  <a:schemeClr val="bg1">
                    <a:lumMod val="75000"/>
                  </a:schemeClr>
                </a:solidFill>
              </a:rPr>
              <a:t>Sur base : https://docs.exponea.com/docs/rfm-segmentation</a:t>
            </a:r>
          </a:p>
        </p:txBody>
      </p:sp>
    </p:spTree>
    <p:extLst>
      <p:ext uri="{BB962C8B-B14F-4D97-AF65-F5344CB8AC3E}">
        <p14:creationId xmlns:p14="http://schemas.microsoft.com/office/powerpoint/2010/main" val="383352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Segmentation RFM</a:t>
            </a:r>
            <a:endParaRPr lang="fr-FR" sz="4000" b="1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484BAB6-E4B9-4FBE-9985-4F85659E9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27" y="2391067"/>
            <a:ext cx="1339577" cy="1412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3" name="Google Shape;2115;p40">
            <a:extLst>
              <a:ext uri="{FF2B5EF4-FFF2-40B4-BE49-F238E27FC236}">
                <a16:creationId xmlns:a16="http://schemas.microsoft.com/office/drawing/2014/main" id="{6DEA053B-0658-43B7-A6B5-A61F184BA4F0}"/>
              </a:ext>
            </a:extLst>
          </p:cNvPr>
          <p:cNvSpPr txBox="1"/>
          <p:nvPr/>
        </p:nvSpPr>
        <p:spPr>
          <a:xfrm>
            <a:off x="760545" y="1575684"/>
            <a:ext cx="1786377" cy="4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Champion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8AB38D3-DB84-49D6-80EB-4776C793B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596" y="2139610"/>
            <a:ext cx="1110981" cy="1664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4" name="Google Shape;2115;p40">
            <a:extLst>
              <a:ext uri="{FF2B5EF4-FFF2-40B4-BE49-F238E27FC236}">
                <a16:creationId xmlns:a16="http://schemas.microsoft.com/office/drawing/2014/main" id="{8E2B0B4F-C1F6-4C98-8CB4-2B77E2D15D5A}"/>
              </a:ext>
            </a:extLst>
          </p:cNvPr>
          <p:cNvSpPr txBox="1"/>
          <p:nvPr/>
        </p:nvSpPr>
        <p:spPr>
          <a:xfrm>
            <a:off x="6364897" y="1458271"/>
            <a:ext cx="1786377" cy="699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Loyaliste potentiel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839EADE4-B285-40B9-BB49-3A33CF0901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213" y="2157898"/>
            <a:ext cx="1165844" cy="1645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5" name="Google Shape;2115;p40">
            <a:extLst>
              <a:ext uri="{FF2B5EF4-FFF2-40B4-BE49-F238E27FC236}">
                <a16:creationId xmlns:a16="http://schemas.microsoft.com/office/drawing/2014/main" id="{7F5C79F3-7ADB-40C5-8308-C7017384B0C3}"/>
              </a:ext>
            </a:extLst>
          </p:cNvPr>
          <p:cNvSpPr txBox="1"/>
          <p:nvPr/>
        </p:nvSpPr>
        <p:spPr>
          <a:xfrm>
            <a:off x="9175031" y="1458271"/>
            <a:ext cx="1786377" cy="69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On ne peut pas les perdre</a:t>
            </a:r>
            <a:endParaRPr lang="fr-FR" sz="22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41DFD30-D084-44F8-973B-CA46B3ABE9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464" y="2327059"/>
            <a:ext cx="1046974" cy="1476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6" name="Google Shape;2115;p40">
            <a:extLst>
              <a:ext uri="{FF2B5EF4-FFF2-40B4-BE49-F238E27FC236}">
                <a16:creationId xmlns:a16="http://schemas.microsoft.com/office/drawing/2014/main" id="{5D28B679-C030-458E-A395-4F6D04ACBBBE}"/>
              </a:ext>
            </a:extLst>
          </p:cNvPr>
          <p:cNvSpPr txBox="1"/>
          <p:nvPr/>
        </p:nvSpPr>
        <p:spPr>
          <a:xfrm>
            <a:off x="3598128" y="1458271"/>
            <a:ext cx="1786377" cy="74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Nouveaux clients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06EFE7F-3159-4120-AA5A-678A83DAF8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854" y="4169713"/>
            <a:ext cx="2045922" cy="18631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389F2BB-3A9E-4E75-A143-69AA4B7CE9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4990" y="4169713"/>
            <a:ext cx="2045922" cy="185609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096D2AA-57F1-4603-9063-DCB5E0F0A9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35126" y="4169713"/>
            <a:ext cx="2038891" cy="185609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2C33944-EDAF-4F8D-A157-AB9A56D080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59176" y="4124181"/>
            <a:ext cx="2045922" cy="184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59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1378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clients ont acheté une seule fois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F0886B4-3B74-45C8-959A-C4326E4A41DD}"/>
              </a:ext>
            </a:extLst>
          </p:cNvPr>
          <p:cNvSpPr txBox="1"/>
          <p:nvPr/>
        </p:nvSpPr>
        <p:spPr>
          <a:xfrm>
            <a:off x="835632" y="5585212"/>
            <a:ext cx="97079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Si le client a acheté plus d'une fois, la valeur sera 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« 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True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 », sinon, la valeur sera « False ».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1D981F5-A967-41F0-9CBE-9E8EE681D7F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5571631"/>
            <a:ext cx="457727" cy="427272"/>
          </a:xfrm>
          <a:prstGeom prst="rect">
            <a:avLst/>
          </a:prstGeom>
        </p:spPr>
      </p:pic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D1EE1EED-94FC-4BED-9061-E324CFBA2B20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887;p38">
            <a:extLst>
              <a:ext uri="{FF2B5EF4-FFF2-40B4-BE49-F238E27FC236}">
                <a16:creationId xmlns:a16="http://schemas.microsoft.com/office/drawing/2014/main" id="{2C64F999-56CC-4BFD-9DB6-97C45CA1352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19339929-3423-4C2B-877C-6644443A8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22" y="1817883"/>
            <a:ext cx="3386395" cy="333508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1A2EB9E-46E5-4182-A892-F311C1331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4048" y="1923189"/>
            <a:ext cx="6590059" cy="2679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9542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corrélations entre les variables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236BC17-111F-4AC2-B89E-253ABD8C41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1" r="479" b="1"/>
          <a:stretch/>
        </p:blipFill>
        <p:spPr>
          <a:xfrm>
            <a:off x="5007936" y="1219834"/>
            <a:ext cx="6950002" cy="3483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CF9B2E7-6C42-460C-AD21-F19CFC7E9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128350"/>
            <a:ext cx="3828718" cy="2392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1AE068E-4749-4CCF-AA14-AC4E5D64CD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72" y="3747303"/>
            <a:ext cx="3883145" cy="2426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389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89;p19">
            <a:extLst>
              <a:ext uri="{FF2B5EF4-FFF2-40B4-BE49-F238E27FC236}">
                <a16:creationId xmlns:a16="http://schemas.microsoft.com/office/drawing/2014/main" id="{E89E137D-A19E-4F31-ADEA-03548D12F06B}"/>
              </a:ext>
            </a:extLst>
          </p:cNvPr>
          <p:cNvSpPr/>
          <p:nvPr/>
        </p:nvSpPr>
        <p:spPr>
          <a:xfrm>
            <a:off x="9894981" y="159605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93;p19">
            <a:extLst>
              <a:ext uri="{FF2B5EF4-FFF2-40B4-BE49-F238E27FC236}">
                <a16:creationId xmlns:a16="http://schemas.microsoft.com/office/drawing/2014/main" id="{C76A81BA-77DA-43F7-B99A-7CEB8E6589B3}"/>
              </a:ext>
            </a:extLst>
          </p:cNvPr>
          <p:cNvSpPr txBox="1"/>
          <p:nvPr/>
        </p:nvSpPr>
        <p:spPr>
          <a:xfrm>
            <a:off x="10239260" y="304129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Data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processing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Utilisation de données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sans transformation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Google Shape;197;p19">
            <a:extLst>
              <a:ext uri="{FF2B5EF4-FFF2-40B4-BE49-F238E27FC236}">
                <a16:creationId xmlns:a16="http://schemas.microsoft.com/office/drawing/2014/main" id="{934B7F57-BF8B-4C6D-8DC6-4891437DB6E5}"/>
              </a:ext>
            </a:extLst>
          </p:cNvPr>
          <p:cNvSpPr/>
          <p:nvPr/>
        </p:nvSpPr>
        <p:spPr>
          <a:xfrm>
            <a:off x="11416106" y="389700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5" name="Google Shape;204;p19">
            <a:extLst>
              <a:ext uri="{FF2B5EF4-FFF2-40B4-BE49-F238E27FC236}">
                <a16:creationId xmlns:a16="http://schemas.microsoft.com/office/drawing/2014/main" id="{CD92B465-C8F6-4DEA-9B05-728AE35F85C7}"/>
              </a:ext>
            </a:extLst>
          </p:cNvPr>
          <p:cNvSpPr txBox="1"/>
          <p:nvPr/>
        </p:nvSpPr>
        <p:spPr>
          <a:xfrm>
            <a:off x="11416607" y="389569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7FCB6668-F550-42DB-886C-6BBEEA4CD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066" y="461869"/>
            <a:ext cx="252000" cy="252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A08E4AC-5E72-4D09-AB5C-BDFD8780E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46" y="2193916"/>
            <a:ext cx="8764622" cy="217284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CD9680A-9FC8-4612-AC3D-F009AEEDBC50}"/>
              </a:ext>
            </a:extLst>
          </p:cNvPr>
          <p:cNvSpPr/>
          <p:nvPr/>
        </p:nvSpPr>
        <p:spPr>
          <a:xfrm>
            <a:off x="444146" y="2192195"/>
            <a:ext cx="2309072" cy="2163933"/>
          </a:xfrm>
          <a:prstGeom prst="rect">
            <a:avLst/>
          </a:prstGeom>
          <a:noFill/>
          <a:ln w="57150"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C2EC70-8744-4A39-98D2-C174E9FCA483}"/>
              </a:ext>
            </a:extLst>
          </p:cNvPr>
          <p:cNvSpPr/>
          <p:nvPr/>
        </p:nvSpPr>
        <p:spPr>
          <a:xfrm>
            <a:off x="2829233" y="2172650"/>
            <a:ext cx="6379535" cy="218727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C9210F3-9B26-4AA5-BD5A-21B193C85E2F}"/>
              </a:ext>
            </a:extLst>
          </p:cNvPr>
          <p:cNvSpPr txBox="1"/>
          <p:nvPr/>
        </p:nvSpPr>
        <p:spPr>
          <a:xfrm>
            <a:off x="730969" y="1797130"/>
            <a:ext cx="2432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 err="1">
                <a:solidFill>
                  <a:srgbClr val="70AD47"/>
                </a:solidFill>
                <a:latin typeface="docs-Roboto"/>
              </a:rPr>
              <a:t>Segmentation</a:t>
            </a:r>
            <a:r>
              <a:rPr lang="es-ES" sz="2000" b="1" dirty="0">
                <a:solidFill>
                  <a:srgbClr val="70AD47"/>
                </a:solidFill>
                <a:latin typeface="docs-Roboto"/>
              </a:rPr>
              <a:t> RFM</a:t>
            </a:r>
            <a:endParaRPr lang="fr-FR" sz="2000" b="1" dirty="0">
              <a:solidFill>
                <a:srgbClr val="70AD47"/>
              </a:solidFill>
              <a:latin typeface="docs-Roboto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682F509-86B7-4068-9F67-427431A2C194}"/>
              </a:ext>
            </a:extLst>
          </p:cNvPr>
          <p:cNvSpPr txBox="1"/>
          <p:nvPr/>
        </p:nvSpPr>
        <p:spPr>
          <a:xfrm>
            <a:off x="4802673" y="1797130"/>
            <a:ext cx="2432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docs-Roboto"/>
              </a:rPr>
              <a:t>Catégories</a:t>
            </a:r>
            <a:endParaRPr lang="fr-FR" sz="2000" b="1" dirty="0">
              <a:solidFill>
                <a:schemeClr val="accent1">
                  <a:lumMod val="75000"/>
                </a:schemeClr>
              </a:solidFill>
              <a:latin typeface="docs-Roboto"/>
            </a:endParaRPr>
          </a:p>
        </p:txBody>
      </p:sp>
      <p:cxnSp>
        <p:nvCxnSpPr>
          <p:cNvPr id="33" name="Google Shape;87;p14">
            <a:extLst>
              <a:ext uri="{FF2B5EF4-FFF2-40B4-BE49-F238E27FC236}">
                <a16:creationId xmlns:a16="http://schemas.microsoft.com/office/drawing/2014/main" id="{E568D815-5089-4E9E-B7D7-50BD7A581F59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2812818" y="5165875"/>
            <a:ext cx="61" cy="160716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88;p14">
            <a:extLst>
              <a:ext uri="{FF2B5EF4-FFF2-40B4-BE49-F238E27FC236}">
                <a16:creationId xmlns:a16="http://schemas.microsoft.com/office/drawing/2014/main" id="{2CB352F7-A562-41DB-A4BD-F3EE571241F3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6922814" y="5165874"/>
            <a:ext cx="73" cy="163926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89;p14">
            <a:extLst>
              <a:ext uri="{FF2B5EF4-FFF2-40B4-BE49-F238E27FC236}">
                <a16:creationId xmlns:a16="http://schemas.microsoft.com/office/drawing/2014/main" id="{8A4686D4-E7A4-4D21-8B74-D6950A33D0A7}"/>
              </a:ext>
            </a:extLst>
          </p:cNvPr>
          <p:cNvSpPr txBox="1"/>
          <p:nvPr/>
        </p:nvSpPr>
        <p:spPr>
          <a:xfrm>
            <a:off x="1862118" y="5326591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Définition des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fonctions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et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identification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de chaque type de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colonnes</a:t>
            </a:r>
          </a:p>
        </p:txBody>
      </p:sp>
      <p:sp>
        <p:nvSpPr>
          <p:cNvPr id="36" name="Google Shape;90;p14">
            <a:extLst>
              <a:ext uri="{FF2B5EF4-FFF2-40B4-BE49-F238E27FC236}">
                <a16:creationId xmlns:a16="http://schemas.microsoft.com/office/drawing/2014/main" id="{350A558A-8D64-4830-8F29-653122F23511}"/>
              </a:ext>
            </a:extLst>
          </p:cNvPr>
          <p:cNvSpPr/>
          <p:nvPr/>
        </p:nvSpPr>
        <p:spPr>
          <a:xfrm>
            <a:off x="5934084" y="4480141"/>
            <a:ext cx="1977641" cy="685757"/>
          </a:xfrm>
          <a:custGeom>
            <a:avLst/>
            <a:gdLst/>
            <a:ahLst/>
            <a:cxnLst/>
            <a:rect l="l" t="t" r="r" b="b"/>
            <a:pathLst>
              <a:path w="35440" h="12289" extrusionOk="0">
                <a:moveTo>
                  <a:pt x="0" y="1"/>
                </a:moveTo>
                <a:lnTo>
                  <a:pt x="0" y="12288"/>
                </a:lnTo>
                <a:lnTo>
                  <a:pt x="35439" y="12288"/>
                </a:lnTo>
                <a:lnTo>
                  <a:pt x="35439" y="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91;p14">
            <a:extLst>
              <a:ext uri="{FF2B5EF4-FFF2-40B4-BE49-F238E27FC236}">
                <a16:creationId xmlns:a16="http://schemas.microsoft.com/office/drawing/2014/main" id="{DFEED0A8-87B6-44EB-B32A-0080E2639957}"/>
              </a:ext>
            </a:extLst>
          </p:cNvPr>
          <p:cNvSpPr/>
          <p:nvPr/>
        </p:nvSpPr>
        <p:spPr>
          <a:xfrm>
            <a:off x="3882872" y="4480141"/>
            <a:ext cx="2213127" cy="685757"/>
          </a:xfrm>
          <a:custGeom>
            <a:avLst/>
            <a:gdLst/>
            <a:ahLst/>
            <a:cxnLst/>
            <a:rect l="l" t="t" r="r" b="b"/>
            <a:pathLst>
              <a:path w="39660" h="12289" extrusionOk="0">
                <a:moveTo>
                  <a:pt x="1" y="1"/>
                </a:moveTo>
                <a:lnTo>
                  <a:pt x="1" y="12288"/>
                </a:lnTo>
                <a:lnTo>
                  <a:pt x="35440" y="12288"/>
                </a:lnTo>
                <a:lnTo>
                  <a:pt x="35440" y="10364"/>
                </a:lnTo>
                <a:lnTo>
                  <a:pt x="39659" y="6144"/>
                </a:lnTo>
                <a:lnTo>
                  <a:pt x="35440" y="1928"/>
                </a:lnTo>
                <a:lnTo>
                  <a:pt x="35440" y="1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92;p14">
            <a:extLst>
              <a:ext uri="{FF2B5EF4-FFF2-40B4-BE49-F238E27FC236}">
                <a16:creationId xmlns:a16="http://schemas.microsoft.com/office/drawing/2014/main" id="{57452F59-826B-4E86-A4ED-2F7024C96D03}"/>
              </a:ext>
            </a:extLst>
          </p:cNvPr>
          <p:cNvSpPr/>
          <p:nvPr/>
        </p:nvSpPr>
        <p:spPr>
          <a:xfrm>
            <a:off x="1831604" y="4480141"/>
            <a:ext cx="2213127" cy="685757"/>
          </a:xfrm>
          <a:custGeom>
            <a:avLst/>
            <a:gdLst/>
            <a:ahLst/>
            <a:cxnLst/>
            <a:rect l="l" t="t" r="r" b="b"/>
            <a:pathLst>
              <a:path w="39660" h="12289" extrusionOk="0">
                <a:moveTo>
                  <a:pt x="1" y="1"/>
                </a:moveTo>
                <a:lnTo>
                  <a:pt x="1" y="12288"/>
                </a:lnTo>
                <a:lnTo>
                  <a:pt x="35440" y="12288"/>
                </a:lnTo>
                <a:lnTo>
                  <a:pt x="35440" y="10364"/>
                </a:lnTo>
                <a:lnTo>
                  <a:pt x="39659" y="6144"/>
                </a:lnTo>
                <a:lnTo>
                  <a:pt x="35440" y="1928"/>
                </a:lnTo>
                <a:lnTo>
                  <a:pt x="35440" y="1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93;p14">
            <a:extLst>
              <a:ext uri="{FF2B5EF4-FFF2-40B4-BE49-F238E27FC236}">
                <a16:creationId xmlns:a16="http://schemas.microsoft.com/office/drawing/2014/main" id="{C2CBD72D-4CC0-48D3-BBAC-AA5AE794BF9B}"/>
              </a:ext>
            </a:extLst>
          </p:cNvPr>
          <p:cNvSpPr txBox="1"/>
          <p:nvPr/>
        </p:nvSpPr>
        <p:spPr>
          <a:xfrm>
            <a:off x="5972114" y="5329800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100"/>
              <a:buFont typeface="Arial"/>
              <a:buNone/>
            </a:pP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sym typeface="Roboto"/>
              </a:rPr>
              <a:t>Appelé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lors de l’initialisation de la régression</a:t>
            </a:r>
          </a:p>
        </p:txBody>
      </p:sp>
      <p:cxnSp>
        <p:nvCxnSpPr>
          <p:cNvPr id="40" name="Google Shape;96;p14">
            <a:extLst>
              <a:ext uri="{FF2B5EF4-FFF2-40B4-BE49-F238E27FC236}">
                <a16:creationId xmlns:a16="http://schemas.microsoft.com/office/drawing/2014/main" id="{84512D3E-B4E7-4D05-AD51-9149818D0A5B}"/>
              </a:ext>
            </a:extLst>
          </p:cNvPr>
          <p:cNvCxnSpPr>
            <a:cxnSpLocks/>
          </p:cNvCxnSpPr>
          <p:nvPr/>
        </p:nvCxnSpPr>
        <p:spPr>
          <a:xfrm flipH="1" flipV="1">
            <a:off x="4864240" y="5134989"/>
            <a:ext cx="4162" cy="19160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97;p14">
            <a:extLst>
              <a:ext uri="{FF2B5EF4-FFF2-40B4-BE49-F238E27FC236}">
                <a16:creationId xmlns:a16="http://schemas.microsoft.com/office/drawing/2014/main" id="{D1B332BE-4F46-4BBC-BC6F-2BCBBEE53300}"/>
              </a:ext>
            </a:extLst>
          </p:cNvPr>
          <p:cNvSpPr txBox="1"/>
          <p:nvPr/>
        </p:nvSpPr>
        <p:spPr>
          <a:xfrm>
            <a:off x="3913540" y="5326591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FunctionTransformer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, </a:t>
            </a: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QuantileTransformer</a:t>
            </a:r>
            <a:endParaRPr lang="fr-FR" sz="1200" dirty="0">
              <a:solidFill>
                <a:srgbClr val="252525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101;p14">
            <a:extLst>
              <a:ext uri="{FF2B5EF4-FFF2-40B4-BE49-F238E27FC236}">
                <a16:creationId xmlns:a16="http://schemas.microsoft.com/office/drawing/2014/main" id="{539AD5F2-1D24-4A59-97C9-A4E160CD51C2}"/>
              </a:ext>
            </a:extLst>
          </p:cNvPr>
          <p:cNvSpPr txBox="1"/>
          <p:nvPr/>
        </p:nvSpPr>
        <p:spPr>
          <a:xfrm>
            <a:off x="2205505" y="4662981"/>
            <a:ext cx="1303111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Définitions</a:t>
            </a:r>
            <a:endParaRPr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3" name="Google Shape;102;p14">
            <a:extLst>
              <a:ext uri="{FF2B5EF4-FFF2-40B4-BE49-F238E27FC236}">
                <a16:creationId xmlns:a16="http://schemas.microsoft.com/office/drawing/2014/main" id="{3345F876-49C2-4831-9D22-D6A0CC323742}"/>
              </a:ext>
            </a:extLst>
          </p:cNvPr>
          <p:cNvSpPr txBox="1"/>
          <p:nvPr/>
        </p:nvSpPr>
        <p:spPr>
          <a:xfrm>
            <a:off x="4256928" y="4662981"/>
            <a:ext cx="12147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pipeline</a:t>
            </a:r>
            <a:endParaRPr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4" name="Google Shape;103;p14">
            <a:extLst>
              <a:ext uri="{FF2B5EF4-FFF2-40B4-BE49-F238E27FC236}">
                <a16:creationId xmlns:a16="http://schemas.microsoft.com/office/drawing/2014/main" id="{9A0C4A4B-BE91-4CBA-BC89-06D323CCADAB}"/>
              </a:ext>
            </a:extLst>
          </p:cNvPr>
          <p:cNvSpPr txBox="1"/>
          <p:nvPr/>
        </p:nvSpPr>
        <p:spPr>
          <a:xfrm>
            <a:off x="6096000" y="4487045"/>
            <a:ext cx="1815652" cy="647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c</a:t>
            </a:r>
            <a:r>
              <a:rPr lang="en" sz="14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olumn_transformer</a:t>
            </a:r>
            <a:endParaRPr sz="14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63E742-B91D-48F8-B871-0A13C09B275B}"/>
              </a:ext>
            </a:extLst>
          </p:cNvPr>
          <p:cNvSpPr/>
          <p:nvPr/>
        </p:nvSpPr>
        <p:spPr>
          <a:xfrm>
            <a:off x="2" y="1249704"/>
            <a:ext cx="4550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9F4F6E0-3804-4B57-8464-E2437820F890}"/>
              </a:ext>
            </a:extLst>
          </p:cNvPr>
          <p:cNvSpPr txBox="1"/>
          <p:nvPr/>
        </p:nvSpPr>
        <p:spPr>
          <a:xfrm>
            <a:off x="0" y="1281203"/>
            <a:ext cx="45507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66934 x 11 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6A291AFC-B30E-4519-8462-5E280A43565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225" y="2501685"/>
            <a:ext cx="457727" cy="427272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810AA518-07C5-4C52-A4E8-02C3DAB5E9B4}"/>
              </a:ext>
            </a:extLst>
          </p:cNvPr>
          <p:cNvSpPr txBox="1"/>
          <p:nvPr/>
        </p:nvSpPr>
        <p:spPr>
          <a:xfrm>
            <a:off x="9978951" y="2501685"/>
            <a:ext cx="20497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Variables exclues</a:t>
            </a:r>
            <a:endParaRPr lang="fr-FR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25FBC35-B70B-4A21-818B-43FE5F2867C2}"/>
              </a:ext>
            </a:extLst>
          </p:cNvPr>
          <p:cNvSpPr txBox="1"/>
          <p:nvPr/>
        </p:nvSpPr>
        <p:spPr>
          <a:xfrm>
            <a:off x="9978951" y="2929657"/>
            <a:ext cx="2049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Google Sans"/>
              </a:rPr>
              <a:t>Taille de produit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u="none" strike="noStrike" dirty="0">
                <a:solidFill>
                  <a:srgbClr val="000000"/>
                </a:solidFill>
                <a:effectLst/>
                <a:latin typeface="Google Sans"/>
              </a:rPr>
              <a:t>Étiquette RFM</a:t>
            </a:r>
          </a:p>
        </p:txBody>
      </p:sp>
    </p:spTree>
    <p:extLst>
      <p:ext uri="{BB962C8B-B14F-4D97-AF65-F5344CB8AC3E}">
        <p14:creationId xmlns:p14="http://schemas.microsoft.com/office/powerpoint/2010/main" val="1371214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Seulement la segmentation RFM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1FB3233-56D9-451B-8A1D-5F521C5DC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5" y="3128053"/>
            <a:ext cx="4023974" cy="2682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1CFDA43-B140-4ECB-ABE7-A7A9401D2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403" y="1471047"/>
            <a:ext cx="6797330" cy="3398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9C03FF0-9889-4DCC-9B39-34DC4CFDA9B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12011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A8DA5C8-0F7C-4188-94E1-0BA5996DC2AE}"/>
              </a:ext>
            </a:extLst>
          </p:cNvPr>
          <p:cNvSpPr txBox="1"/>
          <p:nvPr/>
        </p:nvSpPr>
        <p:spPr>
          <a:xfrm>
            <a:off x="844681" y="2084574"/>
            <a:ext cx="36954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jusqu’au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PC2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décrire le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88,23 %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A6537F55-99E1-499B-91C6-287A46277CA6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887;p38">
            <a:extLst>
              <a:ext uri="{FF2B5EF4-FFF2-40B4-BE49-F238E27FC236}">
                <a16:creationId xmlns:a16="http://schemas.microsoft.com/office/drawing/2014/main" id="{08F2A1F4-8919-4CDB-AB1C-EBDDE38EC95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7F62B5-28C1-4660-98D9-652C3B95C50A}"/>
              </a:ext>
            </a:extLst>
          </p:cNvPr>
          <p:cNvSpPr/>
          <p:nvPr/>
        </p:nvSpPr>
        <p:spPr>
          <a:xfrm>
            <a:off x="7522029" y="2112010"/>
            <a:ext cx="1894114" cy="2624153"/>
          </a:xfrm>
          <a:prstGeom prst="rect">
            <a:avLst/>
          </a:prstGeom>
          <a:noFill/>
          <a:ln w="38100">
            <a:solidFill>
              <a:srgbClr val="7451EB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03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Seulement la segmentation RFM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1FB3233-56D9-451B-8A1D-5F521C5DC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5" y="2241016"/>
            <a:ext cx="4023974" cy="2682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F2B332E-D1B9-42D9-B848-81110FDBE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0621" y="1350905"/>
            <a:ext cx="5602931" cy="4859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Google Shape;886;p38">
            <a:extLst>
              <a:ext uri="{FF2B5EF4-FFF2-40B4-BE49-F238E27FC236}">
                <a16:creationId xmlns:a16="http://schemas.microsoft.com/office/drawing/2014/main" id="{8019F3D0-1407-4A85-9FE0-7DEA852C8ADA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887;p38">
            <a:extLst>
              <a:ext uri="{FF2B5EF4-FFF2-40B4-BE49-F238E27FC236}">
                <a16:creationId xmlns:a16="http://schemas.microsoft.com/office/drawing/2014/main" id="{90FEB234-CA93-4C1C-89CC-216678781520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2432941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la segmentation RFM plus catégories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9C03FF0-9889-4DCC-9B39-34DC4CFDA9B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12011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A8DA5C8-0F7C-4188-94E1-0BA5996DC2AE}"/>
              </a:ext>
            </a:extLst>
          </p:cNvPr>
          <p:cNvSpPr txBox="1"/>
          <p:nvPr/>
        </p:nvSpPr>
        <p:spPr>
          <a:xfrm>
            <a:off x="844681" y="2084574"/>
            <a:ext cx="36954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jusqu’au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PC7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décrire le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86,22 %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699BC3E-6237-4AAC-811E-50361FCCAA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56" y="3006152"/>
            <a:ext cx="5506453" cy="2753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7D06A4F-1D63-4BBF-B678-6918A231CC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" t="1585" r="6422" b="2403"/>
          <a:stretch/>
        </p:blipFill>
        <p:spPr>
          <a:xfrm>
            <a:off x="5859207" y="1378024"/>
            <a:ext cx="5954887" cy="3611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Google Shape;886;p38">
            <a:extLst>
              <a:ext uri="{FF2B5EF4-FFF2-40B4-BE49-F238E27FC236}">
                <a16:creationId xmlns:a16="http://schemas.microsoft.com/office/drawing/2014/main" id="{7F8FCF9C-8503-477A-A7EE-4A0D488213C2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887;p38">
            <a:extLst>
              <a:ext uri="{FF2B5EF4-FFF2-40B4-BE49-F238E27FC236}">
                <a16:creationId xmlns:a16="http://schemas.microsoft.com/office/drawing/2014/main" id="{29A06746-5F69-4B5B-BBCE-9AE6F8BF516F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E4EA5C-209B-4657-95BE-F442234B44B7}"/>
              </a:ext>
            </a:extLst>
          </p:cNvPr>
          <p:cNvSpPr/>
          <p:nvPr/>
        </p:nvSpPr>
        <p:spPr>
          <a:xfrm>
            <a:off x="3461658" y="3567113"/>
            <a:ext cx="486455" cy="2052637"/>
          </a:xfrm>
          <a:prstGeom prst="rect">
            <a:avLst/>
          </a:prstGeom>
          <a:noFill/>
          <a:ln w="38100">
            <a:solidFill>
              <a:srgbClr val="7451EB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679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la segmentation RFM plus catégories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7D06A4F-1D63-4BBF-B678-6918A231CC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" t="1585" r="17636" b="2403"/>
          <a:stretch/>
        </p:blipFill>
        <p:spPr>
          <a:xfrm>
            <a:off x="377906" y="2218465"/>
            <a:ext cx="4630029" cy="3195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71224F74-6FA0-4690-A07C-2708ED3F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0621" y="1349379"/>
            <a:ext cx="5602931" cy="4862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Google Shape;886;p38">
            <a:extLst>
              <a:ext uri="{FF2B5EF4-FFF2-40B4-BE49-F238E27FC236}">
                <a16:creationId xmlns:a16="http://schemas.microsoft.com/office/drawing/2014/main" id="{914CFB8C-DDCF-4BE1-B3B9-2A03C14899E2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887;p38">
            <a:extLst>
              <a:ext uri="{FF2B5EF4-FFF2-40B4-BE49-F238E27FC236}">
                <a16:creationId xmlns:a16="http://schemas.microsoft.com/office/drawing/2014/main" id="{80E8CD95-3391-453F-A773-4BDCF54F9473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3914724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Modélisations effectuées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42886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6F22EF4-BEE2-4FA0-AF31-866DB3837B5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D9FA63F6-1560-45EC-B9E2-316F88FF3937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DD242FB1-2192-47B9-BD94-CC7ED82494BA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6764F871-66B5-408E-AF10-E7E48083720E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AFF90DC3-787C-4469-8E24-1DFF99A5B978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3">
            <a:extLst>
              <a:ext uri="{FF2B5EF4-FFF2-40B4-BE49-F238E27FC236}">
                <a16:creationId xmlns:a16="http://schemas.microsoft.com/office/drawing/2014/main" id="{CAD4C5DC-5A45-4E80-881C-3766D4D1DDB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C8C1730-F25F-49D8-89F2-1E1E747A67CF}"/>
              </a:ext>
            </a:extLst>
          </p:cNvPr>
          <p:cNvSpPr txBox="1"/>
          <p:nvPr/>
        </p:nvSpPr>
        <p:spPr>
          <a:xfrm rot="1633424">
            <a:off x="6884722" y="4855124"/>
            <a:ext cx="2893293" cy="110799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6600" dirty="0">
                <a:solidFill>
                  <a:srgbClr val="FF0000"/>
                </a:solidFill>
              </a:rPr>
              <a:t>Vérifier </a:t>
            </a:r>
          </a:p>
        </p:txBody>
      </p:sp>
    </p:spTree>
    <p:extLst>
      <p:ext uri="{BB962C8B-B14F-4D97-AF65-F5344CB8AC3E}">
        <p14:creationId xmlns:p14="http://schemas.microsoft.com/office/powerpoint/2010/main" val="2744338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4 cluster pour la segmentation RFM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49726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0" y="1274745"/>
            <a:ext cx="6385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docs-Roboto"/>
              </a:rPr>
              <a:t>Trois métriques utilisées pour l'identification des clusters</a:t>
            </a:r>
            <a:endParaRPr lang="fr-FR" sz="2000" b="1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A3BEBB4-505A-4811-85DD-B1A7CB0709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2" t="13589"/>
          <a:stretch/>
        </p:blipFill>
        <p:spPr>
          <a:xfrm>
            <a:off x="8137797" y="3107372"/>
            <a:ext cx="3575371" cy="2610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F9C3D340-1BE9-498B-9C39-112135551F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1" t="13589" r="33018"/>
          <a:stretch/>
        </p:blipFill>
        <p:spPr>
          <a:xfrm>
            <a:off x="4327441" y="2383038"/>
            <a:ext cx="3498112" cy="2610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1FC7FC8-04CF-4B38-AC52-575D27FB5F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9" r="66362"/>
          <a:stretch/>
        </p:blipFill>
        <p:spPr>
          <a:xfrm>
            <a:off x="439825" y="1938975"/>
            <a:ext cx="3575371" cy="2610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0115B09-8D5E-41B8-8D23-B3B52EA3DB03}"/>
              </a:ext>
            </a:extLst>
          </p:cNvPr>
          <p:cNvSpPr/>
          <p:nvPr/>
        </p:nvSpPr>
        <p:spPr>
          <a:xfrm>
            <a:off x="-18013" y="5405968"/>
            <a:ext cx="4919622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A2A100A-2D6F-4D40-9DBC-9B5CCA7FECCE}"/>
              </a:ext>
            </a:extLst>
          </p:cNvPr>
          <p:cNvSpPr txBox="1"/>
          <p:nvPr/>
        </p:nvSpPr>
        <p:spPr>
          <a:xfrm>
            <a:off x="1" y="5414456"/>
            <a:ext cx="47846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les trois métriques ont donné des résultats similaires dans 4 clusters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783393-AFB7-4803-8EB4-5F574B7002CA}"/>
              </a:ext>
            </a:extLst>
          </p:cNvPr>
          <p:cNvSpPr/>
          <p:nvPr/>
        </p:nvSpPr>
        <p:spPr>
          <a:xfrm>
            <a:off x="5411963" y="4332381"/>
            <a:ext cx="457727" cy="40011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6A772D-6373-4054-B2CD-DB434191ED88}"/>
              </a:ext>
            </a:extLst>
          </p:cNvPr>
          <p:cNvSpPr/>
          <p:nvPr/>
        </p:nvSpPr>
        <p:spPr>
          <a:xfrm>
            <a:off x="9329805" y="3261846"/>
            <a:ext cx="457727" cy="40011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00DA86-4D64-4224-8E6B-E012C76A3936}"/>
              </a:ext>
            </a:extLst>
          </p:cNvPr>
          <p:cNvSpPr/>
          <p:nvPr/>
        </p:nvSpPr>
        <p:spPr>
          <a:xfrm>
            <a:off x="1622896" y="3407734"/>
            <a:ext cx="457727" cy="40011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800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 silhouette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08FD4CE-7EFC-4E5B-B4CC-D18D81C13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925446"/>
            <a:ext cx="7477678" cy="34663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EE06B44-ACFE-4EF2-A0A1-09A90DDFC222}"/>
              </a:ext>
            </a:extLst>
          </p:cNvPr>
          <p:cNvSpPr/>
          <p:nvPr/>
        </p:nvSpPr>
        <p:spPr>
          <a:xfrm>
            <a:off x="-18013" y="1205873"/>
            <a:ext cx="6631463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64AA24B-84AD-4799-98AA-255493119321}"/>
              </a:ext>
            </a:extLst>
          </p:cNvPr>
          <p:cNvSpPr txBox="1"/>
          <p:nvPr/>
        </p:nvSpPr>
        <p:spPr>
          <a:xfrm>
            <a:off x="1" y="1235627"/>
            <a:ext cx="66134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n_clusters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= 4 La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silhouette_score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moyenne est de : 0.40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B61730-26EB-44F4-972C-3219404F89DB}"/>
              </a:ext>
            </a:extLst>
          </p:cNvPr>
          <p:cNvSpPr/>
          <p:nvPr/>
        </p:nvSpPr>
        <p:spPr>
          <a:xfrm>
            <a:off x="7219508" y="5636235"/>
            <a:ext cx="4972494" cy="593801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48484E-7B2F-4076-9D04-F5D2A6CFB477}"/>
              </a:ext>
            </a:extLst>
          </p:cNvPr>
          <p:cNvSpPr txBox="1"/>
          <p:nvPr/>
        </p:nvSpPr>
        <p:spPr>
          <a:xfrm>
            <a:off x="7368363" y="5634628"/>
            <a:ext cx="48236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Les valeurs pour chacun des clusters étaient comprises entre 0.35 et 0.40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0429943-627C-420F-B20D-902A58FE49EC}"/>
              </a:ext>
            </a:extLst>
          </p:cNvPr>
          <p:cNvSpPr txBox="1"/>
          <p:nvPr/>
        </p:nvSpPr>
        <p:spPr>
          <a:xfrm rot="2899383">
            <a:off x="8198095" y="2256741"/>
            <a:ext cx="2893293" cy="110799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fr-FR" sz="6600" dirty="0">
                <a:solidFill>
                  <a:srgbClr val="FF0000"/>
                </a:solidFill>
              </a:rPr>
              <a:t>Vérifier </a:t>
            </a:r>
          </a:p>
        </p:txBody>
      </p:sp>
    </p:spTree>
    <p:extLst>
      <p:ext uri="{BB962C8B-B14F-4D97-AF65-F5344CB8AC3E}">
        <p14:creationId xmlns:p14="http://schemas.microsoft.com/office/powerpoint/2010/main" val="3576654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Signification des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CB95079-AD76-4EC0-86E7-C88DD5ABB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317883"/>
            <a:ext cx="7000992" cy="4200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77D0CC4-C863-4318-825D-0A9F57D8EAF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98" y="1335629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0722E828-6C7C-42D8-9D5F-B93462DD4809}"/>
              </a:ext>
            </a:extLst>
          </p:cNvPr>
          <p:cNvSpPr txBox="1"/>
          <p:nvPr/>
        </p:nvSpPr>
        <p:spPr>
          <a:xfrm>
            <a:off x="8124673" y="1335629"/>
            <a:ext cx="3689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Google Sans"/>
              </a:rPr>
              <a:t>Cluster 0</a:t>
            </a:r>
            <a:r>
              <a:rPr lang="fr-FR" sz="2000" b="1" strike="noStrike" dirty="0">
                <a:solidFill>
                  <a:srgbClr val="000000"/>
                </a:solidFill>
                <a:effectLst/>
                <a:latin typeface="Google Sans"/>
              </a:rPr>
              <a:t> :  P</a:t>
            </a:r>
            <a:r>
              <a:rPr lang="fr-FR" sz="2000" strike="noStrike" dirty="0">
                <a:solidFill>
                  <a:srgbClr val="000000"/>
                </a:solidFill>
                <a:effectLst/>
                <a:latin typeface="Google Sans"/>
              </a:rPr>
              <a:t>lusieurs fois et pour une somme modique.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6DAB9FB6-5C93-4DC3-B4D0-53F48557400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98" y="2271443"/>
            <a:ext cx="457727" cy="42727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1C978E02-EFF5-4BE3-BE3F-4BCD3CB18B48}"/>
              </a:ext>
            </a:extLst>
          </p:cNvPr>
          <p:cNvSpPr txBox="1"/>
          <p:nvPr/>
        </p:nvSpPr>
        <p:spPr>
          <a:xfrm>
            <a:off x="8124672" y="2271443"/>
            <a:ext cx="36894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Google Sans"/>
              </a:rPr>
              <a:t>Cluster 1</a:t>
            </a:r>
            <a:r>
              <a:rPr lang="fr-FR" sz="2000" b="1" strike="noStrike" dirty="0">
                <a:solidFill>
                  <a:srgbClr val="000000"/>
                </a:solidFill>
                <a:effectLst/>
                <a:latin typeface="Google Sans"/>
              </a:rPr>
              <a:t> :  </a:t>
            </a:r>
            <a:r>
              <a:rPr lang="fr-FR" sz="2000" strike="noStrike" dirty="0">
                <a:solidFill>
                  <a:srgbClr val="000000"/>
                </a:solidFill>
                <a:effectLst/>
                <a:latin typeface="Google Sans"/>
              </a:rPr>
              <a:t>Une seule fois et pour une bonne somme d'argent.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FEB14BAB-E94C-4105-94CE-EBD5C57E6B0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99" y="3207257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B4C3AEDF-5598-43DC-A7F2-61C5202DF694}"/>
              </a:ext>
            </a:extLst>
          </p:cNvPr>
          <p:cNvSpPr txBox="1"/>
          <p:nvPr/>
        </p:nvSpPr>
        <p:spPr>
          <a:xfrm>
            <a:off x="8124674" y="3207257"/>
            <a:ext cx="3689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Google Sans"/>
              </a:rPr>
              <a:t>Cluster 2</a:t>
            </a:r>
            <a:r>
              <a:rPr lang="fr-FR" sz="2000" b="1" strike="noStrike" dirty="0">
                <a:solidFill>
                  <a:srgbClr val="000000"/>
                </a:solidFill>
                <a:effectLst/>
                <a:latin typeface="Google Sans"/>
              </a:rPr>
              <a:t> :  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P</a:t>
            </a:r>
            <a:r>
              <a:rPr lang="fr-FR" sz="2000" strike="noStrike" dirty="0">
                <a:solidFill>
                  <a:srgbClr val="000000"/>
                </a:solidFill>
                <a:effectLst/>
                <a:latin typeface="Google Sans"/>
              </a:rPr>
              <a:t>lus d'une fois et pour une bonne somme d'argent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F06EDD97-90F1-4117-8BD8-799DAAB503B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98" y="4143072"/>
            <a:ext cx="457727" cy="427272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7AEB172B-764D-449C-BDE2-979B88D86C2A}"/>
              </a:ext>
            </a:extLst>
          </p:cNvPr>
          <p:cNvSpPr txBox="1"/>
          <p:nvPr/>
        </p:nvSpPr>
        <p:spPr>
          <a:xfrm>
            <a:off x="8124673" y="4143072"/>
            <a:ext cx="3689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Google Sans"/>
              </a:rPr>
              <a:t>Cluster 3</a:t>
            </a:r>
            <a:r>
              <a:rPr lang="fr-FR" sz="2000" b="1" strike="noStrike" dirty="0">
                <a:solidFill>
                  <a:srgbClr val="000000"/>
                </a:solidFill>
                <a:effectLst/>
                <a:latin typeface="Google Sans"/>
              </a:rPr>
              <a:t> :  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U</a:t>
            </a:r>
            <a:r>
              <a:rPr lang="fr-FR" sz="2000" strike="noStrike" dirty="0">
                <a:solidFill>
                  <a:srgbClr val="000000"/>
                </a:solidFill>
                <a:effectLst/>
                <a:latin typeface="Google Sans"/>
              </a:rPr>
              <a:t>ne seule fois et pour une somme modique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C3AFA5-B407-4499-B509-97F08C013B72}"/>
              </a:ext>
            </a:extLst>
          </p:cNvPr>
          <p:cNvSpPr/>
          <p:nvPr/>
        </p:nvSpPr>
        <p:spPr>
          <a:xfrm>
            <a:off x="6237514" y="5736047"/>
            <a:ext cx="5954486" cy="34758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FD90E48-8A00-44B7-842C-9EA3E56C2691}"/>
              </a:ext>
            </a:extLst>
          </p:cNvPr>
          <p:cNvSpPr txBox="1"/>
          <p:nvPr/>
        </p:nvSpPr>
        <p:spPr>
          <a:xfrm>
            <a:off x="6313714" y="5745072"/>
            <a:ext cx="5878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Après filtrage, on peut dire que tous les client ont récemment acheté</a:t>
            </a:r>
          </a:p>
        </p:txBody>
      </p:sp>
    </p:spTree>
    <p:extLst>
      <p:ext uri="{BB962C8B-B14F-4D97-AF65-F5344CB8AC3E}">
        <p14:creationId xmlns:p14="http://schemas.microsoft.com/office/powerpoint/2010/main" val="4190257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Distance entre les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C7D92D7-D170-4186-8975-BDBC05AC5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34" y="1203324"/>
            <a:ext cx="6719580" cy="4262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B5EDF23-8462-4557-9857-1F39AFC45377}"/>
              </a:ext>
            </a:extLst>
          </p:cNvPr>
          <p:cNvSpPr/>
          <p:nvPr/>
        </p:nvSpPr>
        <p:spPr>
          <a:xfrm>
            <a:off x="6999514" y="5646188"/>
            <a:ext cx="5192486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E60F91E-CD6A-4288-986D-1C91946F8230}"/>
              </a:ext>
            </a:extLst>
          </p:cNvPr>
          <p:cNvSpPr txBox="1"/>
          <p:nvPr/>
        </p:nvSpPr>
        <p:spPr>
          <a:xfrm>
            <a:off x="7097484" y="5676448"/>
            <a:ext cx="50945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distance semble suffisante entre les clusters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413CCE2-4905-4301-87BD-195809F9779D}"/>
              </a:ext>
            </a:extLst>
          </p:cNvPr>
          <p:cNvSpPr txBox="1"/>
          <p:nvPr/>
        </p:nvSpPr>
        <p:spPr>
          <a:xfrm rot="2899383">
            <a:off x="8198095" y="2256741"/>
            <a:ext cx="2893293" cy="110799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fr-FR" sz="6600" dirty="0">
                <a:solidFill>
                  <a:srgbClr val="FF0000"/>
                </a:solidFill>
              </a:rPr>
              <a:t>Vérifier </a:t>
            </a:r>
          </a:p>
        </p:txBody>
      </p:sp>
    </p:spTree>
    <p:extLst>
      <p:ext uri="{BB962C8B-B14F-4D97-AF65-F5344CB8AC3E}">
        <p14:creationId xmlns:p14="http://schemas.microsoft.com/office/powerpoint/2010/main" val="1170566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segmentation RFM plus les catégories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49726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0" y="1274745"/>
            <a:ext cx="6385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docs-Roboto"/>
              </a:rPr>
              <a:t>Trois métriques utilisées pour l'identification des clusters</a:t>
            </a:r>
            <a:endParaRPr lang="fr-FR" sz="2000" b="1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A2596BC-C3E7-4992-866E-1CA3A2952A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52" r="66071"/>
          <a:stretch/>
        </p:blipFill>
        <p:spPr>
          <a:xfrm>
            <a:off x="183776" y="1914319"/>
            <a:ext cx="3848231" cy="2745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E806DFC-1CCC-4E40-900F-FFC304EA95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61" t="14852" r="33036"/>
          <a:stretch/>
        </p:blipFill>
        <p:spPr>
          <a:xfrm>
            <a:off x="4207328" y="2658449"/>
            <a:ext cx="3777343" cy="2745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2F52ED94-BE9C-4B11-B18D-C6AD4DF2AC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96" t="14852"/>
          <a:stretch/>
        </p:blipFill>
        <p:spPr>
          <a:xfrm>
            <a:off x="8100898" y="1914319"/>
            <a:ext cx="3777343" cy="2745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F0330C4-2AC7-474F-BB45-26D79C3D101D}"/>
              </a:ext>
            </a:extLst>
          </p:cNvPr>
          <p:cNvSpPr/>
          <p:nvPr/>
        </p:nvSpPr>
        <p:spPr>
          <a:xfrm>
            <a:off x="1944019" y="3437399"/>
            <a:ext cx="853610" cy="568544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73F776-065F-4CA5-9E64-2E748E34CE64}"/>
              </a:ext>
            </a:extLst>
          </p:cNvPr>
          <p:cNvSpPr/>
          <p:nvPr/>
        </p:nvSpPr>
        <p:spPr>
          <a:xfrm>
            <a:off x="6770914" y="4484913"/>
            <a:ext cx="1088571" cy="500743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A5A191-0FF7-4FFF-A2E4-53EB1739A9EB}"/>
              </a:ext>
            </a:extLst>
          </p:cNvPr>
          <p:cNvSpPr/>
          <p:nvPr/>
        </p:nvSpPr>
        <p:spPr>
          <a:xfrm>
            <a:off x="10228047" y="2079019"/>
            <a:ext cx="1550295" cy="326724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5747C9-53B9-48DE-A8FC-6568BDEB4127}"/>
              </a:ext>
            </a:extLst>
          </p:cNvPr>
          <p:cNvSpPr/>
          <p:nvPr/>
        </p:nvSpPr>
        <p:spPr>
          <a:xfrm>
            <a:off x="0" y="5736047"/>
            <a:ext cx="5159829" cy="34758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9AF9AB1-5202-4401-AC7F-BC3B77344109}"/>
              </a:ext>
            </a:extLst>
          </p:cNvPr>
          <p:cNvSpPr txBox="1"/>
          <p:nvPr/>
        </p:nvSpPr>
        <p:spPr>
          <a:xfrm>
            <a:off x="0" y="5745073"/>
            <a:ext cx="50618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L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à, ce n’est pas très clair par rapport avec seulement RFM</a:t>
            </a:r>
          </a:p>
        </p:txBody>
      </p:sp>
    </p:spTree>
    <p:extLst>
      <p:ext uri="{BB962C8B-B14F-4D97-AF65-F5344CB8AC3E}">
        <p14:creationId xmlns:p14="http://schemas.microsoft.com/office/powerpoint/2010/main" val="34702743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27BDF70-87E4-4FC8-9DB1-C7A2320DB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911934"/>
            <a:ext cx="7477678" cy="34774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 silhouette pour approfondir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E06B44-ACFE-4EF2-A0A1-09A90DDFC222}"/>
              </a:ext>
            </a:extLst>
          </p:cNvPr>
          <p:cNvSpPr/>
          <p:nvPr/>
        </p:nvSpPr>
        <p:spPr>
          <a:xfrm>
            <a:off x="-18013" y="1205873"/>
            <a:ext cx="6799813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64AA24B-84AD-4799-98AA-255493119321}"/>
              </a:ext>
            </a:extLst>
          </p:cNvPr>
          <p:cNvSpPr txBox="1"/>
          <p:nvPr/>
        </p:nvSpPr>
        <p:spPr>
          <a:xfrm>
            <a:off x="0" y="1235627"/>
            <a:ext cx="66838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n_clusters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= 9 La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silhouette_score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moyenne est de : 0.487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B61730-26EB-44F4-972C-3219404F89DB}"/>
              </a:ext>
            </a:extLst>
          </p:cNvPr>
          <p:cNvSpPr/>
          <p:nvPr/>
        </p:nvSpPr>
        <p:spPr>
          <a:xfrm>
            <a:off x="7219508" y="5636235"/>
            <a:ext cx="4972494" cy="593801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48484E-7B2F-4076-9D04-F5D2A6CFB477}"/>
              </a:ext>
            </a:extLst>
          </p:cNvPr>
          <p:cNvSpPr txBox="1"/>
          <p:nvPr/>
        </p:nvSpPr>
        <p:spPr>
          <a:xfrm>
            <a:off x="7368363" y="5634628"/>
            <a:ext cx="48236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Les valeurs entre les clusters 6 et 9 étaient comprises entre 0.480 et 0.487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0429943-627C-420F-B20D-902A58FE49EC}"/>
              </a:ext>
            </a:extLst>
          </p:cNvPr>
          <p:cNvSpPr txBox="1"/>
          <p:nvPr/>
        </p:nvSpPr>
        <p:spPr>
          <a:xfrm rot="2899383">
            <a:off x="8198095" y="2256741"/>
            <a:ext cx="2893293" cy="110799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fr-FR" sz="6600" dirty="0">
                <a:solidFill>
                  <a:srgbClr val="FF0000"/>
                </a:solidFill>
              </a:rPr>
              <a:t>Vérifier </a:t>
            </a:r>
          </a:p>
        </p:txBody>
      </p:sp>
    </p:spTree>
    <p:extLst>
      <p:ext uri="{BB962C8B-B14F-4D97-AF65-F5344CB8AC3E}">
        <p14:creationId xmlns:p14="http://schemas.microsoft.com/office/powerpoint/2010/main" val="849481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E0AA596-5F46-4861-8033-A1D696B5A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7" y="1304167"/>
            <a:ext cx="7000992" cy="4200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Signification des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C3AFA5-B407-4499-B509-97F08C013B72}"/>
              </a:ext>
            </a:extLst>
          </p:cNvPr>
          <p:cNvSpPr/>
          <p:nvPr/>
        </p:nvSpPr>
        <p:spPr>
          <a:xfrm>
            <a:off x="6237514" y="5815740"/>
            <a:ext cx="5954486" cy="34758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FD90E48-8A00-44B7-842C-9EA3E56C2691}"/>
              </a:ext>
            </a:extLst>
          </p:cNvPr>
          <p:cNvSpPr txBox="1"/>
          <p:nvPr/>
        </p:nvSpPr>
        <p:spPr>
          <a:xfrm>
            <a:off x="6313714" y="5824765"/>
            <a:ext cx="5878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Après filtrage, on peut dire que tous les client ont récemment acheté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75A6B918-45D3-411F-91EA-8560C3C24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037" y="1943018"/>
            <a:ext cx="3353249" cy="330244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54263138-DCF7-42DB-8719-704C961272D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98" y="1335629"/>
            <a:ext cx="457727" cy="42727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B7948647-4A56-4D64-B0D0-85AB660EC8E6}"/>
              </a:ext>
            </a:extLst>
          </p:cNvPr>
          <p:cNvSpPr txBox="1"/>
          <p:nvPr/>
        </p:nvSpPr>
        <p:spPr>
          <a:xfrm>
            <a:off x="8124673" y="1335629"/>
            <a:ext cx="36894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Google Sans"/>
              </a:rPr>
              <a:t>Il faut avoir en compte que :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732397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Modèle sélectionné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36359362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4 clusters pour la segmentation RFM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0DF4D4C9-37C4-4632-9A35-94D9C22D76C6}"/>
              </a:ext>
            </a:extLst>
          </p:cNvPr>
          <p:cNvGrpSpPr/>
          <p:nvPr/>
        </p:nvGrpSpPr>
        <p:grpSpPr>
          <a:xfrm>
            <a:off x="6754767" y="3707242"/>
            <a:ext cx="2227868" cy="2525182"/>
            <a:chOff x="6754767" y="3347295"/>
            <a:chExt cx="2227868" cy="2525182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CCBA984C-3337-4B89-AFC6-7A4A24AFA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63" r="33257" b="26559"/>
            <a:stretch/>
          </p:blipFill>
          <p:spPr>
            <a:xfrm>
              <a:off x="6754767" y="3429000"/>
              <a:ext cx="1113934" cy="244347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64CD1A73-DC38-434B-8D05-9AED3A8C1D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520" b="24103"/>
            <a:stretch/>
          </p:blipFill>
          <p:spPr>
            <a:xfrm>
              <a:off x="7868701" y="3347295"/>
              <a:ext cx="1113934" cy="25251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19" name="Image 18">
            <a:extLst>
              <a:ext uri="{FF2B5EF4-FFF2-40B4-BE49-F238E27FC236}">
                <a16:creationId xmlns:a16="http://schemas.microsoft.com/office/drawing/2014/main" id="{D2A4E4EC-0F25-428A-ADE7-247E8E4E0D1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767C168E-1489-4A7D-A51E-6196E3B4E40B}"/>
              </a:ext>
            </a:extLst>
          </p:cNvPr>
          <p:cNvSpPr txBox="1"/>
          <p:nvPr/>
        </p:nvSpPr>
        <p:spPr>
          <a:xfrm>
            <a:off x="844681" y="1443610"/>
            <a:ext cx="33354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4 cluster pour la segmentation RFM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DAFDDD5-FC4C-49D3-8AB0-C3DD8EA70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1888" y="2224301"/>
            <a:ext cx="3265386" cy="2343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0868FC0-7359-4B7B-980C-6599764E34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6640" y="1443610"/>
            <a:ext cx="2856265" cy="2463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2553F76A-A9BC-4E51-AB0C-2BF0127D2FE2}"/>
              </a:ext>
            </a:extLst>
          </p:cNvPr>
          <p:cNvSpPr txBox="1"/>
          <p:nvPr/>
        </p:nvSpPr>
        <p:spPr>
          <a:xfrm rot="2899383">
            <a:off x="2118494" y="3870711"/>
            <a:ext cx="2893293" cy="110799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fr-FR" sz="6600" dirty="0">
                <a:solidFill>
                  <a:srgbClr val="FF0000"/>
                </a:solidFill>
              </a:rPr>
              <a:t>Vérifier </a:t>
            </a:r>
          </a:p>
        </p:txBody>
      </p:sp>
    </p:spTree>
    <p:extLst>
      <p:ext uri="{BB962C8B-B14F-4D97-AF65-F5344CB8AC3E}">
        <p14:creationId xmlns:p14="http://schemas.microsoft.com/office/powerpoint/2010/main" val="34107976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Description du cluster</a:t>
            </a:r>
            <a:endParaRPr lang="fr-FR" sz="4000" b="1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484BAB6-E4B9-4FBE-9985-4F85659E9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27" y="2391067"/>
            <a:ext cx="1339577" cy="1412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3" name="Google Shape;2115;p40">
            <a:extLst>
              <a:ext uri="{FF2B5EF4-FFF2-40B4-BE49-F238E27FC236}">
                <a16:creationId xmlns:a16="http://schemas.microsoft.com/office/drawing/2014/main" id="{6DEA053B-0658-43B7-A6B5-A61F184BA4F0}"/>
              </a:ext>
            </a:extLst>
          </p:cNvPr>
          <p:cNvSpPr txBox="1"/>
          <p:nvPr/>
        </p:nvSpPr>
        <p:spPr>
          <a:xfrm>
            <a:off x="760545" y="1575684"/>
            <a:ext cx="1786377" cy="4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Cluster 0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8AB38D3-DB84-49D6-80EB-4776C793B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596" y="2139610"/>
            <a:ext cx="1110981" cy="1664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4" name="Google Shape;2115;p40">
            <a:extLst>
              <a:ext uri="{FF2B5EF4-FFF2-40B4-BE49-F238E27FC236}">
                <a16:creationId xmlns:a16="http://schemas.microsoft.com/office/drawing/2014/main" id="{8E2B0B4F-C1F6-4C98-8CB4-2B77E2D15D5A}"/>
              </a:ext>
            </a:extLst>
          </p:cNvPr>
          <p:cNvSpPr txBox="1"/>
          <p:nvPr/>
        </p:nvSpPr>
        <p:spPr>
          <a:xfrm>
            <a:off x="6364897" y="1458271"/>
            <a:ext cx="1786377" cy="699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2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839EADE4-B285-40B9-BB49-3A33CF0901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213" y="2157898"/>
            <a:ext cx="1165844" cy="1645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5" name="Google Shape;2115;p40">
            <a:extLst>
              <a:ext uri="{FF2B5EF4-FFF2-40B4-BE49-F238E27FC236}">
                <a16:creationId xmlns:a16="http://schemas.microsoft.com/office/drawing/2014/main" id="{7F5C79F3-7ADB-40C5-8308-C7017384B0C3}"/>
              </a:ext>
            </a:extLst>
          </p:cNvPr>
          <p:cNvSpPr txBox="1"/>
          <p:nvPr/>
        </p:nvSpPr>
        <p:spPr>
          <a:xfrm>
            <a:off x="9175031" y="1458271"/>
            <a:ext cx="1786377" cy="69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Cluster 3</a:t>
            </a:r>
            <a:endParaRPr lang="fr-FR" sz="22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41DFD30-D084-44F8-973B-CA46B3ABE9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464" y="2327059"/>
            <a:ext cx="1046974" cy="1476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6" name="Google Shape;2115;p40">
            <a:extLst>
              <a:ext uri="{FF2B5EF4-FFF2-40B4-BE49-F238E27FC236}">
                <a16:creationId xmlns:a16="http://schemas.microsoft.com/office/drawing/2014/main" id="{5D28B679-C030-458E-A395-4F6D04ACBBBE}"/>
              </a:ext>
            </a:extLst>
          </p:cNvPr>
          <p:cNvSpPr txBox="1"/>
          <p:nvPr/>
        </p:nvSpPr>
        <p:spPr>
          <a:xfrm>
            <a:off x="3598128" y="1458271"/>
            <a:ext cx="1786377" cy="74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1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06EFE7F-3159-4120-AA5A-678A83DAF8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854" y="4169713"/>
            <a:ext cx="2045922" cy="18631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389F2BB-3A9E-4E75-A143-69AA4B7CE9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4990" y="4169713"/>
            <a:ext cx="2045922" cy="185609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096D2AA-57F1-4603-9063-DCB5E0F0A9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35126" y="4169713"/>
            <a:ext cx="2038891" cy="185609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2C33944-EDAF-4F8D-A157-AB9A56D080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59176" y="4124181"/>
            <a:ext cx="2045922" cy="1842033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6336232-52E0-4AE3-B8E3-37CFF3F95B3E}"/>
              </a:ext>
            </a:extLst>
          </p:cNvPr>
          <p:cNvSpPr txBox="1"/>
          <p:nvPr/>
        </p:nvSpPr>
        <p:spPr>
          <a:xfrm rot="1569842">
            <a:off x="9401403" y="692574"/>
            <a:ext cx="2893293" cy="110799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fr-FR" sz="6600" dirty="0">
                <a:solidFill>
                  <a:srgbClr val="FF0000"/>
                </a:solidFill>
              </a:rPr>
              <a:t>Vérifier </a:t>
            </a:r>
          </a:p>
        </p:txBody>
      </p:sp>
    </p:spTree>
    <p:extLst>
      <p:ext uri="{BB962C8B-B14F-4D97-AF65-F5344CB8AC3E}">
        <p14:creationId xmlns:p14="http://schemas.microsoft.com/office/powerpoint/2010/main" val="106775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6" y="1360906"/>
            <a:ext cx="74574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ln>
                  <a:solidFill>
                    <a:schemeClr val="tx1"/>
                  </a:solidFill>
                </a:ln>
                <a:latin typeface="Google Sans"/>
              </a:rPr>
              <a:t>Olist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(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solution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vente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sur les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marketplaces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en ligne) souhaite fournisseur à ses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équipes d'e-commerce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une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segmentation des clients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pour leurs campagnes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communication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.</a:t>
            </a:r>
            <a:endParaRPr lang="fr-FR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Google San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554A95C-198F-4D25-BB93-3862BE22E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412617"/>
            <a:ext cx="340377" cy="36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719297" y="4021534"/>
            <a:ext cx="6283082" cy="1754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202124"/>
                </a:solidFill>
                <a:latin typeface="Google Sans"/>
              </a:rPr>
              <a:t>Prendre en compte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La segmentation proposée doit être exploitable et facile d’utilisation pour l’équipe marketing.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Evaluer la fréquence à laquelle la segmentation doit être mise à jour, afin de pouvoir effectuer un devis de contrat de maintenance.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5883F-5A31-48FF-A41D-178CC91EEB75}"/>
              </a:ext>
            </a:extLst>
          </p:cNvPr>
          <p:cNvSpPr txBox="1"/>
          <p:nvPr/>
        </p:nvSpPr>
        <p:spPr>
          <a:xfrm>
            <a:off x="697220" y="3238674"/>
            <a:ext cx="61968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Google Sans"/>
              </a:rPr>
              <a:t>Fournir à l’équipe marketing une description </a:t>
            </a:r>
            <a:r>
              <a:rPr lang="fr-FR" sz="2000" b="1" u="none" strike="noStrike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Google Sans"/>
              </a:rPr>
              <a:t>actionable</a:t>
            </a:r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Google Sans"/>
              </a:rPr>
              <a:t> de la segmentation pour une utilisation optimale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24342DB-9053-420E-8341-BE26FB301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23" y="1360906"/>
            <a:ext cx="3268040" cy="12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6E5E17E-BD0F-4687-8397-F6387BEBB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894" y="3429000"/>
            <a:ext cx="4623898" cy="1960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3">
            <a:extLst>
              <a:ext uri="{FF2B5EF4-FFF2-40B4-BE49-F238E27FC236}">
                <a16:creationId xmlns:a16="http://schemas.microsoft.com/office/drawing/2014/main" id="{C29127FA-41C3-48A7-9EC8-55EC9AD4F573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8745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La stratégie d'ajout de nouveaux clients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5966953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de la mission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6336232-52E0-4AE3-B8E3-37CFF3F95B3E}"/>
              </a:ext>
            </a:extLst>
          </p:cNvPr>
          <p:cNvSpPr txBox="1"/>
          <p:nvPr/>
        </p:nvSpPr>
        <p:spPr>
          <a:xfrm rot="1569842">
            <a:off x="9401403" y="692574"/>
            <a:ext cx="2893293" cy="110799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fr-FR" sz="6600" dirty="0">
                <a:solidFill>
                  <a:srgbClr val="FF0000"/>
                </a:solidFill>
              </a:rPr>
              <a:t>Vérifier </a:t>
            </a:r>
          </a:p>
        </p:txBody>
      </p:sp>
    </p:spTree>
    <p:extLst>
      <p:ext uri="{BB962C8B-B14F-4D97-AF65-F5344CB8AC3E}">
        <p14:creationId xmlns:p14="http://schemas.microsoft.com/office/powerpoint/2010/main" val="2900701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Conclusions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7.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7142274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08E4FDB-B292-445C-B63F-7C9A04FFF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147" y="2977764"/>
            <a:ext cx="5246206" cy="23265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de la mission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15B49B5-6196-4448-9E70-7E2664D9ACD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029853"/>
            <a:ext cx="457727" cy="42727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5FB4105-0128-4D6E-8B74-FA687B51CD43}"/>
              </a:ext>
            </a:extLst>
          </p:cNvPr>
          <p:cNvSpPr txBox="1"/>
          <p:nvPr/>
        </p:nvSpPr>
        <p:spPr>
          <a:xfrm>
            <a:off x="844895" y="2024702"/>
            <a:ext cx="103415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C'est nécessaire plus de variable pour identifier chaque type de clients selon ses comportements d'achat.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Par exemple, si c'est une offre, anniversaire du client.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270C0AE-97C7-41A5-A56E-4477D983919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7" y="2903159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C62ECFC-42D2-44B4-80B5-B00E91E30057}"/>
              </a:ext>
            </a:extLst>
          </p:cNvPr>
          <p:cNvSpPr txBox="1"/>
          <p:nvPr/>
        </p:nvSpPr>
        <p:spPr>
          <a:xfrm>
            <a:off x="816636" y="2898008"/>
            <a:ext cx="6030478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Il faut utiliser le variable « </a:t>
            </a:r>
            <a:r>
              <a:rPr lang="fr-FR" sz="2000" dirty="0"/>
              <a:t>order_purchase_timestamp » également que les catégories pour savoir s’il y a des clients qu’achètent uniquement dans une spécifique période de l’année</a:t>
            </a:r>
            <a:r>
              <a:rPr lang="fr-FR" sz="2000" dirty="0">
                <a:latin typeface="Google Sans"/>
              </a:rPr>
              <a:t>. </a:t>
            </a:r>
          </a:p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Par exemple, des achats pour la fête de Noé.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5FE1A5-7CA4-43E7-8851-A42732D66A95}"/>
              </a:ext>
            </a:extLst>
          </p:cNvPr>
          <p:cNvSpPr/>
          <p:nvPr/>
        </p:nvSpPr>
        <p:spPr>
          <a:xfrm>
            <a:off x="0" y="1352931"/>
            <a:ext cx="5083629" cy="336947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41D8C44-1D96-4131-B963-A05738BD7171}"/>
              </a:ext>
            </a:extLst>
          </p:cNvPr>
          <p:cNvSpPr txBox="1"/>
          <p:nvPr/>
        </p:nvSpPr>
        <p:spPr>
          <a:xfrm>
            <a:off x="0" y="1351324"/>
            <a:ext cx="50836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Basé sur la segmentation du comportement et de la valeur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B795763-D073-4810-A6E7-E35C587970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7" y="4644949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D68452BE-730E-48A4-A8E9-FE3EDF328EC5}"/>
              </a:ext>
            </a:extLst>
          </p:cNvPr>
          <p:cNvSpPr txBox="1"/>
          <p:nvPr/>
        </p:nvSpPr>
        <p:spPr>
          <a:xfrm>
            <a:off x="816636" y="4639798"/>
            <a:ext cx="52241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Explorez d'autres types de réduction de dimension tels que UMAP, ISOMAP, etc., et aussi d’autres types des algorithmes de clustering tels que DBSCAN, </a:t>
            </a:r>
            <a:r>
              <a:rPr lang="fr-FR" sz="2000" dirty="0" err="1">
                <a:latin typeface="Google Sans"/>
              </a:rPr>
              <a:t>MiniBatchKMeans</a:t>
            </a:r>
            <a:r>
              <a:rPr lang="fr-FR" sz="2000" dirty="0">
                <a:latin typeface="Google Sans"/>
              </a:rPr>
              <a:t>, etc. 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4976313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81" y="1447892"/>
            <a:ext cx="6373038" cy="4412022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ACD95161-13B9-4D6C-BE86-623053F4718F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2935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8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septembre 2021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B30C7B-ECE0-4D13-BF8E-E123A312968E}"/>
              </a:ext>
            </a:extLst>
          </p:cNvPr>
          <p:cNvSpPr/>
          <p:nvPr/>
        </p:nvSpPr>
        <p:spPr>
          <a:xfrm>
            <a:off x="279917" y="5284014"/>
            <a:ext cx="1964519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2" descr="OpenClassrooms — Wikipédia">
            <a:extLst>
              <a:ext uri="{FF2B5EF4-FFF2-40B4-BE49-F238E27FC236}">
                <a16:creationId xmlns:a16="http://schemas.microsoft.com/office/drawing/2014/main" id="{18FA7543-C255-47CA-9E0D-0DB0A858B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D8D22BE0-298E-44EE-A4A3-A03C472D0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03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3A4D0-97E5-418A-B2F3-D02EB708323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3A9EF390-3B15-4059-B08F-CA3DF8CEDD5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A946494B-140D-42CF-AF95-532259FA6484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15D2E684-7E60-4C39-9475-A0A9E25ECB1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CC5F8AD6-A0B4-4B1D-9A60-D7FB51108F44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96A7A7F7-9FE9-4BF7-ABDA-1342115A620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AA956240-11DA-4B7E-9B6D-4D85E6BEDD0F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9B268F29-ED6F-4BAB-91CF-9B4FD43BC85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2942E1B4-B6D2-45B0-B6B5-8958C813FDA2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DC58B22C-92CE-47D9-BAD5-2BA0DAFAC71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C400ECF8-C069-4886-9EA1-C3B28B579CF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29AAD87-722D-42ED-ADDD-21FDDF073E80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EEBD22B2-98DC-445B-AA4B-EB7FBF1884BA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44246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62" name="TextBox 3">
            <a:extLst>
              <a:ext uri="{FF2B5EF4-FFF2-40B4-BE49-F238E27FC236}">
                <a16:creationId xmlns:a16="http://schemas.microsoft.com/office/drawing/2014/main" id="{860571B2-B812-4637-A779-07D4BE5519B8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51C7B2-431A-4EBD-B7CF-E2F69CCCD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5" y="1306842"/>
            <a:ext cx="7677724" cy="3896629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BA179A9-AE3F-4603-BEDE-B5AFCA713936}"/>
              </a:ext>
            </a:extLst>
          </p:cNvPr>
          <p:cNvSpPr txBox="1"/>
          <p:nvPr/>
        </p:nvSpPr>
        <p:spPr>
          <a:xfrm>
            <a:off x="8481932" y="2363777"/>
            <a:ext cx="36691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order_id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poduct_id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seller_id</a:t>
            </a:r>
            <a:b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</a:b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geolocalization_zip_code_prefix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A83EC41F-EB23-47FC-9CC7-6A6B34099A02}"/>
              </a:ext>
            </a:extLst>
          </p:cNvPr>
          <p:cNvSpPr txBox="1"/>
          <p:nvPr/>
        </p:nvSpPr>
        <p:spPr>
          <a:xfrm>
            <a:off x="8481932" y="1580917"/>
            <a:ext cx="36691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Il y a des « relations » entre les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à travers les colonnes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027DF4E-3B68-4439-9F08-82B221E15078}"/>
              </a:ext>
            </a:extLst>
          </p:cNvPr>
          <p:cNvSpPr/>
          <p:nvPr/>
        </p:nvSpPr>
        <p:spPr>
          <a:xfrm>
            <a:off x="7928811" y="5157525"/>
            <a:ext cx="4263188" cy="45772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F6127337-A7E3-4CD5-B47D-8D88DC0231D5}"/>
              </a:ext>
            </a:extLst>
          </p:cNvPr>
          <p:cNvSpPr txBox="1"/>
          <p:nvPr/>
        </p:nvSpPr>
        <p:spPr>
          <a:xfrm>
            <a:off x="8039004" y="5201722"/>
            <a:ext cx="3465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Soyez prudent avec ces relations.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54E951DC-3C44-438A-800B-1420618689C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12" y="1580917"/>
            <a:ext cx="457727" cy="4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1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321180"/>
              </p:ext>
            </p:extLst>
          </p:nvPr>
        </p:nvGraphicFramePr>
        <p:xfrm>
          <a:off x="377905" y="1327816"/>
          <a:ext cx="11461673" cy="4806290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969144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7296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orders_dataset.csv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Il s'agit de l'ensemble de données de base.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99441x4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sur le client et son emplacement.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99441x5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order_reviews_dataset.csv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relatives sur les avis des clients.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100000x7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20.93 %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order_items_dataset.csv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Comprend des données sur les articles achetés dans chaque commande.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112650x7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products_dataset.csv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des données sur les produits vendus par </a:t>
                      </a:r>
                      <a:r>
                        <a:rPr lang="fr-FR" sz="1400" dirty="0" err="1"/>
                        <a:t>Olist</a:t>
                      </a:r>
                      <a:r>
                        <a:rPr lang="fr-FR" sz="1400" dirty="0"/>
                        <a:t>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2674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32951x9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0,83 %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805722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9BBCC92E-9C6A-4052-A57F-C1CCFA6FA569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784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179425"/>
              </p:ext>
            </p:extLst>
          </p:nvPr>
        </p:nvGraphicFramePr>
        <p:xfrm>
          <a:off x="377905" y="1327816"/>
          <a:ext cx="11461673" cy="3845032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2969144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7296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sellers_dataset.csv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comprend des données sur les vendeurs qui ont exécuté les commandes passées sur </a:t>
                      </a:r>
                      <a:r>
                        <a:rPr lang="fr-FR" sz="1400" dirty="0" err="1"/>
                        <a:t>Olist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3095x4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</a:rPr>
                        <a:t>order_payments_dataset.csv</a:t>
                      </a:r>
                      <a:endParaRPr lang="fr-FR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sur les options de paiement des commandes.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1103886x5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geolocation_dataset.csv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des informations sur les codes postaux brésiliens et ses coordonnées </a:t>
                      </a:r>
                      <a:r>
                        <a:rPr lang="fr-FR" sz="1400" dirty="0" err="1"/>
                        <a:t>lat</a:t>
                      </a:r>
                      <a:r>
                        <a:rPr lang="fr-FR" sz="1400" dirty="0"/>
                        <a:t>/</a:t>
                      </a:r>
                      <a:r>
                        <a:rPr lang="fr-FR" sz="1400" dirty="0" err="1"/>
                        <a:t>lng</a:t>
                      </a:r>
                      <a:r>
                        <a:rPr lang="fr-FR" sz="1400" dirty="0"/>
                        <a:t>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1000163x5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20.93 %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product_category_name_translation.csv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Traduit le </a:t>
                      </a:r>
                      <a:r>
                        <a:rPr lang="fr-FR" sz="1400" dirty="0" err="1"/>
                        <a:t>product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category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name</a:t>
                      </a:r>
                      <a:r>
                        <a:rPr lang="fr-FR" sz="1400" dirty="0"/>
                        <a:t> en anglais.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71x2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9BBCC92E-9C6A-4052-A57F-C1CCFA6FA569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2934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Analyse exploratoire 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60308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22466</TotalTime>
  <Words>3211</Words>
  <Application>Microsoft Office PowerPoint</Application>
  <PresentationFormat>Grand écran</PresentationFormat>
  <Paragraphs>501</Paragraphs>
  <Slides>45</Slides>
  <Notes>39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57" baseType="lpstr">
      <vt:lpstr>Arial</vt:lpstr>
      <vt:lpstr>Calibri</vt:lpstr>
      <vt:lpstr>Calibri Light</vt:lpstr>
      <vt:lpstr>Calibri Light (En-têtes)</vt:lpstr>
      <vt:lpstr>docs-Roboto</vt:lpstr>
      <vt:lpstr>Fira Sans Condensed Medium</vt:lpstr>
      <vt:lpstr>Fira Sans Extra Condensed</vt:lpstr>
      <vt:lpstr>Google Sans</vt:lpstr>
      <vt:lpstr>proxima nova</vt:lpstr>
      <vt:lpstr>Roboto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583</cp:revision>
  <cp:lastPrinted>2021-09-06T10:04:02Z</cp:lastPrinted>
  <dcterms:created xsi:type="dcterms:W3CDTF">2019-08-03T17:49:11Z</dcterms:created>
  <dcterms:modified xsi:type="dcterms:W3CDTF">2021-10-11T08:15:14Z</dcterms:modified>
</cp:coreProperties>
</file>