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619" r:id="rId16"/>
    <p:sldId id="438" r:id="rId17"/>
    <p:sldId id="621" r:id="rId18"/>
    <p:sldId id="575" r:id="rId19"/>
    <p:sldId id="581" r:id="rId20"/>
    <p:sldId id="616" r:id="rId21"/>
    <p:sldId id="577" r:id="rId22"/>
    <p:sldId id="587" r:id="rId23"/>
    <p:sldId id="588" r:id="rId24"/>
    <p:sldId id="589" r:id="rId25"/>
    <p:sldId id="595" r:id="rId26"/>
    <p:sldId id="591" r:id="rId27"/>
    <p:sldId id="592" r:id="rId28"/>
    <p:sldId id="590" r:id="rId29"/>
    <p:sldId id="594" r:id="rId30"/>
    <p:sldId id="623" r:id="rId31"/>
    <p:sldId id="597" r:id="rId32"/>
    <p:sldId id="598" r:id="rId33"/>
    <p:sldId id="599" r:id="rId34"/>
    <p:sldId id="624" r:id="rId35"/>
    <p:sldId id="601" r:id="rId36"/>
    <p:sldId id="602" r:id="rId37"/>
    <p:sldId id="625" r:id="rId38"/>
    <p:sldId id="604" r:id="rId39"/>
    <p:sldId id="615" r:id="rId40"/>
    <p:sldId id="617" r:id="rId41"/>
    <p:sldId id="618" r:id="rId42"/>
    <p:sldId id="611" r:id="rId43"/>
    <p:sldId id="610" r:id="rId44"/>
    <p:sldId id="612" r:id="rId45"/>
    <p:sldId id="534" r:id="rId46"/>
    <p:sldId id="535" r:id="rId47"/>
    <p:sldId id="62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FAADC"/>
    <a:srgbClr val="7451EB"/>
    <a:srgbClr val="2F5597"/>
    <a:srgbClr val="A5A5A5"/>
    <a:srgbClr val="ED7D31"/>
    <a:srgbClr val="FFFFFF"/>
    <a:srgbClr val="548235"/>
    <a:srgbClr val="70AD47"/>
    <a:srgbClr val="63C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58" d="100"/>
          <a:sy n="58" d="100"/>
        </p:scale>
        <p:origin x="61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1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197914"/>
            <a:ext cx="7576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D'autres ensembles de données sont passés à 2 mois plus tôt que les autres pour mesurer la stabilité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060388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371651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Segmentation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802673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la segmentation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passuffisante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01683"/>
              </p:ext>
            </p:extLst>
          </p:nvPr>
        </p:nvGraphicFramePr>
        <p:xfrm>
          <a:off x="377906" y="2501025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60655"/>
              </p:ext>
            </p:extLst>
          </p:nvPr>
        </p:nvGraphicFramePr>
        <p:xfrm>
          <a:off x="998461" y="2502315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46141"/>
              </p:ext>
            </p:extLst>
          </p:nvPr>
        </p:nvGraphicFramePr>
        <p:xfrm>
          <a:off x="4742479" y="2508684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17598"/>
              </p:ext>
            </p:extLst>
          </p:nvPr>
        </p:nvGraphicFramePr>
        <p:xfrm>
          <a:off x="2936503" y="2508684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10997"/>
              </p:ext>
            </p:extLst>
          </p:nvPr>
        </p:nvGraphicFramePr>
        <p:xfrm>
          <a:off x="998461" y="1850892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51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399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243995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662805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661197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971292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4349753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625615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XXX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DF0470-E399-4A32-89A4-ECC4183955ED}"/>
              </a:ext>
            </a:extLst>
          </p:cNvPr>
          <p:cNvSpPr txBox="1"/>
          <p:nvPr/>
        </p:nvSpPr>
        <p:spPr>
          <a:xfrm rot="1633424">
            <a:off x="6884722" y="485512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B683A3-FF57-41B5-A27C-29299211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434896"/>
            <a:ext cx="7247845" cy="233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39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grpSp>
        <p:nvGrpSpPr>
          <p:cNvPr id="8" name="Google Shape;874;p30">
            <a:extLst>
              <a:ext uri="{FF2B5EF4-FFF2-40B4-BE49-F238E27FC236}">
                <a16:creationId xmlns:a16="http://schemas.microsoft.com/office/drawing/2014/main" id="{8A6052F1-9653-44F2-99C7-7FEEBE3444D6}"/>
              </a:ext>
            </a:extLst>
          </p:cNvPr>
          <p:cNvGrpSpPr/>
          <p:nvPr/>
        </p:nvGrpSpPr>
        <p:grpSpPr>
          <a:xfrm>
            <a:off x="4999509" y="4504712"/>
            <a:ext cx="4486062" cy="1058386"/>
            <a:chOff x="2992114" y="3694908"/>
            <a:chExt cx="4486062" cy="1058386"/>
          </a:xfrm>
          <a:solidFill>
            <a:schemeClr val="accent6">
              <a:lumMod val="75000"/>
            </a:schemeClr>
          </a:solidFill>
        </p:grpSpPr>
        <p:sp>
          <p:nvSpPr>
            <p:cNvPr id="9" name="Google Shape;875;p30">
              <a:extLst>
                <a:ext uri="{FF2B5EF4-FFF2-40B4-BE49-F238E27FC236}">
                  <a16:creationId xmlns:a16="http://schemas.microsoft.com/office/drawing/2014/main" id="{53E0DBE4-39DE-4EA8-A464-6C3A024258E7}"/>
                </a:ext>
              </a:extLst>
            </p:cNvPr>
            <p:cNvSpPr/>
            <p:nvPr/>
          </p:nvSpPr>
          <p:spPr>
            <a:xfrm>
              <a:off x="3272477" y="3827803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5482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6;p30">
              <a:extLst>
                <a:ext uri="{FF2B5EF4-FFF2-40B4-BE49-F238E27FC236}">
                  <a16:creationId xmlns:a16="http://schemas.microsoft.com/office/drawing/2014/main" id="{6DA0A7DC-D4F2-4E1D-801E-D852CEE619AE}"/>
                </a:ext>
              </a:extLst>
            </p:cNvPr>
            <p:cNvSpPr/>
            <p:nvPr/>
          </p:nvSpPr>
          <p:spPr>
            <a:xfrm>
              <a:off x="2992114" y="3694908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1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8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4" y="7889"/>
                  </a:lnTo>
                  <a:cubicBezTo>
                    <a:pt x="3648" y="8102"/>
                    <a:pt x="3930" y="8209"/>
                    <a:pt x="4212" y="8209"/>
                  </a:cubicBezTo>
                  <a:cubicBezTo>
                    <a:pt x="4494" y="8209"/>
                    <a:pt x="4775" y="8102"/>
                    <a:pt x="4989" y="7889"/>
                  </a:cubicBezTo>
                  <a:lnTo>
                    <a:pt x="7996" y="4882"/>
                  </a:lnTo>
                  <a:cubicBezTo>
                    <a:pt x="8422" y="4454"/>
                    <a:pt x="8422" y="3755"/>
                    <a:pt x="7996" y="3328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1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7;p30">
              <a:extLst>
                <a:ext uri="{FF2B5EF4-FFF2-40B4-BE49-F238E27FC236}">
                  <a16:creationId xmlns:a16="http://schemas.microsoft.com/office/drawing/2014/main" id="{7AA69A4C-4D66-4AC8-B6F3-1A065681326C}"/>
                </a:ext>
              </a:extLst>
            </p:cNvPr>
            <p:cNvSpPr txBox="1"/>
            <p:nvPr/>
          </p:nvSpPr>
          <p:spPr>
            <a:xfrm>
              <a:off x="3108503" y="402355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" name="Google Shape;878;p30">
            <a:extLst>
              <a:ext uri="{FF2B5EF4-FFF2-40B4-BE49-F238E27FC236}">
                <a16:creationId xmlns:a16="http://schemas.microsoft.com/office/drawing/2014/main" id="{639F8D3F-EC46-4D56-98F6-B14B6EC6D0A0}"/>
              </a:ext>
            </a:extLst>
          </p:cNvPr>
          <p:cNvGrpSpPr/>
          <p:nvPr/>
        </p:nvGrpSpPr>
        <p:grpSpPr>
          <a:xfrm>
            <a:off x="6092024" y="4620519"/>
            <a:ext cx="3431992" cy="883923"/>
            <a:chOff x="5197194" y="3810715"/>
            <a:chExt cx="3061140" cy="883923"/>
          </a:xfrm>
        </p:grpSpPr>
        <p:sp>
          <p:nvSpPr>
            <p:cNvPr id="16" name="Google Shape;879;p30">
              <a:extLst>
                <a:ext uri="{FF2B5EF4-FFF2-40B4-BE49-F238E27FC236}">
                  <a16:creationId xmlns:a16="http://schemas.microsoft.com/office/drawing/2014/main" id="{3771E005-02A4-4478-B0BB-298CFE36976D}"/>
                </a:ext>
              </a:extLst>
            </p:cNvPr>
            <p:cNvSpPr txBox="1"/>
            <p:nvPr/>
          </p:nvSpPr>
          <p:spPr>
            <a:xfrm>
              <a:off x="5197194" y="3810715"/>
              <a:ext cx="306114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Affectez le cluster/segment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880;p30">
              <a:extLst>
                <a:ext uri="{FF2B5EF4-FFF2-40B4-BE49-F238E27FC236}">
                  <a16:creationId xmlns:a16="http://schemas.microsoft.com/office/drawing/2014/main" id="{2707E439-A0E0-4752-A5C9-8E2CFCF11213}"/>
                </a:ext>
              </a:extLst>
            </p:cNvPr>
            <p:cNvSpPr txBox="1"/>
            <p:nvPr/>
          </p:nvSpPr>
          <p:spPr>
            <a:xfrm>
              <a:off x="5197195" y="4088338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Affectez un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à le nouveau client à travers de algorithms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d’apprentissage supervisé</a:t>
              </a:r>
              <a:endParaRPr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881;p30">
            <a:extLst>
              <a:ext uri="{FF2B5EF4-FFF2-40B4-BE49-F238E27FC236}">
                <a16:creationId xmlns:a16="http://schemas.microsoft.com/office/drawing/2014/main" id="{93A732CB-2C31-4133-B89F-AB5FB7D03D0C}"/>
              </a:ext>
            </a:extLst>
          </p:cNvPr>
          <p:cNvGrpSpPr/>
          <p:nvPr/>
        </p:nvGrpSpPr>
        <p:grpSpPr>
          <a:xfrm>
            <a:off x="4999509" y="3555588"/>
            <a:ext cx="4486062" cy="1058386"/>
            <a:chOff x="2992114" y="2745784"/>
            <a:chExt cx="4486062" cy="1058386"/>
          </a:xfrm>
        </p:grpSpPr>
        <p:sp>
          <p:nvSpPr>
            <p:cNvPr id="19" name="Google Shape;882;p30">
              <a:extLst>
                <a:ext uri="{FF2B5EF4-FFF2-40B4-BE49-F238E27FC236}">
                  <a16:creationId xmlns:a16="http://schemas.microsoft.com/office/drawing/2014/main" id="{A4F372EE-E904-46EA-8D87-31C507590EA7}"/>
                </a:ext>
              </a:extLst>
            </p:cNvPr>
            <p:cNvSpPr/>
            <p:nvPr/>
          </p:nvSpPr>
          <p:spPr>
            <a:xfrm>
              <a:off x="3272477" y="2878682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3;p30">
              <a:extLst>
                <a:ext uri="{FF2B5EF4-FFF2-40B4-BE49-F238E27FC236}">
                  <a16:creationId xmlns:a16="http://schemas.microsoft.com/office/drawing/2014/main" id="{44118F25-6B14-4908-982C-CF29FE8D7C29}"/>
                </a:ext>
              </a:extLst>
            </p:cNvPr>
            <p:cNvSpPr/>
            <p:nvPr/>
          </p:nvSpPr>
          <p:spPr>
            <a:xfrm>
              <a:off x="2992114" y="2745784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9" y="107"/>
                    <a:pt x="3435" y="320"/>
                  </a:cubicBezTo>
                  <a:lnTo>
                    <a:pt x="428" y="3327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5" y="7888"/>
                  </a:lnTo>
                  <a:cubicBezTo>
                    <a:pt x="3649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9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7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4;p30">
              <a:extLst>
                <a:ext uri="{FF2B5EF4-FFF2-40B4-BE49-F238E27FC236}">
                  <a16:creationId xmlns:a16="http://schemas.microsoft.com/office/drawing/2014/main" id="{C40308CB-F5B4-4F23-BC6D-694FB1C7DA10}"/>
                </a:ext>
              </a:extLst>
            </p:cNvPr>
            <p:cNvSpPr txBox="1"/>
            <p:nvPr/>
          </p:nvSpPr>
          <p:spPr>
            <a:xfrm>
              <a:off x="3108503" y="3074427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" name="Google Shape;885;p30">
            <a:extLst>
              <a:ext uri="{FF2B5EF4-FFF2-40B4-BE49-F238E27FC236}">
                <a16:creationId xmlns:a16="http://schemas.microsoft.com/office/drawing/2014/main" id="{B6CD0704-5D2E-4D37-A67B-C988B373E3E7}"/>
              </a:ext>
            </a:extLst>
          </p:cNvPr>
          <p:cNvGrpSpPr/>
          <p:nvPr/>
        </p:nvGrpSpPr>
        <p:grpSpPr>
          <a:xfrm>
            <a:off x="6092025" y="3671394"/>
            <a:ext cx="6191990" cy="883923"/>
            <a:chOff x="5197195" y="2861590"/>
            <a:chExt cx="3029100" cy="883923"/>
          </a:xfrm>
        </p:grpSpPr>
        <p:sp>
          <p:nvSpPr>
            <p:cNvPr id="24" name="Google Shape;886;p30">
              <a:extLst>
                <a:ext uri="{FF2B5EF4-FFF2-40B4-BE49-F238E27FC236}">
                  <a16:creationId xmlns:a16="http://schemas.microsoft.com/office/drawing/2014/main" id="{7EE4DD58-C045-4F79-9F41-E183C248087E}"/>
                </a:ext>
              </a:extLst>
            </p:cNvPr>
            <p:cNvSpPr txBox="1"/>
            <p:nvPr/>
          </p:nvSpPr>
          <p:spPr>
            <a:xfrm>
              <a:off x="5197195" y="2861590"/>
              <a:ext cx="162383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 des indicateurs poiur le nouveau clientsRFM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887;p30">
              <a:extLst>
                <a:ext uri="{FF2B5EF4-FFF2-40B4-BE49-F238E27FC236}">
                  <a16:creationId xmlns:a16="http://schemas.microsoft.com/office/drawing/2014/main" id="{64E4D215-6373-495C-AF3B-5C578EB2DDE9}"/>
                </a:ext>
              </a:extLst>
            </p:cNvPr>
            <p:cNvSpPr txBox="1"/>
            <p:nvPr/>
          </p:nvSpPr>
          <p:spPr>
            <a:xfrm>
              <a:off x="5197195" y="3139213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 pour </a:t>
              </a:r>
              <a:r>
                <a:rPr lang="fr-FR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 nouveau client</a:t>
              </a:r>
            </a:p>
          </p:txBody>
        </p:sp>
      </p:grpSp>
      <p:grpSp>
        <p:nvGrpSpPr>
          <p:cNvPr id="27" name="Google Shape;889;p30">
            <a:extLst>
              <a:ext uri="{FF2B5EF4-FFF2-40B4-BE49-F238E27FC236}">
                <a16:creationId xmlns:a16="http://schemas.microsoft.com/office/drawing/2014/main" id="{8ED4E77F-A71C-476F-ADC2-B76AD67DCA6E}"/>
              </a:ext>
            </a:extLst>
          </p:cNvPr>
          <p:cNvGrpSpPr/>
          <p:nvPr/>
        </p:nvGrpSpPr>
        <p:grpSpPr>
          <a:xfrm>
            <a:off x="4999509" y="1657209"/>
            <a:ext cx="4486062" cy="1058515"/>
            <a:chOff x="2992114" y="847405"/>
            <a:chExt cx="4486062" cy="1058515"/>
          </a:xfrm>
          <a:solidFill>
            <a:srgbClr val="2F5597"/>
          </a:solidFill>
        </p:grpSpPr>
        <p:sp>
          <p:nvSpPr>
            <p:cNvPr id="28" name="Google Shape;890;p30">
              <a:extLst>
                <a:ext uri="{FF2B5EF4-FFF2-40B4-BE49-F238E27FC236}">
                  <a16:creationId xmlns:a16="http://schemas.microsoft.com/office/drawing/2014/main" id="{518FBBFC-7EF3-483A-9C7B-CC7C1A95F6F9}"/>
                </a:ext>
              </a:extLst>
            </p:cNvPr>
            <p:cNvSpPr/>
            <p:nvPr/>
          </p:nvSpPr>
          <p:spPr>
            <a:xfrm>
              <a:off x="3272477" y="980375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2F5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1;p30">
              <a:extLst>
                <a:ext uri="{FF2B5EF4-FFF2-40B4-BE49-F238E27FC236}">
                  <a16:creationId xmlns:a16="http://schemas.microsoft.com/office/drawing/2014/main" id="{33D40F0C-C3E5-42AB-A347-8A3D2DA36FBB}"/>
                </a:ext>
              </a:extLst>
            </p:cNvPr>
            <p:cNvSpPr/>
            <p:nvPr/>
          </p:nvSpPr>
          <p:spPr>
            <a:xfrm>
              <a:off x="2992114" y="847405"/>
              <a:ext cx="1085977" cy="1058515"/>
            </a:xfrm>
            <a:custGeom>
              <a:avLst/>
              <a:gdLst/>
              <a:ahLst/>
              <a:cxnLst/>
              <a:rect l="l" t="t" r="r" b="b"/>
              <a:pathLst>
                <a:path w="8423" h="8210" extrusionOk="0">
                  <a:moveTo>
                    <a:pt x="4211" y="1"/>
                  </a:moveTo>
                  <a:cubicBezTo>
                    <a:pt x="3930" y="1"/>
                    <a:pt x="3648" y="107"/>
                    <a:pt x="3435" y="321"/>
                  </a:cubicBezTo>
                  <a:lnTo>
                    <a:pt x="428" y="3328"/>
                  </a:lnTo>
                  <a:cubicBezTo>
                    <a:pt x="0" y="3755"/>
                    <a:pt x="0" y="4454"/>
                    <a:pt x="428" y="4882"/>
                  </a:cubicBezTo>
                  <a:lnTo>
                    <a:pt x="3435" y="7888"/>
                  </a:lnTo>
                  <a:cubicBezTo>
                    <a:pt x="3648" y="8102"/>
                    <a:pt x="3930" y="8209"/>
                    <a:pt x="4211" y="8209"/>
                  </a:cubicBezTo>
                  <a:cubicBezTo>
                    <a:pt x="4493" y="8209"/>
                    <a:pt x="4775" y="8102"/>
                    <a:pt x="4988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8"/>
                  </a:cubicBezTo>
                  <a:lnTo>
                    <a:pt x="4988" y="321"/>
                  </a:lnTo>
                  <a:cubicBezTo>
                    <a:pt x="4775" y="107"/>
                    <a:pt x="4493" y="1"/>
                    <a:pt x="4211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2;p30">
              <a:extLst>
                <a:ext uri="{FF2B5EF4-FFF2-40B4-BE49-F238E27FC236}">
                  <a16:creationId xmlns:a16="http://schemas.microsoft.com/office/drawing/2014/main" id="{A96A7D72-37D8-4E3D-9515-06B65968D439}"/>
                </a:ext>
              </a:extLst>
            </p:cNvPr>
            <p:cNvSpPr txBox="1"/>
            <p:nvPr/>
          </p:nvSpPr>
          <p:spPr>
            <a:xfrm>
              <a:off x="3108503" y="1176113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6092024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CalcuseXX des indicateurs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896;p30">
            <a:extLst>
              <a:ext uri="{FF2B5EF4-FFF2-40B4-BE49-F238E27FC236}">
                <a16:creationId xmlns:a16="http://schemas.microsoft.com/office/drawing/2014/main" id="{B44E98F3-BC04-4726-8782-B77E1B8470D2}"/>
              </a:ext>
            </a:extLst>
          </p:cNvPr>
          <p:cNvGrpSpPr/>
          <p:nvPr/>
        </p:nvGrpSpPr>
        <p:grpSpPr>
          <a:xfrm>
            <a:off x="4999509" y="2606463"/>
            <a:ext cx="4486062" cy="1058386"/>
            <a:chOff x="2992114" y="1796659"/>
            <a:chExt cx="4486062" cy="1058386"/>
          </a:xfrm>
        </p:grpSpPr>
        <p:sp>
          <p:nvSpPr>
            <p:cNvPr id="35" name="Google Shape;897;p30">
              <a:extLst>
                <a:ext uri="{FF2B5EF4-FFF2-40B4-BE49-F238E27FC236}">
                  <a16:creationId xmlns:a16="http://schemas.microsoft.com/office/drawing/2014/main" id="{9C7BB02B-8857-4C54-AF97-86864419728F}"/>
                </a:ext>
              </a:extLst>
            </p:cNvPr>
            <p:cNvSpPr/>
            <p:nvPr/>
          </p:nvSpPr>
          <p:spPr>
            <a:xfrm>
              <a:off x="3272477" y="1929561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8;p30">
              <a:extLst>
                <a:ext uri="{FF2B5EF4-FFF2-40B4-BE49-F238E27FC236}">
                  <a16:creationId xmlns:a16="http://schemas.microsoft.com/office/drawing/2014/main" id="{C4066A97-A59B-49A5-AAAF-257514FBE7BA}"/>
                </a:ext>
              </a:extLst>
            </p:cNvPr>
            <p:cNvSpPr/>
            <p:nvPr/>
          </p:nvSpPr>
          <p:spPr>
            <a:xfrm>
              <a:off x="2992114" y="1796659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7"/>
                  </a:lnTo>
                  <a:cubicBezTo>
                    <a:pt x="0" y="3754"/>
                    <a:pt x="0" y="4454"/>
                    <a:pt x="428" y="4881"/>
                  </a:cubicBezTo>
                  <a:lnTo>
                    <a:pt x="3434" y="7888"/>
                  </a:lnTo>
                  <a:cubicBezTo>
                    <a:pt x="3648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8" y="7888"/>
                  </a:cubicBezTo>
                  <a:lnTo>
                    <a:pt x="7995" y="4881"/>
                  </a:lnTo>
                  <a:cubicBezTo>
                    <a:pt x="8422" y="4454"/>
                    <a:pt x="8422" y="3754"/>
                    <a:pt x="7995" y="3327"/>
                  </a:cubicBezTo>
                  <a:lnTo>
                    <a:pt x="4988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9;p30">
              <a:extLst>
                <a:ext uri="{FF2B5EF4-FFF2-40B4-BE49-F238E27FC236}">
                  <a16:creationId xmlns:a16="http://schemas.microsoft.com/office/drawing/2014/main" id="{BA7C308A-FBC0-4F16-9F0F-AFA4AEE1B8E3}"/>
                </a:ext>
              </a:extLst>
            </p:cNvPr>
            <p:cNvSpPr txBox="1"/>
            <p:nvPr/>
          </p:nvSpPr>
          <p:spPr>
            <a:xfrm>
              <a:off x="3108503" y="212530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6092025" y="2721654"/>
            <a:ext cx="3029100" cy="885155"/>
            <a:chOff x="5197195" y="1911850"/>
            <a:chExt cx="3029100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5" y="1911850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le clustering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3659314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760457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805824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1544408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Image 143">
            <a:extLst>
              <a:ext uri="{FF2B5EF4-FFF2-40B4-BE49-F238E27FC236}">
                <a16:creationId xmlns:a16="http://schemas.microsoft.com/office/drawing/2014/main" id="{3DDE8ECA-01E0-43B4-92D7-8DBDD64E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1880466"/>
            <a:ext cx="612000" cy="612000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DFCDC954-2A46-4ADF-B199-F8570C66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2836912"/>
            <a:ext cx="612000" cy="612000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34173DED-F3BF-411D-824A-0B62DFC048A9}"/>
              </a:ext>
            </a:extLst>
          </p:cNvPr>
          <p:cNvSpPr txBox="1"/>
          <p:nvPr/>
        </p:nvSpPr>
        <p:spPr>
          <a:xfrm rot="20564156">
            <a:off x="7675796" y="532060"/>
            <a:ext cx="41296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01 et 02 </a:t>
            </a:r>
            <a:r>
              <a:rPr lang="es-ES" sz="4000" dirty="0" err="1">
                <a:solidFill>
                  <a:srgbClr val="FF0000"/>
                </a:solidFill>
              </a:rPr>
              <a:t>ont</a:t>
            </a:r>
            <a:r>
              <a:rPr lang="es-ES" sz="4000" dirty="0">
                <a:solidFill>
                  <a:srgbClr val="FF0000"/>
                </a:solidFill>
              </a:rPr>
              <a:t> une </a:t>
            </a:r>
            <a:r>
              <a:rPr lang="es-ES" sz="4000" dirty="0" err="1">
                <a:solidFill>
                  <a:srgbClr val="FF0000"/>
                </a:solidFill>
              </a:rPr>
              <a:t>frequence</a:t>
            </a:r>
            <a:r>
              <a:rPr lang="es-ES" sz="4000" dirty="0">
                <a:solidFill>
                  <a:srgbClr val="FF0000"/>
                </a:solidFill>
              </a:rPr>
              <a:t> de  x </a:t>
            </a:r>
            <a:r>
              <a:rPr lang="es-ES" sz="4000" dirty="0" err="1">
                <a:solidFill>
                  <a:srgbClr val="FF0000"/>
                </a:solidFill>
              </a:rPr>
              <a:t>mois</a:t>
            </a:r>
            <a:endParaRPr lang="es-ES" sz="4000" dirty="0">
              <a:solidFill>
                <a:srgbClr val="FF0000"/>
              </a:solidFill>
            </a:endParaRPr>
          </a:p>
          <a:p>
            <a:endParaRPr lang="es-ES" sz="4000" dirty="0">
              <a:solidFill>
                <a:srgbClr val="FF0000"/>
              </a:solidFill>
            </a:endParaRPr>
          </a:p>
          <a:p>
            <a:r>
              <a:rPr lang="es-ES" sz="4000" dirty="0">
                <a:solidFill>
                  <a:srgbClr val="FF0000"/>
                </a:solidFill>
              </a:rPr>
              <a:t>3 y 4 chaque </a:t>
            </a:r>
            <a:r>
              <a:rPr lang="es-ES" sz="4000" dirty="0" err="1">
                <a:solidFill>
                  <a:srgbClr val="FF0000"/>
                </a:solidFill>
              </a:rPr>
              <a:t>fois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qu’il</a:t>
            </a:r>
            <a:r>
              <a:rPr lang="es-ES" sz="4000" dirty="0">
                <a:solidFill>
                  <a:srgbClr val="FF0000"/>
                </a:solidFill>
              </a:rPr>
              <a:t> y a un </a:t>
            </a:r>
            <a:r>
              <a:rPr lang="es-ES" sz="4000" dirty="0" err="1">
                <a:solidFill>
                  <a:srgbClr val="FF0000"/>
                </a:solidFill>
              </a:rPr>
              <a:t>client</a:t>
            </a:r>
            <a:r>
              <a:rPr lang="es-ES" sz="4000" dirty="0">
                <a:solidFill>
                  <a:srgbClr val="FF0000"/>
                </a:solidFill>
              </a:rPr>
              <a:t> </a:t>
            </a:r>
            <a:r>
              <a:rPr lang="es-ES" sz="4000" dirty="0" err="1">
                <a:solidFill>
                  <a:srgbClr val="FF0000"/>
                </a:solidFill>
              </a:rPr>
              <a:t>qu’arrive</a:t>
            </a: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37C37E0-C118-4EF1-B528-46BD86255A68}"/>
              </a:ext>
            </a:extLst>
          </p:cNvPr>
          <p:cNvCxnSpPr>
            <a:cxnSpLocks/>
          </p:cNvCxnSpPr>
          <p:nvPr/>
        </p:nvCxnSpPr>
        <p:spPr>
          <a:xfrm>
            <a:off x="696000" y="2206525"/>
            <a:ext cx="10800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E3DC9B7-19D3-4AFC-ACE5-49CAC0C59F79}"/>
              </a:ext>
            </a:extLst>
          </p:cNvPr>
          <p:cNvCxnSpPr>
            <a:cxnSpLocks/>
          </p:cNvCxnSpPr>
          <p:nvPr/>
        </p:nvCxnSpPr>
        <p:spPr>
          <a:xfrm rot="16200000">
            <a:off x="113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646AEB2-C32F-4767-8FAF-FE5626925238}"/>
              </a:ext>
            </a:extLst>
          </p:cNvPr>
          <p:cNvCxnSpPr>
            <a:cxnSpLocks/>
          </p:cNvCxnSpPr>
          <p:nvPr/>
        </p:nvCxnSpPr>
        <p:spPr>
          <a:xfrm rot="16200000">
            <a:off x="571032" y="2206525"/>
            <a:ext cx="2499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899EF9C-C94E-4783-A864-B5F056A744D1}"/>
              </a:ext>
            </a:extLst>
          </p:cNvPr>
          <p:cNvSpPr txBox="1"/>
          <p:nvPr/>
        </p:nvSpPr>
        <p:spPr>
          <a:xfrm>
            <a:off x="10973561" y="1764333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2018-09-03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6A75AB2-E3DB-49A5-9E49-DF72F4197A3D}"/>
              </a:ext>
            </a:extLst>
          </p:cNvPr>
          <p:cNvSpPr txBox="1"/>
          <p:nvPr/>
        </p:nvSpPr>
        <p:spPr>
          <a:xfrm>
            <a:off x="173561" y="1759624"/>
            <a:ext cx="104487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8FAADC"/>
                </a:solidFill>
                <a:latin typeface="Google Sans"/>
              </a:rPr>
              <a:t>2016-09-04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D569310-568F-4A26-9ABB-38B02E030093}"/>
              </a:ext>
            </a:extLst>
          </p:cNvPr>
          <p:cNvGrpSpPr/>
          <p:nvPr/>
        </p:nvGrpSpPr>
        <p:grpSpPr>
          <a:xfrm>
            <a:off x="6096000" y="2429290"/>
            <a:ext cx="5400000" cy="249936"/>
            <a:chOff x="6096000" y="3233858"/>
            <a:chExt cx="5400000" cy="249936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481D2D89-E187-45AC-A2CE-9DC3E435C1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E3130C6-B5FA-4CD2-9BEE-E50CFC825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45677FD-AE22-42E5-862C-A5C90EEBDC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15B4D157-8F6F-47CC-BBB8-A228032E64A8}"/>
              </a:ext>
            </a:extLst>
          </p:cNvPr>
          <p:cNvSpPr txBox="1"/>
          <p:nvPr/>
        </p:nvSpPr>
        <p:spPr>
          <a:xfrm>
            <a:off x="5573561" y="2679226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2017-09-03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7B58BC-8FA3-45ED-B31C-19DAC1B7ACC3}"/>
              </a:ext>
            </a:extLst>
          </p:cNvPr>
          <p:cNvSpPr txBox="1"/>
          <p:nvPr/>
        </p:nvSpPr>
        <p:spPr>
          <a:xfrm>
            <a:off x="10956141" y="2679225"/>
            <a:ext cx="104487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rgbClr val="202124"/>
                </a:solidFill>
                <a:latin typeface="Google Sans"/>
              </a:rPr>
              <a:t>2018-09-03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B5655A0-C28C-479A-8648-0CE0D4B7C038}"/>
              </a:ext>
            </a:extLst>
          </p:cNvPr>
          <p:cNvSpPr txBox="1"/>
          <p:nvPr/>
        </p:nvSpPr>
        <p:spPr>
          <a:xfrm>
            <a:off x="8070816" y="2266536"/>
            <a:ext cx="1450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>
                <a:solidFill>
                  <a:srgbClr val="202124"/>
                </a:solidFill>
                <a:latin typeface="Google Sans"/>
              </a:rPr>
              <a:t>la dernière année</a:t>
            </a:r>
            <a:endParaRPr lang="it-IT" sz="1400" dirty="0">
              <a:solidFill>
                <a:srgbClr val="202124"/>
              </a:solidFill>
              <a:latin typeface="Google Sans"/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804FC66A-B561-4A56-ABDD-3D62853E6DE8}"/>
              </a:ext>
            </a:extLst>
          </p:cNvPr>
          <p:cNvGrpSpPr/>
          <p:nvPr/>
        </p:nvGrpSpPr>
        <p:grpSpPr>
          <a:xfrm>
            <a:off x="5556141" y="3193512"/>
            <a:ext cx="5400000" cy="249936"/>
            <a:chOff x="6096000" y="3233858"/>
            <a:chExt cx="5400000" cy="249936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357304D1-4E38-4A35-B612-82211E17A5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CD833228-583C-4B02-A7AD-6C56A7DEA1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BFE7B19-BB28-44EE-87E5-87096460F5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08E85638-EF21-429B-BE70-47B448B6B5E5}"/>
              </a:ext>
            </a:extLst>
          </p:cNvPr>
          <p:cNvSpPr txBox="1"/>
          <p:nvPr/>
        </p:nvSpPr>
        <p:spPr>
          <a:xfrm>
            <a:off x="4511262" y="31785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2017-07-03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3B40E43-BC95-406C-B65B-D150FD677C6D}"/>
              </a:ext>
            </a:extLst>
          </p:cNvPr>
          <p:cNvSpPr txBox="1"/>
          <p:nvPr/>
        </p:nvSpPr>
        <p:spPr>
          <a:xfrm>
            <a:off x="10956139" y="3181838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latin typeface="Google Sans"/>
              </a:rPr>
              <a:t>2018-07-03</a:t>
            </a:r>
            <a:endParaRPr lang="it-IT" sz="11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683DDE7-B25D-4E0E-AF12-D670C5D9CD1B}"/>
              </a:ext>
            </a:extLst>
          </p:cNvPr>
          <p:cNvSpPr txBox="1"/>
          <p:nvPr/>
        </p:nvSpPr>
        <p:spPr>
          <a:xfrm>
            <a:off x="7530957" y="3103910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2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04C15A9A-B9E0-428B-8B71-3EA3D7718232}"/>
              </a:ext>
            </a:extLst>
          </p:cNvPr>
          <p:cNvGrpSpPr/>
          <p:nvPr/>
        </p:nvGrpSpPr>
        <p:grpSpPr>
          <a:xfrm>
            <a:off x="4511263" y="3577963"/>
            <a:ext cx="5400000" cy="249936"/>
            <a:chOff x="6096000" y="3233858"/>
            <a:chExt cx="5400000" cy="24993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94928BAD-DC5C-4391-A5EB-9A1588BF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3696489B-BC89-4649-A3BF-520CC2450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AEF343DB-C1EE-4D7E-83F9-AF342BDC1C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ECE0437-CF3E-48B5-AC80-B484EB2EDF21}"/>
              </a:ext>
            </a:extLst>
          </p:cNvPr>
          <p:cNvSpPr txBox="1"/>
          <p:nvPr/>
        </p:nvSpPr>
        <p:spPr>
          <a:xfrm>
            <a:off x="3466384" y="356297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2017-05-03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C6F479A-89A6-4452-BC1D-05BB39768311}"/>
              </a:ext>
            </a:extLst>
          </p:cNvPr>
          <p:cNvSpPr txBox="1"/>
          <p:nvPr/>
        </p:nvSpPr>
        <p:spPr>
          <a:xfrm>
            <a:off x="9911261" y="3570209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2018-05-03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A95A59F-D07C-468F-88FA-B6E8F0E47192}"/>
              </a:ext>
            </a:extLst>
          </p:cNvPr>
          <p:cNvSpPr txBox="1"/>
          <p:nvPr/>
        </p:nvSpPr>
        <p:spPr>
          <a:xfrm>
            <a:off x="6486079" y="3488361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4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80A00658-49F5-4A45-B71A-59E665EF9C62}"/>
              </a:ext>
            </a:extLst>
          </p:cNvPr>
          <p:cNvGrpSpPr/>
          <p:nvPr/>
        </p:nvGrpSpPr>
        <p:grpSpPr>
          <a:xfrm>
            <a:off x="3466385" y="3962414"/>
            <a:ext cx="5400000" cy="249936"/>
            <a:chOff x="6096000" y="3233858"/>
            <a:chExt cx="5400000" cy="249936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DD09BD87-AFBB-40AE-B835-AD9531A20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F1EE770A-99D7-4189-AFDD-135656A21F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FF6059C1-DCB5-471F-B0DE-B9F975F2BF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377A56DE-83AF-45D1-BA11-BCBDC8F86FE3}"/>
              </a:ext>
            </a:extLst>
          </p:cNvPr>
          <p:cNvSpPr txBox="1"/>
          <p:nvPr/>
        </p:nvSpPr>
        <p:spPr>
          <a:xfrm>
            <a:off x="2421507" y="394742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2017-03-03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763C1DE-3CC9-44E3-B208-8BABCDEA93E1}"/>
              </a:ext>
            </a:extLst>
          </p:cNvPr>
          <p:cNvSpPr txBox="1"/>
          <p:nvPr/>
        </p:nvSpPr>
        <p:spPr>
          <a:xfrm>
            <a:off x="8866383" y="3954811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2018-03-03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3555850F-7D19-432D-B63C-DFB849B4867A}"/>
              </a:ext>
            </a:extLst>
          </p:cNvPr>
          <p:cNvSpPr txBox="1"/>
          <p:nvPr/>
        </p:nvSpPr>
        <p:spPr>
          <a:xfrm>
            <a:off x="5441201" y="3872812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6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556B39-486D-4043-B904-4FA41611C31F}"/>
              </a:ext>
            </a:extLst>
          </p:cNvPr>
          <p:cNvGrpSpPr/>
          <p:nvPr/>
        </p:nvGrpSpPr>
        <p:grpSpPr>
          <a:xfrm>
            <a:off x="2421507" y="4346865"/>
            <a:ext cx="5400000" cy="249936"/>
            <a:chOff x="6096000" y="3233858"/>
            <a:chExt cx="5400000" cy="249936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8240610C-27D3-4520-B7C3-98F066E5D86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C002159-CD80-4589-B8DC-3A99120370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3832CE6-F76B-4400-ADDF-194E4613D4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7AF821D-0624-4794-AD30-33CB67DDE342}"/>
              </a:ext>
            </a:extLst>
          </p:cNvPr>
          <p:cNvSpPr txBox="1"/>
          <p:nvPr/>
        </p:nvSpPr>
        <p:spPr>
          <a:xfrm>
            <a:off x="1376629" y="4324432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2017-01-03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4D62EAD-97F9-46F4-8A4D-00ADF9106310}"/>
              </a:ext>
            </a:extLst>
          </p:cNvPr>
          <p:cNvSpPr txBox="1"/>
          <p:nvPr/>
        </p:nvSpPr>
        <p:spPr>
          <a:xfrm>
            <a:off x="7821505" y="4333850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2018-01-03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A6FFB1B-3BCB-4E26-8F3A-4A4D04E03FC9}"/>
              </a:ext>
            </a:extLst>
          </p:cNvPr>
          <p:cNvSpPr txBox="1"/>
          <p:nvPr/>
        </p:nvSpPr>
        <p:spPr>
          <a:xfrm>
            <a:off x="4396323" y="4257263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8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A6717467-1A77-4555-A936-4A5DA367AEE2}"/>
              </a:ext>
            </a:extLst>
          </p:cNvPr>
          <p:cNvGrpSpPr/>
          <p:nvPr/>
        </p:nvGrpSpPr>
        <p:grpSpPr>
          <a:xfrm>
            <a:off x="1376629" y="4731316"/>
            <a:ext cx="5400000" cy="249936"/>
            <a:chOff x="6096000" y="3233858"/>
            <a:chExt cx="5400000" cy="249936"/>
          </a:xfrm>
        </p:grpSpPr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6302C9AB-3475-4082-A290-CEC593AB5E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8826"/>
              <a:ext cx="5400000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8C1D3BEB-4EEF-496E-935F-BCD8A7A6BA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E311266-ABB8-45A9-968B-148CAD3ABD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71032" y="3358826"/>
              <a:ext cx="249936" cy="0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94D8CF1-3453-4D42-ADA4-F83C2C2686E0}"/>
              </a:ext>
            </a:extLst>
          </p:cNvPr>
          <p:cNvSpPr txBox="1"/>
          <p:nvPr/>
        </p:nvSpPr>
        <p:spPr>
          <a:xfrm>
            <a:off x="331750" y="4718749"/>
            <a:ext cx="1044878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2016-11-03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0E950C4-24F8-4888-9726-F2A4B452346E}"/>
              </a:ext>
            </a:extLst>
          </p:cNvPr>
          <p:cNvSpPr txBox="1"/>
          <p:nvPr/>
        </p:nvSpPr>
        <p:spPr>
          <a:xfrm>
            <a:off x="6776627" y="4722653"/>
            <a:ext cx="863872" cy="26161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202124"/>
                </a:solidFill>
                <a:latin typeface="Google Sans"/>
              </a:rPr>
              <a:t>2017-11-03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6B8AF5CE-D63C-4D58-9C48-011318EB47BA}"/>
              </a:ext>
            </a:extLst>
          </p:cNvPr>
          <p:cNvSpPr txBox="1"/>
          <p:nvPr/>
        </p:nvSpPr>
        <p:spPr>
          <a:xfrm>
            <a:off x="3351445" y="4641714"/>
            <a:ext cx="145036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10 moins avant</a:t>
            </a:r>
            <a:endParaRPr lang="it-IT" sz="1100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2824C9-83A6-4461-9D3D-5722990A812A}"/>
              </a:ext>
            </a:extLst>
          </p:cNvPr>
          <p:cNvSpPr txBox="1"/>
          <p:nvPr/>
        </p:nvSpPr>
        <p:spPr>
          <a:xfrm>
            <a:off x="5147570" y="1918315"/>
            <a:ext cx="1896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8FAADC"/>
                </a:solidFill>
                <a:latin typeface="Google Sans"/>
              </a:rPr>
              <a:t>Achats effectués à </a:t>
            </a:r>
            <a:r>
              <a:rPr lang="fr-FR" sz="1400" dirty="0" err="1">
                <a:solidFill>
                  <a:srgbClr val="8FAADC"/>
                </a:solidFill>
                <a:latin typeface="Google Sans"/>
              </a:rPr>
              <a:t>Olist</a:t>
            </a:r>
            <a:endParaRPr lang="it-IT" sz="1400" dirty="0">
              <a:solidFill>
                <a:srgbClr val="8FAADC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02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25616</TotalTime>
  <Words>3553</Words>
  <Application>Microsoft Office PowerPoint</Application>
  <PresentationFormat>Grand écran</PresentationFormat>
  <Paragraphs>573</Paragraphs>
  <Slides>47</Slides>
  <Notes>41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60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609</cp:revision>
  <cp:lastPrinted>2021-09-06T10:04:02Z</cp:lastPrinted>
  <dcterms:created xsi:type="dcterms:W3CDTF">2019-08-03T17:49:11Z</dcterms:created>
  <dcterms:modified xsi:type="dcterms:W3CDTF">2021-10-20T10:05:56Z</dcterms:modified>
</cp:coreProperties>
</file>