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368" r:id="rId2"/>
    <p:sldId id="372" r:id="rId3"/>
    <p:sldId id="520" r:id="rId4"/>
    <p:sldId id="521" r:id="rId5"/>
    <p:sldId id="522" r:id="rId6"/>
    <p:sldId id="523" r:id="rId7"/>
    <p:sldId id="381" r:id="rId8"/>
    <p:sldId id="524" r:id="rId9"/>
    <p:sldId id="525" r:id="rId10"/>
    <p:sldId id="528" r:id="rId11"/>
    <p:sldId id="382" r:id="rId12"/>
    <p:sldId id="527" r:id="rId13"/>
    <p:sldId id="530" r:id="rId14"/>
    <p:sldId id="529" r:id="rId15"/>
    <p:sldId id="516" r:id="rId16"/>
    <p:sldId id="517" r:id="rId17"/>
    <p:sldId id="518" r:id="rId18"/>
    <p:sldId id="519" r:id="rId19"/>
    <p:sldId id="514" r:id="rId20"/>
    <p:sldId id="373" r:id="rId21"/>
    <p:sldId id="408" r:id="rId22"/>
    <p:sldId id="375" r:id="rId23"/>
    <p:sldId id="460" r:id="rId24"/>
    <p:sldId id="416" r:id="rId25"/>
    <p:sldId id="463" r:id="rId26"/>
    <p:sldId id="466" r:id="rId27"/>
    <p:sldId id="467" r:id="rId28"/>
    <p:sldId id="468" r:id="rId29"/>
    <p:sldId id="469" r:id="rId30"/>
    <p:sldId id="470" r:id="rId31"/>
    <p:sldId id="471" r:id="rId32"/>
    <p:sldId id="472" r:id="rId33"/>
    <p:sldId id="480" r:id="rId34"/>
    <p:sldId id="473" r:id="rId35"/>
    <p:sldId id="474" r:id="rId36"/>
    <p:sldId id="418" r:id="rId37"/>
    <p:sldId id="479" r:id="rId38"/>
    <p:sldId id="486" r:id="rId39"/>
    <p:sldId id="489" r:id="rId40"/>
    <p:sldId id="490" r:id="rId41"/>
    <p:sldId id="493" r:id="rId42"/>
    <p:sldId id="491" r:id="rId43"/>
    <p:sldId id="494" r:id="rId44"/>
    <p:sldId id="495" r:id="rId45"/>
    <p:sldId id="496" r:id="rId46"/>
    <p:sldId id="500" r:id="rId47"/>
    <p:sldId id="497" r:id="rId48"/>
    <p:sldId id="498" r:id="rId49"/>
    <p:sldId id="499" r:id="rId50"/>
    <p:sldId id="492" r:id="rId51"/>
    <p:sldId id="501" r:id="rId52"/>
    <p:sldId id="502" r:id="rId53"/>
    <p:sldId id="503" r:id="rId54"/>
    <p:sldId id="504" r:id="rId55"/>
    <p:sldId id="508" r:id="rId56"/>
    <p:sldId id="510" r:id="rId57"/>
    <p:sldId id="509" r:id="rId58"/>
    <p:sldId id="506" r:id="rId59"/>
    <p:sldId id="507" r:id="rId60"/>
    <p:sldId id="511" r:id="rId61"/>
    <p:sldId id="512" r:id="rId62"/>
    <p:sldId id="513" r:id="rId63"/>
    <p:sldId id="452" r:id="rId64"/>
    <p:sldId id="450" r:id="rId65"/>
    <p:sldId id="425" r:id="rId66"/>
    <p:sldId id="426" r:id="rId67"/>
    <p:sldId id="483" r:id="rId68"/>
    <p:sldId id="482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4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ED7D31"/>
    <a:srgbClr val="7451EB"/>
    <a:srgbClr val="5B9BD5"/>
    <a:srgbClr val="FFFFFF"/>
    <a:srgbClr val="70AD47"/>
    <a:srgbClr val="00B0F0"/>
    <a:srgbClr val="4472C4"/>
    <a:srgbClr val="FFC000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85560" autoAdjust="0"/>
  </p:normalViewPr>
  <p:slideViewPr>
    <p:cSldViewPr snapToGrid="0">
      <p:cViewPr varScale="1">
        <p:scale>
          <a:sx n="67" d="100"/>
          <a:sy n="67" d="100"/>
        </p:scale>
        <p:origin x="54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nettoyage et aussi l’analyse exploratoire du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indent="-228600">
              <a:buAutoNum type="arabicPeriod"/>
            </a:pPr>
            <a:r>
              <a:rPr lang="fr-FR" dirty="0"/>
              <a:t>Le processus pour faire le nettoyage du jeu de données</a:t>
            </a:r>
          </a:p>
          <a:p>
            <a:pPr marL="228600" indent="-228600">
              <a:buAutoNum type="arabicPeriod"/>
            </a:pPr>
            <a:r>
              <a:rPr lang="fr-FR" dirty="0"/>
              <a:t>Le modélisation effectuées selon tout ce que j’ai défini pour travailler la mission</a:t>
            </a:r>
          </a:p>
          <a:p>
            <a:pPr marL="228600" indent="-228600">
              <a:buAutoNum type="arabicPeriod"/>
            </a:pPr>
            <a:r>
              <a:rPr lang="fr-FR" dirty="0"/>
              <a:t>Finalement…La conclusion sur le modélisation et aussi le jeu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13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b="0" i="0" dirty="0">
                <a:ln>
                  <a:solidFill>
                    <a:schemeClr val="tx1"/>
                  </a:solidFill>
                </a:ln>
                <a:effectLst/>
                <a:latin typeface="Google Sans"/>
              </a:rPr>
              <a:t>On travail dan la ville de Seattle qui cherche d’être une ville neutre en émissions de carbone en 2050. </a:t>
            </a:r>
          </a:p>
          <a:p>
            <a:pPr marL="0" indent="0">
              <a:buNone/>
            </a:pPr>
            <a:endParaRPr lang="fr-FR" sz="1200" b="0" i="0" dirty="0">
              <a:ln>
                <a:solidFill>
                  <a:schemeClr val="tx1"/>
                </a:solidFill>
              </a:ln>
              <a:effectLst/>
              <a:latin typeface="Google Sans"/>
            </a:endParaRPr>
          </a:p>
          <a:p>
            <a:pPr marL="0" indent="0">
              <a:buNone/>
            </a:pPr>
            <a:r>
              <a:rPr lang="fr-FR" sz="1200" b="0" i="0" dirty="0">
                <a:ln>
                  <a:solidFill>
                    <a:schemeClr val="tx1"/>
                  </a:solidFill>
                </a:ln>
                <a:effectLst/>
                <a:latin typeface="Google Sans"/>
              </a:rPr>
              <a:t>Pour cela, il faut faire des prédictions des émissions de CO2 et de la consommation totale d’énergie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y a 2 </a:t>
            </a:r>
            <a:r>
              <a:rPr lang="es-ES" dirty="0" err="1"/>
              <a:t>ensembles</a:t>
            </a:r>
            <a:r>
              <a:rPr lang="es-ES" dirty="0"/>
              <a:t> des </a:t>
            </a:r>
            <a:r>
              <a:rPr lang="es-ES" dirty="0" err="1"/>
              <a:t>données</a:t>
            </a:r>
            <a:r>
              <a:rPr lang="es-ES" dirty="0"/>
              <a:t> qui </a:t>
            </a:r>
            <a:r>
              <a:rPr lang="es-ES" dirty="0" err="1"/>
              <a:t>représentent</a:t>
            </a:r>
            <a:r>
              <a:rPr lang="es-ES" dirty="0"/>
              <a:t> </a:t>
            </a:r>
            <a:r>
              <a:rPr lang="es-ES" dirty="0" err="1"/>
              <a:t>deux</a:t>
            </a:r>
            <a:r>
              <a:rPr lang="es-ES" dirty="0"/>
              <a:t> </a:t>
            </a:r>
            <a:r>
              <a:rPr lang="es-ES" dirty="0" err="1"/>
              <a:t>ans</a:t>
            </a:r>
            <a:r>
              <a:rPr lang="es-ES" dirty="0"/>
              <a:t> des </a:t>
            </a:r>
            <a:r>
              <a:rPr lang="es-ES" dirty="0" err="1"/>
              <a:t>relevés</a:t>
            </a:r>
            <a:r>
              <a:rPr lang="es-ES" dirty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5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Selection</a:t>
            </a:r>
            <a:r>
              <a:rPr lang="es-ES" dirty="0"/>
              <a:t> des </a:t>
            </a:r>
            <a:r>
              <a:rPr lang="es-ES" dirty="0" err="1"/>
              <a:t>features</a:t>
            </a:r>
            <a:r>
              <a:rPr lang="es-ES" dirty="0"/>
              <a:t>: </a:t>
            </a:r>
            <a:endParaRPr lang="fr-FR" sz="1200" dirty="0">
              <a:solidFill>
                <a:srgbClr val="202124"/>
              </a:solidFill>
              <a:latin typeface="Google San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dirty="0"/>
              <a:t>Targets: </a:t>
            </a:r>
            <a:r>
              <a:rPr lang="es-ES" dirty="0" err="1"/>
              <a:t>SiteEnergyUse</a:t>
            </a:r>
            <a:r>
              <a:rPr lang="es-ES" dirty="0"/>
              <a:t>, </a:t>
            </a:r>
            <a:r>
              <a:rPr lang="es-ES" dirty="0" err="1"/>
              <a:t>GHGEmissions</a:t>
            </a:r>
            <a:endParaRPr lang="es-E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Déclaratifs</a:t>
            </a:r>
            <a:r>
              <a:rPr lang="es-ES" dirty="0"/>
              <a:t>: </a:t>
            </a:r>
            <a:r>
              <a:rPr lang="en-US" dirty="0" err="1"/>
              <a:t>PropertyName</a:t>
            </a:r>
            <a:r>
              <a:rPr lang="en-US" dirty="0"/>
              <a:t>, Address, </a:t>
            </a:r>
            <a:r>
              <a:rPr lang="en-US" dirty="0" err="1"/>
              <a:t>NumberofBuildings</a:t>
            </a:r>
            <a:r>
              <a:rPr lang="en-US" dirty="0"/>
              <a:t>, </a:t>
            </a:r>
            <a:r>
              <a:rPr lang="en-US" dirty="0" err="1"/>
              <a:t>NumberofFloors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PropertyGFATotal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Consommation</a:t>
            </a:r>
            <a:r>
              <a:rPr lang="es-ES" dirty="0"/>
              <a:t>: </a:t>
            </a:r>
            <a:r>
              <a:rPr lang="es-ES" dirty="0" err="1"/>
              <a:t>Electricity</a:t>
            </a:r>
            <a:r>
              <a:rPr lang="es-ES" dirty="0"/>
              <a:t>, </a:t>
            </a:r>
            <a:r>
              <a:rPr lang="es-ES" dirty="0" err="1"/>
              <a:t>NaturalGas</a:t>
            </a:r>
            <a:r>
              <a:rPr lang="es-ES" dirty="0"/>
              <a:t>, </a:t>
            </a:r>
            <a:r>
              <a:rPr lang="es-ES" dirty="0" err="1"/>
              <a:t>SteamUse</a:t>
            </a:r>
            <a:r>
              <a:rPr lang="es-ES" dirty="0"/>
              <a:t>, </a:t>
            </a:r>
            <a:r>
              <a:rPr lang="es-ES" dirty="0" err="1"/>
              <a:t>OtherFuelUse</a:t>
            </a:r>
            <a:endParaRPr lang="es-ES" dirty="0"/>
          </a:p>
          <a:p>
            <a:pPr marL="171450" lvl="0" indent="-171450">
              <a:buFontTx/>
              <a:buChar char="-"/>
            </a:pPr>
            <a:r>
              <a:rPr lang="fr-FR" dirty="0"/>
              <a:t>Pour les données en commun</a:t>
            </a:r>
          </a:p>
          <a:p>
            <a:pPr marL="628650" lvl="1" indent="-171450">
              <a:buFontTx/>
              <a:buChar char="-"/>
            </a:pPr>
            <a:r>
              <a:rPr lang="fr-FR" sz="12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2016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Cibles + déclaratifs 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2015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Autres variables  Donnés les plus récent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2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7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9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Le bâtiment est petit, moyen ou grand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J’ai continué l'analyse pour connaître les caractéristiques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2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La plus parte de variable indépendante n’ont pas une corrélation avec les variables cibles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6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Plus tard je vais vous montrer ce que j'ai fait avec le résultat de cette analyse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1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modélisations effectuées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9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fr-FR" dirty="0"/>
              <a:t>Tout d'abord on va voir en général tout ce que j'ai fait lors des modélisations et en suite on va entrer en détails sur chaque pas.</a:t>
            </a:r>
          </a:p>
          <a:p>
            <a:pPr marL="457200" lvl="1" indent="0">
              <a:buFontTx/>
              <a:buNone/>
            </a:pPr>
            <a:endParaRPr lang="fr-FR" dirty="0"/>
          </a:p>
          <a:p>
            <a:pPr marL="628650" lvl="1" indent="-171450">
              <a:buFontTx/>
              <a:buChar char="-"/>
            </a:pPr>
            <a:r>
              <a:rPr lang="fr-FR" dirty="0"/>
              <a:t>Data </a:t>
            </a:r>
            <a:r>
              <a:rPr lang="fr-FR" dirty="0" err="1"/>
              <a:t>Processing</a:t>
            </a:r>
            <a:r>
              <a:rPr lang="fr-FR" dirty="0"/>
              <a:t> : variable dépendant et variable indépendant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Modèles par défaut : 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Cross validation : Pour effectué un évaluation plus rigoureuse</a:t>
            </a:r>
          </a:p>
          <a:p>
            <a:pPr marL="628650" lvl="1" indent="-171450">
              <a:buFontTx/>
              <a:buChar char="-"/>
            </a:pPr>
            <a:endParaRPr lang="fr-FR" dirty="0"/>
          </a:p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1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fr-FR" dirty="0"/>
              <a:t>Je veux simuler un environnement de production.</a:t>
            </a:r>
          </a:p>
          <a:p>
            <a:pPr marL="457200" lvl="1" indent="0">
              <a:buFontTx/>
              <a:buNone/>
            </a:pPr>
            <a:endParaRPr lang="fr-FR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Make_pipeline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column_transformer</a:t>
            </a:r>
            <a:r>
              <a:rPr lang="fr-FR" dirty="0">
                <a:sym typeface="Wingdings" panose="05000000000000000000" pitchFamily="2" charset="2"/>
              </a:rPr>
              <a:t>  appelé chaque pipeline(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Encoders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KNNImputer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StandardScaler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  <a:p>
            <a:pPr marL="457200" lvl="1" indent="0">
              <a:buFontTx/>
              <a:buNone/>
            </a:pP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12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Il y a 9 sous ensemble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0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74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75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67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875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486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05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9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6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03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0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76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960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77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01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09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98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831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75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61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12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62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2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4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Customer-Focused</a:t>
            </a:r>
            <a:r>
              <a:rPr lang="es-ES" dirty="0"/>
              <a:t> Marketing</a:t>
            </a:r>
          </a:p>
          <a:p>
            <a:r>
              <a:rPr lang="fr-FR" dirty="0"/>
              <a:t>https://www.weidert.com/blog/customer-focused-marketing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3D07D9-6568-4CAC-8E97-2F4E23726C47}"/>
              </a:ext>
            </a:extLst>
          </p:cNvPr>
          <p:cNvGrpSpPr/>
          <p:nvPr/>
        </p:nvGrpSpPr>
        <p:grpSpPr>
          <a:xfrm>
            <a:off x="300199" y="1653091"/>
            <a:ext cx="6712635" cy="2244877"/>
            <a:chOff x="300199" y="1653091"/>
            <a:chExt cx="6712635" cy="224487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C59DD88-0231-4DD6-B63A-00DE1EDF79C4}"/>
                </a:ext>
              </a:extLst>
            </p:cNvPr>
            <p:cNvSpPr txBox="1"/>
            <p:nvPr/>
          </p:nvSpPr>
          <p:spPr>
            <a:xfrm>
              <a:off x="742152" y="1925017"/>
              <a:ext cx="627068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Projet 5</a:t>
              </a:r>
            </a:p>
            <a:p>
              <a:r>
                <a:rPr lang="fr-FR" sz="4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« Segmentation des clients d’un ite e-commerce »</a:t>
              </a:r>
            </a:p>
          </p:txBody>
        </p:sp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80039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2" y="1653091"/>
              <a:ext cx="0" cy="2244877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3872892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556233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E7DF116-2471-4B75-B3B3-C8BDED213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7492481" y="737318"/>
            <a:ext cx="4498624" cy="152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473CE1-A448-460D-ADB2-BFC9C73A112F}"/>
              </a:ext>
            </a:extLst>
          </p:cNvPr>
          <p:cNvSpPr/>
          <p:nvPr/>
        </p:nvSpPr>
        <p:spPr>
          <a:xfrm>
            <a:off x="279917" y="6221763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986445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2100362" y="3262649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3964918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4041006" y="3255502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8035874" y="2946713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8366221" y="3261005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6000395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6082553" y="3251029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7" name="Google Shape;902;p38">
            <a:extLst>
              <a:ext uri="{FF2B5EF4-FFF2-40B4-BE49-F238E27FC236}">
                <a16:creationId xmlns:a16="http://schemas.microsoft.com/office/drawing/2014/main" id="{8F0C93EA-AD08-425F-BCC0-C4D23BB7B2B7}"/>
              </a:ext>
            </a:extLst>
          </p:cNvPr>
          <p:cNvSpPr/>
          <p:nvPr/>
        </p:nvSpPr>
        <p:spPr>
          <a:xfrm>
            <a:off x="6162090" y="4065681"/>
            <a:ext cx="3928278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13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38" name="Google Shape;903;p38">
            <a:extLst>
              <a:ext uri="{FF2B5EF4-FFF2-40B4-BE49-F238E27FC236}">
                <a16:creationId xmlns:a16="http://schemas.microsoft.com/office/drawing/2014/main" id="{D00595DA-5FC1-4B3A-87C9-4AFD2C7E22B4}"/>
              </a:ext>
            </a:extLst>
          </p:cNvPr>
          <p:cNvSpPr/>
          <p:nvPr/>
        </p:nvSpPr>
        <p:spPr>
          <a:xfrm flipH="1">
            <a:off x="1986443" y="4065678"/>
            <a:ext cx="4056834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+/- 52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4065631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902;p38">
            <a:extLst>
              <a:ext uri="{FF2B5EF4-FFF2-40B4-BE49-F238E27FC236}">
                <a16:creationId xmlns:a16="http://schemas.microsoft.com/office/drawing/2014/main" id="{12203565-87CE-4CC0-B338-E8B77CB5D223}"/>
              </a:ext>
            </a:extLst>
          </p:cNvPr>
          <p:cNvSpPr/>
          <p:nvPr/>
        </p:nvSpPr>
        <p:spPr>
          <a:xfrm>
            <a:off x="6157219" y="2402594"/>
            <a:ext cx="393314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1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903;p38">
            <a:extLst>
              <a:ext uri="{FF2B5EF4-FFF2-40B4-BE49-F238E27FC236}">
                <a16:creationId xmlns:a16="http://schemas.microsoft.com/office/drawing/2014/main" id="{F91FBC39-C317-477B-A4AB-BC0D616267C0}"/>
              </a:ext>
            </a:extLst>
          </p:cNvPr>
          <p:cNvSpPr/>
          <p:nvPr/>
        </p:nvSpPr>
        <p:spPr>
          <a:xfrm flipH="1">
            <a:off x="1986444" y="2402591"/>
            <a:ext cx="4051962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9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2394819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EF4F5A28-DCD6-47AB-81D4-6DCB58941D9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A1309D-D211-4C7B-B4E9-10C46E05540A}"/>
              </a:ext>
            </a:extLst>
          </p:cNvPr>
          <p:cNvSpPr/>
          <p:nvPr/>
        </p:nvSpPr>
        <p:spPr>
          <a:xfrm>
            <a:off x="8777761" y="4155354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68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C9387-10E4-4271-9816-0D087A21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1792220"/>
            <a:ext cx="6543676" cy="4327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329E67-DC1E-4753-B805-D5F54F35AC7B}"/>
              </a:ext>
            </a:extLst>
          </p:cNvPr>
          <p:cNvCxnSpPr>
            <a:cxnSpLocks/>
          </p:cNvCxnSpPr>
          <p:nvPr/>
        </p:nvCxnSpPr>
        <p:spPr>
          <a:xfrm>
            <a:off x="1162442" y="2397809"/>
            <a:ext cx="212368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959AE4-0F23-4846-A2C8-DD03EECEA14D}"/>
              </a:ext>
            </a:extLst>
          </p:cNvPr>
          <p:cNvCxnSpPr>
            <a:cxnSpLocks/>
          </p:cNvCxnSpPr>
          <p:nvPr/>
        </p:nvCxnSpPr>
        <p:spPr>
          <a:xfrm>
            <a:off x="1162442" y="5507721"/>
            <a:ext cx="3052371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5AAC29-36ED-40FF-8E0F-268B0E245EC5}"/>
              </a:ext>
            </a:extLst>
          </p:cNvPr>
          <p:cNvCxnSpPr>
            <a:cxnSpLocks/>
          </p:cNvCxnSpPr>
          <p:nvPr/>
        </p:nvCxnSpPr>
        <p:spPr>
          <a:xfrm flipH="1">
            <a:off x="8043863" y="3059796"/>
            <a:ext cx="2793962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486755-E419-4A00-BEA0-459F1BD56E62}"/>
              </a:ext>
            </a:extLst>
          </p:cNvPr>
          <p:cNvCxnSpPr>
            <a:cxnSpLocks/>
          </p:cNvCxnSpPr>
          <p:nvPr/>
        </p:nvCxnSpPr>
        <p:spPr>
          <a:xfrm flipH="1">
            <a:off x="5836082" y="2069197"/>
            <a:ext cx="500174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3ADACD-9166-491B-8DDD-A89BDFBF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2" y="1689462"/>
            <a:ext cx="7715250" cy="3961603"/>
          </a:xfrm>
          <a:prstGeom prst="rect">
            <a:avLst/>
          </a:prstGeom>
        </p:spPr>
      </p:pic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8D4EBB-8F35-45A0-8C4A-6E435323BB01}"/>
              </a:ext>
            </a:extLst>
          </p:cNvPr>
          <p:cNvSpPr txBox="1"/>
          <p:nvPr/>
        </p:nvSpPr>
        <p:spPr>
          <a:xfrm>
            <a:off x="8571771" y="2249033"/>
            <a:ext cx="33297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order_status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order_purchase_timestamp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review_score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product_category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payment_value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product_width_cm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product_height_cm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product_length_cm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product_weight_g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FD75F8-626E-4909-97FF-C17A5F43C965}"/>
              </a:ext>
            </a:extLst>
          </p:cNvPr>
          <p:cNvSpPr txBox="1"/>
          <p:nvPr/>
        </p:nvSpPr>
        <p:spPr>
          <a:xfrm>
            <a:off x="8571772" y="1773949"/>
            <a:ext cx="332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à travailler sont: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BAC1BFE-77D3-40DE-92D5-FA7F9C013FD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4" y="1773949"/>
            <a:ext cx="457727" cy="427272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4FB9287-2EEE-4CCB-A1F0-38140B4729ED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36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3" y="2416968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1696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866146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payment_value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product_length_cm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product_weight_g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product_height_cm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product_width_cm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19501-96BD-4BFB-BAFB-D9CCFF34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5" y="1590891"/>
            <a:ext cx="6342647" cy="447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BC6F1B-DB42-4BB2-8C9B-0E6B7889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50" y="4534512"/>
            <a:ext cx="19716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745357-D13C-4947-88F1-E136B5AA33ED}"/>
              </a:ext>
            </a:extLst>
          </p:cNvPr>
          <p:cNvSpPr txBox="1"/>
          <p:nvPr/>
        </p:nvSpPr>
        <p:spPr>
          <a:xfrm>
            <a:off x="835632" y="1920768"/>
            <a:ext cx="3655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aberrantes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859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100888" y="1252842"/>
            <a:ext cx="5091114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100886" y="1261868"/>
            <a:ext cx="5091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de113425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0,83 %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39557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dirty="0">
                <a:solidFill>
                  <a:srgbClr val="548235"/>
                </a:solidFill>
                <a:latin typeface="docs-Roboto"/>
              </a:rPr>
              <a:t>KNN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326573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1" y="5335061"/>
            <a:ext cx="507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010532-6EE7-4FAC-A29B-0252B0D83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51" y="2108146"/>
            <a:ext cx="7141915" cy="3570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3">
            <a:extLst>
              <a:ext uri="{FF2B5EF4-FFF2-40B4-BE49-F238E27FC236}">
                <a16:creationId xmlns:a16="http://schemas.microsoft.com/office/drawing/2014/main" id="{DA378E70-53A2-41CD-8DE2-CE5FC649A3B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79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4B039-0643-4936-B671-26529984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61EF3A-BED4-4165-9D6C-112A89434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747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ED8EB-D1CB-477B-9FF6-9AF88C39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7E744-A3E0-4587-99CF-A0B2F7B4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223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FF6FC-D78F-46DC-813E-F4532011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458AC8-CAA8-4751-99D1-92B03C0FF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355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BA519-F300-48F3-8645-C22E347F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BC871B-DF23-4554-8465-801C5CBA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77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final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160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226732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La ville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Seattle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a l’objectif devenir 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ville neutre en émissions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de carbone en 2050. Ils s’intéressent principalement aux émissions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 bâtiments non destinés à l’habitation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6FFAB95-C450-4D8E-9970-55865F0B8DAF}"/>
              </a:ext>
            </a:extLst>
          </p:cNvPr>
          <p:cNvGrpSpPr/>
          <p:nvPr/>
        </p:nvGrpSpPr>
        <p:grpSpPr>
          <a:xfrm>
            <a:off x="279918" y="2992433"/>
            <a:ext cx="7273341" cy="2812417"/>
            <a:chOff x="279918" y="2992433"/>
            <a:chExt cx="7273341" cy="2812417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554A95C-198F-4D25-BB93-3862BE22E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18" y="3166376"/>
              <a:ext cx="360000" cy="36000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521B012-0CE2-4F18-8F22-D61B1D14C7E7}"/>
                </a:ext>
              </a:extLst>
            </p:cNvPr>
            <p:cNvSpPr txBox="1"/>
            <p:nvPr/>
          </p:nvSpPr>
          <p:spPr>
            <a:xfrm>
              <a:off x="744627" y="3773525"/>
              <a:ext cx="680863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rgbClr val="202124"/>
                  </a:solidFill>
                  <a:latin typeface="Google Sans"/>
                </a:rPr>
                <a:t>Prendre en compte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Se passer des relevés de consommation annuels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Trouver de nouvelles informations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Optimiser les performances en appliquant des transformations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Mettre en place une évaluation rigoureuse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Validation croisée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Hyperparamètres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405883F-5A31-48FF-A41D-178CC91EEB75}"/>
                </a:ext>
              </a:extLst>
            </p:cNvPr>
            <p:cNvSpPr txBox="1"/>
            <p:nvPr/>
          </p:nvSpPr>
          <p:spPr>
            <a:xfrm>
              <a:off x="721278" y="2992433"/>
              <a:ext cx="680863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Prédiction des émissions de CO2 et de la consommation </a:t>
              </a:r>
            </a:p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totale d'énergie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B7577954-1775-45D6-85D2-3D1820C2DE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8030813" y="1449143"/>
            <a:ext cx="3434934" cy="116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C0CD6D4-4A26-4CC1-B3A0-2817A559B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269" y="3526376"/>
            <a:ext cx="4274021" cy="1570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8342E490-717C-41AC-8998-CB155BBA4FD4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6C9034D4-22A8-45D6-A82D-A9887AD8BC2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3B89DAA-379F-456A-A918-0ECCB917D015}"/>
              </a:ext>
            </a:extLst>
          </p:cNvPr>
          <p:cNvGrpSpPr/>
          <p:nvPr/>
        </p:nvGrpSpPr>
        <p:grpSpPr>
          <a:xfrm>
            <a:off x="377906" y="1252842"/>
            <a:ext cx="4702412" cy="461665"/>
            <a:chOff x="377906" y="2191476"/>
            <a:chExt cx="4702412" cy="461665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DF19488-C2FB-4415-83C5-A79F16F97331}"/>
                </a:ext>
              </a:extLst>
            </p:cNvPr>
            <p:cNvSpPr txBox="1"/>
            <p:nvPr/>
          </p:nvSpPr>
          <p:spPr>
            <a:xfrm>
              <a:off x="844895" y="219147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2015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251C16A3-F041-4B84-9F20-58619E2A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06" y="2208672"/>
              <a:ext cx="457727" cy="427272"/>
            </a:xfrm>
            <a:prstGeom prst="rect">
              <a:avLst/>
            </a:prstGeom>
          </p:spPr>
        </p:pic>
      </p:grpSp>
      <p:sp>
        <p:nvSpPr>
          <p:cNvPr id="23" name="Rectángulo 4">
            <a:extLst>
              <a:ext uri="{FF2B5EF4-FFF2-40B4-BE49-F238E27FC236}">
                <a16:creationId xmlns:a16="http://schemas.microsoft.com/office/drawing/2014/main" id="{BF9A4429-9591-4B06-97F0-EBD6618D483D}"/>
              </a:ext>
            </a:extLst>
          </p:cNvPr>
          <p:cNvSpPr/>
          <p:nvPr/>
        </p:nvSpPr>
        <p:spPr>
          <a:xfrm rot="5400000" flipV="1">
            <a:off x="4370988" y="2543252"/>
            <a:ext cx="2573427" cy="45719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FC5CF40-DB74-45DA-8EA0-E5E0D6BB6CE9}"/>
              </a:ext>
            </a:extLst>
          </p:cNvPr>
          <p:cNvGrpSpPr/>
          <p:nvPr/>
        </p:nvGrpSpPr>
        <p:grpSpPr>
          <a:xfrm>
            <a:off x="6285973" y="1252842"/>
            <a:ext cx="4702412" cy="461665"/>
            <a:chOff x="6285973" y="2222426"/>
            <a:chExt cx="4702412" cy="461665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F96B768E-5D49-4962-807F-FF14282AFFA8}"/>
                </a:ext>
              </a:extLst>
            </p:cNvPr>
            <p:cNvSpPr txBox="1"/>
            <p:nvPr/>
          </p:nvSpPr>
          <p:spPr>
            <a:xfrm>
              <a:off x="6752962" y="222242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2016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ED379C75-73D3-4053-9907-3C0218FB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973" y="2239622"/>
              <a:ext cx="457727" cy="427272"/>
            </a:xfrm>
            <a:prstGeom prst="rect">
              <a:avLst/>
            </a:prstGeom>
          </p:spPr>
        </p:pic>
      </p:grpSp>
      <p:graphicFrame>
        <p:nvGraphicFramePr>
          <p:cNvPr id="29" name="Tableau 3">
            <a:extLst>
              <a:ext uri="{FF2B5EF4-FFF2-40B4-BE49-F238E27FC236}">
                <a16:creationId xmlns:a16="http://schemas.microsoft.com/office/drawing/2014/main" id="{5F560973-AE78-4A6D-B304-C67BB841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62095"/>
              </p:ext>
            </p:extLst>
          </p:nvPr>
        </p:nvGraphicFramePr>
        <p:xfrm>
          <a:off x="640374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3340 x 47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16,89 %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vide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0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D9BC6A11-7429-497B-9458-CC2FF354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69982"/>
              </p:ext>
            </p:extLst>
          </p:nvPr>
        </p:nvGraphicFramePr>
        <p:xfrm>
          <a:off x="6548441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3376 x 46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12,85 %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vide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1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sp>
        <p:nvSpPr>
          <p:cNvPr id="34" name="ZoneTexte 33">
            <a:extLst>
              <a:ext uri="{FF2B5EF4-FFF2-40B4-BE49-F238E27FC236}">
                <a16:creationId xmlns:a16="http://schemas.microsoft.com/office/drawing/2014/main" id="{736CA800-4D2F-442A-BEE7-89225F91E58A}"/>
              </a:ext>
            </a:extLst>
          </p:cNvPr>
          <p:cNvSpPr txBox="1"/>
          <p:nvPr/>
        </p:nvSpPr>
        <p:spPr>
          <a:xfrm>
            <a:off x="7327392" y="0"/>
            <a:ext cx="48646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https://data.seattle.gov/dataset/2015-Building-Energy-Benchmarking/h7rm-fz6m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https://data.seattle.gov/dataset/2016-Building-Energy-Benchmarking/2bpz-gwpy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FF096A-02D3-4186-ABF2-D78BC53953E1}"/>
              </a:ext>
            </a:extLst>
          </p:cNvPr>
          <p:cNvSpPr txBox="1"/>
          <p:nvPr/>
        </p:nvSpPr>
        <p:spPr>
          <a:xfrm rot="17873123">
            <a:off x="1497745" y="5260015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OSEBuildingID</a:t>
            </a:r>
            <a:endParaRPr lang="es-ES" sz="16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C2CE3E1-2CAC-4CDD-894A-F966C6433622}"/>
              </a:ext>
            </a:extLst>
          </p:cNvPr>
          <p:cNvSpPr txBox="1"/>
          <p:nvPr/>
        </p:nvSpPr>
        <p:spPr>
          <a:xfrm rot="17873123">
            <a:off x="1704118" y="5240235"/>
            <a:ext cx="1409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PropertyName</a:t>
            </a:r>
            <a:endParaRPr lang="es-ES" sz="16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197F945-AF07-4226-AA8A-8C7EF5B1C8E9}"/>
              </a:ext>
            </a:extLst>
          </p:cNvPr>
          <p:cNvSpPr txBox="1"/>
          <p:nvPr/>
        </p:nvSpPr>
        <p:spPr>
          <a:xfrm rot="17873123">
            <a:off x="1588883" y="4649570"/>
            <a:ext cx="2745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TaxParcelIdentificationNumber</a:t>
            </a:r>
            <a:endParaRPr lang="es-ES" sz="16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59D886F-30E8-4EAE-9181-7F4AD5D5EE8E}"/>
              </a:ext>
            </a:extLst>
          </p:cNvPr>
          <p:cNvSpPr txBox="1"/>
          <p:nvPr/>
        </p:nvSpPr>
        <p:spPr>
          <a:xfrm rot="17873123">
            <a:off x="2557393" y="5231171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Neighborhood</a:t>
            </a:r>
            <a:endParaRPr lang="es-ES" sz="16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72B4BBF-71CA-4091-8689-83688DA97D3C}"/>
              </a:ext>
            </a:extLst>
          </p:cNvPr>
          <p:cNvSpPr txBox="1"/>
          <p:nvPr/>
        </p:nvSpPr>
        <p:spPr>
          <a:xfrm rot="17873123">
            <a:off x="2930561" y="5451693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Location</a:t>
            </a:r>
            <a:endParaRPr lang="es-ES" sz="16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AE5CD9C-B104-4B30-9260-F71CE2D1F972}"/>
              </a:ext>
            </a:extLst>
          </p:cNvPr>
          <p:cNvSpPr txBox="1"/>
          <p:nvPr/>
        </p:nvSpPr>
        <p:spPr>
          <a:xfrm rot="17873123">
            <a:off x="3146759" y="5464955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ZipCode</a:t>
            </a:r>
            <a:endParaRPr lang="es-ES" sz="16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A945A94-9DF7-4959-B2A4-75B8B15AFD55}"/>
              </a:ext>
            </a:extLst>
          </p:cNvPr>
          <p:cNvSpPr txBox="1"/>
          <p:nvPr/>
        </p:nvSpPr>
        <p:spPr>
          <a:xfrm rot="17873123">
            <a:off x="3394029" y="5470396"/>
            <a:ext cx="85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Address</a:t>
            </a:r>
            <a:endParaRPr lang="es-ES" sz="1600" dirty="0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7C4F8821-31B8-4F49-A3D1-DBCA18FBCAE2}"/>
              </a:ext>
            </a:extLst>
          </p:cNvPr>
          <p:cNvGrpSpPr/>
          <p:nvPr/>
        </p:nvGrpSpPr>
        <p:grpSpPr>
          <a:xfrm>
            <a:off x="4316844" y="3422292"/>
            <a:ext cx="1527997" cy="2664497"/>
            <a:chOff x="4289011" y="3422665"/>
            <a:chExt cx="1527997" cy="2664497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AF2193AF-AEC4-41F1-BE3F-2C1C30EECE7F}"/>
                </a:ext>
              </a:extLst>
            </p:cNvPr>
            <p:cNvSpPr txBox="1"/>
            <p:nvPr/>
          </p:nvSpPr>
          <p:spPr>
            <a:xfrm rot="17873123">
              <a:off x="3834399" y="5237725"/>
              <a:ext cx="124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BuildingType</a:t>
              </a:r>
              <a:endParaRPr lang="es-ES" sz="1600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91F18959-D575-4DAA-92A5-DB63B969FB14}"/>
                </a:ext>
              </a:extLst>
            </p:cNvPr>
            <p:cNvSpPr txBox="1"/>
            <p:nvPr/>
          </p:nvSpPr>
          <p:spPr>
            <a:xfrm rot="17873123">
              <a:off x="3847329" y="4924200"/>
              <a:ext cx="1957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PrimaryPropertyType</a:t>
              </a:r>
              <a:endParaRPr lang="es-ES" sz="16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A4C16D2-0E1E-4D71-9AEB-91A448574E4E}"/>
                </a:ext>
              </a:extLst>
            </p:cNvPr>
            <p:cNvSpPr txBox="1"/>
            <p:nvPr/>
          </p:nvSpPr>
          <p:spPr>
            <a:xfrm rot="17873123">
              <a:off x="4003777" y="4809377"/>
              <a:ext cx="2217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LargestPropertyUseType</a:t>
              </a:r>
              <a:endParaRPr lang="es-ES" sz="1600" dirty="0"/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3478C37-299D-4F34-ABEC-AEA3F1337ACD}"/>
                </a:ext>
              </a:extLst>
            </p:cNvPr>
            <p:cNvSpPr txBox="1"/>
            <p:nvPr/>
          </p:nvSpPr>
          <p:spPr>
            <a:xfrm rot="17873123">
              <a:off x="5032902" y="5381112"/>
              <a:ext cx="92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YearBuilt</a:t>
              </a:r>
              <a:endParaRPr lang="es-ES" sz="1600" dirty="0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735F77-F12A-4ECC-B81E-EA2F10DAEC9E}"/>
                </a:ext>
              </a:extLst>
            </p:cNvPr>
            <p:cNvSpPr txBox="1"/>
            <p:nvPr/>
          </p:nvSpPr>
          <p:spPr>
            <a:xfrm rot="17873123">
              <a:off x="4128602" y="4587439"/>
              <a:ext cx="265271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SecondLargestPropertyUseType</a:t>
              </a:r>
              <a:endParaRPr lang="es-ES" sz="1500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7871B3D-28B6-48E4-AAB5-6EAEBAA0A269}"/>
                </a:ext>
              </a:extLst>
            </p:cNvPr>
            <p:cNvSpPr txBox="1"/>
            <p:nvPr/>
          </p:nvSpPr>
          <p:spPr>
            <a:xfrm rot="17873123">
              <a:off x="4410534" y="4665140"/>
              <a:ext cx="24897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ThirdLargestPropertyUseType</a:t>
              </a:r>
              <a:endParaRPr lang="es-ES" sz="1500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37B3CF-B59C-4437-BFB8-BE17B5FDC534}"/>
              </a:ext>
            </a:extLst>
          </p:cNvPr>
          <p:cNvGrpSpPr/>
          <p:nvPr/>
        </p:nvGrpSpPr>
        <p:grpSpPr>
          <a:xfrm>
            <a:off x="6371562" y="3361178"/>
            <a:ext cx="1427583" cy="2786725"/>
            <a:chOff x="6436753" y="3361776"/>
            <a:chExt cx="1427583" cy="2786725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2A9C419D-0154-4416-BE99-F2D5B2825B75}"/>
                </a:ext>
              </a:extLst>
            </p:cNvPr>
            <p:cNvSpPr txBox="1"/>
            <p:nvPr/>
          </p:nvSpPr>
          <p:spPr>
            <a:xfrm rot="17873123">
              <a:off x="5794184" y="4616105"/>
              <a:ext cx="2636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ThirdLargestPropertyUseTypeGFA</a:t>
              </a:r>
              <a:endParaRPr lang="es-ES" sz="1400" dirty="0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CDA6B78C-46E3-4297-86F9-81031A152655}"/>
                </a:ext>
              </a:extLst>
            </p:cNvPr>
            <p:cNvSpPr txBox="1"/>
            <p:nvPr/>
          </p:nvSpPr>
          <p:spPr>
            <a:xfrm rot="17873123">
              <a:off x="5494038" y="4601250"/>
              <a:ext cx="2786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SecondLargestPropertyUseTypeGFA</a:t>
              </a:r>
              <a:endParaRPr lang="es-ES" sz="1400" dirty="0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D6780ED-4BFC-4500-AED8-F3A20446428A}"/>
                </a:ext>
              </a:extLst>
            </p:cNvPr>
            <p:cNvSpPr txBox="1"/>
            <p:nvPr/>
          </p:nvSpPr>
          <p:spPr>
            <a:xfrm rot="17873123">
              <a:off x="5400796" y="4739567"/>
              <a:ext cx="23950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LargestPropertyUseTypeGFA</a:t>
              </a:r>
              <a:endParaRPr lang="es-ES" sz="1500" dirty="0"/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2919CD5-33BA-4B7C-A78B-41A758AE10F6}"/>
                </a:ext>
              </a:extLst>
            </p:cNvPr>
            <p:cNvSpPr txBox="1"/>
            <p:nvPr/>
          </p:nvSpPr>
          <p:spPr>
            <a:xfrm rot="17873123">
              <a:off x="6301042" y="5103178"/>
              <a:ext cx="15467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NumberofFloors</a:t>
              </a:r>
              <a:endParaRPr lang="es-ES" sz="1600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184E3F23-ED28-4A7C-AE60-58A772ECF3B9}"/>
                </a:ext>
              </a:extLst>
            </p:cNvPr>
            <p:cNvSpPr txBox="1"/>
            <p:nvPr/>
          </p:nvSpPr>
          <p:spPr>
            <a:xfrm rot="17873123">
              <a:off x="6396417" y="4850266"/>
              <a:ext cx="2119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PropertyGFABuilding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3B6F58D3-DF6B-4FC1-B614-7D3273DF7706}"/>
                </a:ext>
              </a:extLst>
            </p:cNvPr>
            <p:cNvSpPr txBox="1"/>
            <p:nvPr/>
          </p:nvSpPr>
          <p:spPr>
            <a:xfrm rot="17873123">
              <a:off x="6663398" y="4874891"/>
              <a:ext cx="2063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PropertyGFAParking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7C2ED39C-F109-40B2-8609-0CC945DD8500}"/>
              </a:ext>
            </a:extLst>
          </p:cNvPr>
          <p:cNvGrpSpPr/>
          <p:nvPr/>
        </p:nvGrpSpPr>
        <p:grpSpPr>
          <a:xfrm>
            <a:off x="8081151" y="3343929"/>
            <a:ext cx="1521833" cy="2821222"/>
            <a:chOff x="8565152" y="3340492"/>
            <a:chExt cx="1521833" cy="2821222"/>
          </a:xfrm>
        </p:grpSpPr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C350022A-2F26-47CA-8CCA-B133576129CD}"/>
                </a:ext>
              </a:extLst>
            </p:cNvPr>
            <p:cNvSpPr txBox="1"/>
            <p:nvPr/>
          </p:nvSpPr>
          <p:spPr>
            <a:xfrm rot="17873123">
              <a:off x="7980248" y="5133433"/>
              <a:ext cx="15083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Electricity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F7A6A663-2F79-4A90-A2C7-DD142E15A933}"/>
                </a:ext>
              </a:extLst>
            </p:cNvPr>
            <p:cNvSpPr txBox="1"/>
            <p:nvPr/>
          </p:nvSpPr>
          <p:spPr>
            <a:xfrm rot="17873123">
              <a:off x="8203213" y="5124478"/>
              <a:ext cx="1528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SteamUse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C16CF9A-4289-40C6-B1C3-CB716EC60C42}"/>
                </a:ext>
              </a:extLst>
            </p:cNvPr>
            <p:cNvSpPr txBox="1"/>
            <p:nvPr/>
          </p:nvSpPr>
          <p:spPr>
            <a:xfrm rot="17873123">
              <a:off x="8424970" y="5086563"/>
              <a:ext cx="1614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NaturalGas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5D6FA511-3B55-4C83-B693-5F6EB7FA74D3}"/>
                </a:ext>
              </a:extLst>
            </p:cNvPr>
            <p:cNvSpPr txBox="1"/>
            <p:nvPr/>
          </p:nvSpPr>
          <p:spPr>
            <a:xfrm rot="17873123">
              <a:off x="8473722" y="4828182"/>
              <a:ext cx="2199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SiteEnergyUseWN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A9511C54-FFB0-4B09-B231-616696D17323}"/>
                </a:ext>
              </a:extLst>
            </p:cNvPr>
            <p:cNvSpPr txBox="1"/>
            <p:nvPr/>
          </p:nvSpPr>
          <p:spPr>
            <a:xfrm rot="17873123">
              <a:off x="8522486" y="4597214"/>
              <a:ext cx="282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GHGEmissionsIntensity</a:t>
              </a:r>
              <a:r>
                <a:rPr lang="fr-FR" sz="1400" dirty="0"/>
                <a:t>(kgCO2e/ft2)</a:t>
              </a:r>
              <a:endParaRPr lang="es-ES" sz="1400" dirty="0"/>
            </a:p>
          </p:txBody>
        </p: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49184ACF-75E7-431C-A3B3-C2C4EE8375E4}"/>
              </a:ext>
            </a:extLst>
          </p:cNvPr>
          <p:cNvSpPr txBox="1"/>
          <p:nvPr/>
        </p:nvSpPr>
        <p:spPr>
          <a:xfrm>
            <a:off x="1602217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548235"/>
                </a:solidFill>
                <a:latin typeface="Google Sans"/>
              </a:rPr>
              <a:t>Identification</a:t>
            </a:r>
            <a:endParaRPr lang="fr-FR" sz="1100" baseline="30000" dirty="0">
              <a:solidFill>
                <a:srgbClr val="548235"/>
              </a:solidFill>
              <a:latin typeface="Google Sans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C52E2F7-BAFC-46F2-AAD1-103A65EF2EA3}"/>
              </a:ext>
            </a:extLst>
          </p:cNvPr>
          <p:cNvSpPr txBox="1"/>
          <p:nvPr/>
        </p:nvSpPr>
        <p:spPr>
          <a:xfrm>
            <a:off x="2792363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  <a:latin typeface="Google Sans"/>
              </a:rPr>
              <a:t>Localisation</a:t>
            </a:r>
            <a:endParaRPr lang="fr-FR" sz="1100" baseline="30000" dirty="0">
              <a:solidFill>
                <a:srgbClr val="C00000"/>
              </a:solidFill>
              <a:latin typeface="Google Sans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EC1AE92-E01B-42DF-9A9B-D7691E229F29}"/>
              </a:ext>
            </a:extLst>
          </p:cNvPr>
          <p:cNvSpPr txBox="1"/>
          <p:nvPr/>
        </p:nvSpPr>
        <p:spPr>
          <a:xfrm>
            <a:off x="4277104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accent1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chemeClr val="accent1"/>
              </a:solidFill>
              <a:latin typeface="Google Sans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DA8DF73-0592-4094-90EC-0CA0BC449516}"/>
              </a:ext>
            </a:extLst>
          </p:cNvPr>
          <p:cNvSpPr txBox="1"/>
          <p:nvPr/>
        </p:nvSpPr>
        <p:spPr>
          <a:xfrm>
            <a:off x="6077991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7451EB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B97025C-27BB-4EB1-AD78-E820F5738DB4}"/>
              </a:ext>
            </a:extLst>
          </p:cNvPr>
          <p:cNvSpPr txBox="1"/>
          <p:nvPr/>
        </p:nvSpPr>
        <p:spPr>
          <a:xfrm>
            <a:off x="7564693" y="5907732"/>
            <a:ext cx="1711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relevés de consommation / Cal</a:t>
            </a:r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culs</a:t>
            </a:r>
            <a:endParaRPr lang="fr-FR" sz="1100" baseline="30000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</p:txBody>
      </p:sp>
      <p:sp>
        <p:nvSpPr>
          <p:cNvPr id="62" name="TextBox 3">
            <a:extLst>
              <a:ext uri="{FF2B5EF4-FFF2-40B4-BE49-F238E27FC236}">
                <a16:creationId xmlns:a16="http://schemas.microsoft.com/office/drawing/2014/main" id="{860571B2-B812-4637-A779-07D4BE5519B8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45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C631F822-A794-4AC7-B4B7-E4BDAF3DB42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000300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1324412" y="3262650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initiale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5071121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5147209" y="3255502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9142077" y="2946713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9472424" y="3261005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7" name="Google Shape;895;p38">
            <a:extLst>
              <a:ext uri="{FF2B5EF4-FFF2-40B4-BE49-F238E27FC236}">
                <a16:creationId xmlns:a16="http://schemas.microsoft.com/office/drawing/2014/main" id="{58E386D1-C229-4EBC-9499-670F3FF3891F}"/>
              </a:ext>
            </a:extLst>
          </p:cNvPr>
          <p:cNvSpPr/>
          <p:nvPr/>
        </p:nvSpPr>
        <p:spPr>
          <a:xfrm>
            <a:off x="3035777" y="2946713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896;p38">
            <a:extLst>
              <a:ext uri="{FF2B5EF4-FFF2-40B4-BE49-F238E27FC236}">
                <a16:creationId xmlns:a16="http://schemas.microsoft.com/office/drawing/2014/main" id="{F96A30DD-2C7F-467B-8220-2D6E7E6B8B97}"/>
              </a:ext>
            </a:extLst>
          </p:cNvPr>
          <p:cNvSpPr txBox="1"/>
          <p:nvPr/>
        </p:nvSpPr>
        <p:spPr>
          <a:xfrm>
            <a:off x="3159189" y="3233218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7106598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7188756" y="3251029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36" name="Google Shape;901;p38">
            <a:extLst>
              <a:ext uri="{FF2B5EF4-FFF2-40B4-BE49-F238E27FC236}">
                <a16:creationId xmlns:a16="http://schemas.microsoft.com/office/drawing/2014/main" id="{DB5B3DCE-A070-4C95-AE66-717DE3C49EE7}"/>
              </a:ext>
            </a:extLst>
          </p:cNvPr>
          <p:cNvGrpSpPr/>
          <p:nvPr/>
        </p:nvGrpSpPr>
        <p:grpSpPr>
          <a:xfrm rot="5400000">
            <a:off x="5899684" y="-833707"/>
            <a:ext cx="397503" cy="10196273"/>
            <a:chOff x="2646350" y="910998"/>
            <a:chExt cx="397503" cy="6120216"/>
          </a:xfrm>
        </p:grpSpPr>
        <p:sp>
          <p:nvSpPr>
            <p:cNvPr id="37" name="Google Shape;902;p38">
              <a:extLst>
                <a:ext uri="{FF2B5EF4-FFF2-40B4-BE49-F238E27FC236}">
                  <a16:creationId xmlns:a16="http://schemas.microsoft.com/office/drawing/2014/main" id="{8F0C93EA-AD08-425F-BCC0-C4D23BB7B2B7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sym typeface="Fira Sans Condensed Medium"/>
                </a:rPr>
                <a:t>13</a:t>
              </a:r>
              <a:r>
                <a:rPr lang="es-ES" sz="1500" dirty="0"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sym typeface="Fira Sans Condensed Medium"/>
                </a:rPr>
                <a:t>colonnes</a:t>
              </a:r>
              <a:endParaRPr sz="1500" b="1" i="1" dirty="0">
                <a:solidFill>
                  <a:srgbClr val="548235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38" name="Google Shape;903;p38">
              <a:extLst>
                <a:ext uri="{FF2B5EF4-FFF2-40B4-BE49-F238E27FC236}">
                  <a16:creationId xmlns:a16="http://schemas.microsoft.com/office/drawing/2014/main" id="{D00595DA-5FC1-4B3A-87C9-4AFD2C7E22B4}"/>
                </a:ext>
              </a:extLst>
            </p:cNvPr>
            <p:cNvSpPr/>
            <p:nvPr/>
          </p:nvSpPr>
          <p:spPr>
            <a:xfrm rot="16200000" flipH="1">
              <a:off x="1331600" y="5318964"/>
              <a:ext cx="3027000" cy="397500"/>
            </a:xfrm>
            <a:prstGeom prst="homePlate">
              <a:avLst>
                <a:gd name="adj" fmla="val 83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+/- 47 </a:t>
              </a:r>
              <a:r>
                <a:rPr lang="es-ES" sz="1600" kern="1200" dirty="0" err="1">
                  <a:solidFill>
                    <a:schemeClr val="dk1"/>
                  </a:solidFill>
                  <a:latin typeface="Google Sans"/>
                </a:rPr>
                <a:t>colonnes</a:t>
              </a: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 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4065631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4" name="Google Shape;901;p38">
            <a:extLst>
              <a:ext uri="{FF2B5EF4-FFF2-40B4-BE49-F238E27FC236}">
                <a16:creationId xmlns:a16="http://schemas.microsoft.com/office/drawing/2014/main" id="{41120A14-83E0-4CB4-BCA7-F4F80EF3809B}"/>
              </a:ext>
            </a:extLst>
          </p:cNvPr>
          <p:cNvGrpSpPr/>
          <p:nvPr/>
        </p:nvGrpSpPr>
        <p:grpSpPr>
          <a:xfrm rot="5400000">
            <a:off x="5894813" y="-2496794"/>
            <a:ext cx="397503" cy="10196273"/>
            <a:chOff x="2646350" y="910998"/>
            <a:chExt cx="397503" cy="6120216"/>
          </a:xfrm>
        </p:grpSpPr>
        <p:sp>
          <p:nvSpPr>
            <p:cNvPr id="65" name="Google Shape;902;p38">
              <a:extLst>
                <a:ext uri="{FF2B5EF4-FFF2-40B4-BE49-F238E27FC236}">
                  <a16:creationId xmlns:a16="http://schemas.microsoft.com/office/drawing/2014/main" id="{12203565-87CE-4CC0-B338-E8B77CB5D223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1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</a:t>
              </a:r>
              <a:endParaRPr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6" name="Google Shape;903;p38">
              <a:extLst>
                <a:ext uri="{FF2B5EF4-FFF2-40B4-BE49-F238E27FC236}">
                  <a16:creationId xmlns:a16="http://schemas.microsoft.com/office/drawing/2014/main" id="{F91FBC39-C317-477B-A4AB-BC0D616267C0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734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dirty="0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2 </a:t>
              </a:r>
              <a:r>
                <a:rPr lang="es-ES" sz="1500" dirty="0" err="1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Datasets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2394819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B237BA69-794B-4600-B952-2694D4677B1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619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673A95C2-3334-4CB8-8CF5-A0DFA68E66E5}"/>
              </a:ext>
            </a:extLst>
          </p:cNvPr>
          <p:cNvSpPr txBox="1"/>
          <p:nvPr/>
        </p:nvSpPr>
        <p:spPr>
          <a:xfrm>
            <a:off x="6758909" y="53468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DEE093-2B78-41CF-A3AA-D54075DFD7A0}"/>
              </a:ext>
            </a:extLst>
          </p:cNvPr>
          <p:cNvCxnSpPr>
            <a:cxnSpLocks/>
          </p:cNvCxnSpPr>
          <p:nvPr/>
        </p:nvCxnSpPr>
        <p:spPr>
          <a:xfrm flipH="1">
            <a:off x="6953052" y="5333258"/>
            <a:ext cx="391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bâtiments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4D0E55-4386-4A18-B225-08EE7FEFD07F}"/>
              </a:ext>
            </a:extLst>
          </p:cNvPr>
          <p:cNvSpPr txBox="1"/>
          <p:nvPr/>
        </p:nvSpPr>
        <p:spPr>
          <a:xfrm>
            <a:off x="835631" y="1215457"/>
            <a:ext cx="585369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Premier 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.concat([data_2015, data_2016])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Bâtiments non destinés à l’habitation 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BuildingType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PrimaryPropertyType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LargestPropertyUseTypeTrouver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b="1" i="1" dirty="0">
              <a:solidFill>
                <a:srgbClr val="5482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 de données</a:t>
            </a:r>
            <a:br>
              <a:rPr lang="fr-FR" b="1" u="sng" dirty="0">
                <a:solidFill>
                  <a:srgbClr val="FF0000"/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Cibles + déclaratifs + Consommation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Vérification de cohérence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Gross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floor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area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2016)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(s))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Site Energy Use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2015)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Electricity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NaturalGas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SteamUse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OtherFuelUse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))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Suppression des variables cibles avec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BF7134-92E2-4D94-AF24-E449908A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15457"/>
            <a:ext cx="457727" cy="42727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61B1EC1-D64B-4929-8B3F-BDE026BADC6E}"/>
              </a:ext>
            </a:extLst>
          </p:cNvPr>
          <p:cNvGrpSpPr/>
          <p:nvPr/>
        </p:nvGrpSpPr>
        <p:grpSpPr>
          <a:xfrm>
            <a:off x="9237257" y="1936901"/>
            <a:ext cx="1297080" cy="3457236"/>
            <a:chOff x="9723212" y="1435101"/>
            <a:chExt cx="1297080" cy="345723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7C628F1-9DBF-4F49-916D-BE39AC425060}"/>
                </a:ext>
              </a:extLst>
            </p:cNvPr>
            <p:cNvGrpSpPr/>
            <p:nvPr/>
          </p:nvGrpSpPr>
          <p:grpSpPr>
            <a:xfrm>
              <a:off x="9723212" y="1965662"/>
              <a:ext cx="1297080" cy="2926675"/>
              <a:chOff x="9723212" y="2051110"/>
              <a:chExt cx="1297080" cy="2926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0EC6-4E4C-4CD9-80A4-06401B9D9230}"/>
                  </a:ext>
                </a:extLst>
              </p:cNvPr>
              <p:cNvSpPr/>
              <p:nvPr/>
            </p:nvSpPr>
            <p:spPr>
              <a:xfrm>
                <a:off x="9723212" y="2051110"/>
                <a:ext cx="1297080" cy="2926675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451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22CDD52-081B-4D89-88D1-FFA6447823C9}"/>
                  </a:ext>
                </a:extLst>
              </p:cNvPr>
              <p:cNvSpPr txBox="1"/>
              <p:nvPr/>
            </p:nvSpPr>
            <p:spPr>
              <a:xfrm>
                <a:off x="10045381" y="3329781"/>
                <a:ext cx="652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451E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2016</a:t>
                </a:r>
                <a:endParaRPr lang="fr-FR" dirty="0">
                  <a:solidFill>
                    <a:srgbClr val="7451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E09C1E-53CE-4B8E-9C37-04786463F144}"/>
                </a:ext>
              </a:extLst>
            </p:cNvPr>
            <p:cNvSpPr/>
            <p:nvPr/>
          </p:nvSpPr>
          <p:spPr>
            <a:xfrm>
              <a:off x="9723212" y="1435101"/>
              <a:ext cx="1297079" cy="5355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9525" cap="flat" cmpd="sng" algn="ctr">
              <a:solidFill>
                <a:srgbClr val="7451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F8F51FC-7A98-461C-80AC-7CE554CC6139}"/>
              </a:ext>
            </a:extLst>
          </p:cNvPr>
          <p:cNvGrpSpPr/>
          <p:nvPr/>
        </p:nvGrpSpPr>
        <p:grpSpPr>
          <a:xfrm>
            <a:off x="7594475" y="2467462"/>
            <a:ext cx="1297079" cy="2926675"/>
            <a:chOff x="7813253" y="1965662"/>
            <a:chExt cx="1297079" cy="292667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8C107-F254-46B6-A137-493E11CD3722}"/>
                </a:ext>
              </a:extLst>
            </p:cNvPr>
            <p:cNvSpPr/>
            <p:nvPr/>
          </p:nvSpPr>
          <p:spPr>
            <a:xfrm>
              <a:off x="7813253" y="1965662"/>
              <a:ext cx="1297079" cy="2926675"/>
            </a:xfrm>
            <a:prstGeom prst="rect">
              <a:avLst/>
            </a:prstGeom>
            <a:grp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E8E170E-AEBC-4A09-A798-B992A251821B}"/>
                </a:ext>
              </a:extLst>
            </p:cNvPr>
            <p:cNvSpPr txBox="1"/>
            <p:nvPr/>
          </p:nvSpPr>
          <p:spPr>
            <a:xfrm>
              <a:off x="8135421" y="3244333"/>
              <a:ext cx="652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</a:t>
              </a:r>
              <a:endParaRPr lang="fr-FR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CB95A-908B-4057-AA4F-9AA45EE1489B}"/>
              </a:ext>
            </a:extLst>
          </p:cNvPr>
          <p:cNvSpPr/>
          <p:nvPr/>
        </p:nvSpPr>
        <p:spPr>
          <a:xfrm>
            <a:off x="7594474" y="5346883"/>
            <a:ext cx="1297080" cy="369332"/>
          </a:xfrm>
          <a:prstGeom prst="rect">
            <a:avLst/>
          </a:prstGeom>
          <a:pattFill prst="wdUpDiag">
            <a:fgClr>
              <a:srgbClr val="4472C4"/>
            </a:fgClr>
            <a:bgClr>
              <a:schemeClr val="bg1"/>
            </a:bgClr>
          </a:pattFill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5B9C5C-7926-4DDF-A163-FD3EF98FF61E}"/>
              </a:ext>
            </a:extLst>
          </p:cNvPr>
          <p:cNvCxnSpPr>
            <a:cxnSpLocks/>
          </p:cNvCxnSpPr>
          <p:nvPr/>
        </p:nvCxnSpPr>
        <p:spPr>
          <a:xfrm>
            <a:off x="7157266" y="2467462"/>
            <a:ext cx="0" cy="2865796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BADC3-D078-401B-94E2-8CBE07930657}"/>
              </a:ext>
            </a:extLst>
          </p:cNvPr>
          <p:cNvSpPr txBox="1"/>
          <p:nvPr/>
        </p:nvSpPr>
        <p:spPr>
          <a:xfrm>
            <a:off x="6816987" y="3746134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1579</a:t>
            </a:r>
            <a:endParaRPr lang="fr-FR" dirty="0">
              <a:solidFill>
                <a:srgbClr val="70AD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572568F-F907-4399-9F24-67031907C874}"/>
              </a:ext>
            </a:extLst>
          </p:cNvPr>
          <p:cNvCxnSpPr>
            <a:cxnSpLocks/>
          </p:cNvCxnSpPr>
          <p:nvPr/>
        </p:nvCxnSpPr>
        <p:spPr>
          <a:xfrm>
            <a:off x="7157266" y="5333258"/>
            <a:ext cx="0" cy="382957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39DEED9-83E0-4BC8-BA25-D90CBD3621F0}"/>
              </a:ext>
            </a:extLst>
          </p:cNvPr>
          <p:cNvCxnSpPr>
            <a:cxnSpLocks/>
          </p:cNvCxnSpPr>
          <p:nvPr/>
        </p:nvCxnSpPr>
        <p:spPr>
          <a:xfrm flipH="1">
            <a:off x="6961299" y="5716215"/>
            <a:ext cx="3919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E586C18-69F1-4822-8A3B-55AB9A3B15AF}"/>
              </a:ext>
            </a:extLst>
          </p:cNvPr>
          <p:cNvCxnSpPr>
            <a:cxnSpLocks/>
          </p:cNvCxnSpPr>
          <p:nvPr/>
        </p:nvCxnSpPr>
        <p:spPr>
          <a:xfrm>
            <a:off x="7149019" y="1936901"/>
            <a:ext cx="8247" cy="530561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EE2777E-0E1C-466C-A0E4-1E3E593D3783}"/>
              </a:ext>
            </a:extLst>
          </p:cNvPr>
          <p:cNvCxnSpPr>
            <a:cxnSpLocks/>
          </p:cNvCxnSpPr>
          <p:nvPr/>
        </p:nvCxnSpPr>
        <p:spPr>
          <a:xfrm flipH="1">
            <a:off x="6980631" y="1936901"/>
            <a:ext cx="391934" cy="0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F3591E-B929-41E4-92B6-ECF6C13F04FE}"/>
              </a:ext>
            </a:extLst>
          </p:cNvPr>
          <p:cNvCxnSpPr>
            <a:cxnSpLocks/>
          </p:cNvCxnSpPr>
          <p:nvPr/>
        </p:nvCxnSpPr>
        <p:spPr>
          <a:xfrm flipH="1">
            <a:off x="6951571" y="5333258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BF638F7-176D-4495-B734-DD8254487026}"/>
              </a:ext>
            </a:extLst>
          </p:cNvPr>
          <p:cNvCxnSpPr>
            <a:cxnSpLocks/>
          </p:cNvCxnSpPr>
          <p:nvPr/>
        </p:nvCxnSpPr>
        <p:spPr>
          <a:xfrm flipH="1">
            <a:off x="6961299" y="2467462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CC52910-3E5A-41D3-BEE0-4A4AB6E2A5AF}"/>
              </a:ext>
            </a:extLst>
          </p:cNvPr>
          <p:cNvSpPr txBox="1"/>
          <p:nvPr/>
        </p:nvSpPr>
        <p:spPr>
          <a:xfrm>
            <a:off x="6743700" y="202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fr-FR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2131F-7E3F-4CC8-9D2F-E5BF97714100}"/>
              </a:ext>
            </a:extLst>
          </p:cNvPr>
          <p:cNvSpPr/>
          <p:nvPr/>
        </p:nvSpPr>
        <p:spPr>
          <a:xfrm>
            <a:off x="6877050" y="1215457"/>
            <a:ext cx="3930380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0D20AD-C321-4DE5-8F98-28531748E574}"/>
              </a:ext>
            </a:extLst>
          </p:cNvPr>
          <p:cNvSpPr txBox="1"/>
          <p:nvPr/>
        </p:nvSpPr>
        <p:spPr>
          <a:xfrm>
            <a:off x="7660236" y="1259654"/>
            <a:ext cx="24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Bâtiments dans </a:t>
            </a:r>
            <a:r>
              <a:rPr lang="fr-FR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datasets</a:t>
            </a:r>
            <a:endParaRPr lang="fr-FR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70BE14-9755-4E83-8A50-10DB62FFD51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534336" y="2204651"/>
            <a:ext cx="34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B4619A-C007-48A9-9898-BEEDD520F0F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891554" y="5531549"/>
            <a:ext cx="345703" cy="20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3646E92-5DC2-42F1-8FB3-4D8E67DB4B15}"/>
              </a:ext>
            </a:extLst>
          </p:cNvPr>
          <p:cNvSpPr txBox="1"/>
          <p:nvPr/>
        </p:nvSpPr>
        <p:spPr>
          <a:xfrm>
            <a:off x="10880040" y="1909793"/>
            <a:ext cx="108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ajoutés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6F14A3-1328-4521-B7BC-1426B30350F5}"/>
              </a:ext>
            </a:extLst>
          </p:cNvPr>
          <p:cNvSpPr txBox="1"/>
          <p:nvPr/>
        </p:nvSpPr>
        <p:spPr>
          <a:xfrm>
            <a:off x="9237258" y="5423827"/>
            <a:ext cx="107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supprimés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C16749E6-CA48-4A18-AAB5-B990C0C23F2D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6356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E7E7536-2F00-4675-8BF8-96B42C19EA9E}"/>
              </a:ext>
            </a:extLst>
          </p:cNvPr>
          <p:cNvSpPr txBox="1"/>
          <p:nvPr/>
        </p:nvSpPr>
        <p:spPr>
          <a:xfrm>
            <a:off x="835632" y="1452357"/>
            <a:ext cx="1882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BuildingAge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88CE555F-92CF-4ECD-9985-9318A3AE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52357"/>
            <a:ext cx="457727" cy="4272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DEC7A7-6B36-48A2-BEA4-92D00DEFD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1954603"/>
            <a:ext cx="6212868" cy="50404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FCEF196-EC26-4E52-A17F-C4FA4CA261F6}"/>
              </a:ext>
            </a:extLst>
          </p:cNvPr>
          <p:cNvSpPr/>
          <p:nvPr/>
        </p:nvSpPr>
        <p:spPr>
          <a:xfrm>
            <a:off x="7785100" y="136080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51F765-82AF-4275-88CB-E8A0259828B2}"/>
              </a:ext>
            </a:extLst>
          </p:cNvPr>
          <p:cNvSpPr txBox="1"/>
          <p:nvPr/>
        </p:nvSpPr>
        <p:spPr>
          <a:xfrm>
            <a:off x="7785100" y="136982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1656 x 18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1,99 % de valeurs manquantes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9F509F2-1ACB-4B2C-AAF2-5665B0B226D8}"/>
              </a:ext>
            </a:extLst>
          </p:cNvPr>
          <p:cNvSpPr txBox="1"/>
          <p:nvPr/>
        </p:nvSpPr>
        <p:spPr>
          <a:xfrm>
            <a:off x="835631" y="2849383"/>
            <a:ext cx="746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Categories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/ </a:t>
            </a:r>
            <a:r>
              <a:rPr lang="fr-FR" sz="2000" b="1" dirty="0" err="1">
                <a:latin typeface="Google Sans"/>
              </a:rPr>
              <a:t>renamed_PropertyType</a:t>
            </a:r>
            <a:endParaRPr lang="fr-FR" sz="2000" b="1" dirty="0">
              <a:latin typeface="Google Sans"/>
            </a:endParaRP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ED3E601B-B43C-4DA7-8D20-974D282A17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849383"/>
            <a:ext cx="457727" cy="427272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8F13481C-41C2-484F-87E2-60573F866E95}"/>
              </a:ext>
            </a:extLst>
          </p:cNvPr>
          <p:cNvSpPr txBox="1"/>
          <p:nvPr/>
        </p:nvSpPr>
        <p:spPr>
          <a:xfrm>
            <a:off x="835632" y="3326952"/>
            <a:ext cx="6441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 err="1"/>
              <a:t>BuildingType</a:t>
            </a:r>
            <a:r>
              <a:rPr lang="fr-FR" dirty="0"/>
              <a:t> / </a:t>
            </a:r>
            <a:r>
              <a:rPr lang="fr-FR" dirty="0" err="1"/>
              <a:t>PrimaryPropertyType</a:t>
            </a:r>
            <a:r>
              <a:rPr lang="fr-FR" dirty="0"/>
              <a:t> / </a:t>
            </a:r>
            <a:r>
              <a:rPr lang="fr-FR" dirty="0" err="1"/>
              <a:t>LargestPropertyUseType</a:t>
            </a:r>
            <a:r>
              <a:rPr lang="fr-FR" dirty="0"/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5C2F432-31B4-4648-B8FE-E4378524A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32" y="3878367"/>
            <a:ext cx="6698643" cy="1133154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857B2328-AA2C-466D-983F-5E6953DC173B}"/>
              </a:ext>
            </a:extLst>
          </p:cNvPr>
          <p:cNvSpPr txBox="1"/>
          <p:nvPr/>
        </p:nvSpPr>
        <p:spPr>
          <a:xfrm>
            <a:off x="8177313" y="3878367"/>
            <a:ext cx="3319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Google Sans"/>
              </a:rPr>
              <a:t>renamed_PropertyType</a:t>
            </a:r>
            <a:endParaRPr lang="fr-FR" b="1" dirty="0">
              <a:latin typeface="Google Sans"/>
            </a:endParaRPr>
          </a:p>
        </p:txBody>
      </p:sp>
      <p:sp>
        <p:nvSpPr>
          <p:cNvPr id="81" name="Accolade fermante 80">
            <a:extLst>
              <a:ext uri="{FF2B5EF4-FFF2-40B4-BE49-F238E27FC236}">
                <a16:creationId xmlns:a16="http://schemas.microsoft.com/office/drawing/2014/main" id="{A7FC1276-4DCF-4D90-A79E-413B9E4C3E08}"/>
              </a:ext>
            </a:extLst>
          </p:cNvPr>
          <p:cNvSpPr/>
          <p:nvPr/>
        </p:nvSpPr>
        <p:spPr>
          <a:xfrm>
            <a:off x="7513638" y="2998355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36B43AFE-D1CE-40DE-BDE7-680C0E6D850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181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6949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Transformation des variables de consommations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graphicFrame>
        <p:nvGraphicFramePr>
          <p:cNvPr id="62" name="Tableau 3">
            <a:extLst>
              <a:ext uri="{FF2B5EF4-FFF2-40B4-BE49-F238E27FC236}">
                <a16:creationId xmlns:a16="http://schemas.microsoft.com/office/drawing/2014/main" id="{E7DD4469-F525-4C65-BA06-F6DC85934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03901"/>
              </p:ext>
            </p:extLst>
          </p:nvPr>
        </p:nvGraphicFramePr>
        <p:xfrm>
          <a:off x="995880" y="2099299"/>
          <a:ext cx="4966770" cy="192024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8191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136305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963884">
                  <a:extLst>
                    <a:ext uri="{9D8B030D-6E8A-4147-A177-3AD203B41FA5}">
                      <a16:colId xmlns:a16="http://schemas.microsoft.com/office/drawing/2014/main" val="174458089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456949238"/>
                    </a:ext>
                  </a:extLst>
                </a:gridCol>
                <a:gridCol w="1113980">
                  <a:extLst>
                    <a:ext uri="{9D8B030D-6E8A-4147-A177-3AD203B41FA5}">
                      <a16:colId xmlns:a16="http://schemas.microsoft.com/office/drawing/2014/main" val="133015067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Électricité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Gaz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naturel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Vapeur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Autre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carburant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Oui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1656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1188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62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Non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468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1543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1594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</a:tbl>
          </a:graphicData>
        </a:graphic>
      </p:graphicFrame>
      <p:sp>
        <p:nvSpPr>
          <p:cNvPr id="66" name="ZoneTexte 65">
            <a:extLst>
              <a:ext uri="{FF2B5EF4-FFF2-40B4-BE49-F238E27FC236}">
                <a16:creationId xmlns:a16="http://schemas.microsoft.com/office/drawing/2014/main" id="{7B03E0E3-757E-45E2-8BC6-CE9D19AB0223}"/>
              </a:ext>
            </a:extLst>
          </p:cNvPr>
          <p:cNvSpPr txBox="1"/>
          <p:nvPr/>
        </p:nvSpPr>
        <p:spPr>
          <a:xfrm>
            <a:off x="917441" y="4019539"/>
            <a:ext cx="4740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Nombre de bâtiments qui consomme :</a:t>
            </a: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0A0BBF09-E89B-406D-9463-314176CADA01}"/>
              </a:ext>
            </a:extLst>
          </p:cNvPr>
          <p:cNvSpPr/>
          <p:nvPr/>
        </p:nvSpPr>
        <p:spPr>
          <a:xfrm>
            <a:off x="5900131" y="2008912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4936043-15BA-418C-BC32-FC65C4B28929}"/>
              </a:ext>
            </a:extLst>
          </p:cNvPr>
          <p:cNvSpPr txBox="1"/>
          <p:nvPr/>
        </p:nvSpPr>
        <p:spPr>
          <a:xfrm>
            <a:off x="6443056" y="2594676"/>
            <a:ext cx="39928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Electricity_ratio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Gaz Naturel, Vapeur, Autre carburant </a:t>
            </a:r>
            <a: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Boolean variable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24BBA92-EE0F-43FF-BE9A-EBD4E8938657}"/>
              </a:ext>
            </a:extLst>
          </p:cNvPr>
          <p:cNvSpPr txBox="1"/>
          <p:nvPr/>
        </p:nvSpPr>
        <p:spPr>
          <a:xfrm>
            <a:off x="995880" y="4710595"/>
            <a:ext cx="554611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Définitions de 2 hypothèses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 ration d’électricité utilisés ne changera pas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Les types d’énergie utilisés ne changera pas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AC79AA6-9CF1-46BF-82DF-41B4DBD1E204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BD4B5EF5-A228-47CF-B815-6DAFAA523D1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4884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valeurs aberrantes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Z-score par type de bâtiments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138BE68-515B-4FEC-9051-604F57F9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2081781"/>
            <a:ext cx="8905875" cy="249555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B756BB-1458-43C2-9405-ED06AB891BCA}"/>
              </a:ext>
            </a:extLst>
          </p:cNvPr>
          <p:cNvSpPr txBox="1"/>
          <p:nvPr/>
        </p:nvSpPr>
        <p:spPr>
          <a:xfrm>
            <a:off x="835632" y="4784955"/>
            <a:ext cx="639552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Valeurs manquantes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Total de valeurs manquantes :		539 685</a:t>
            </a:r>
            <a:endParaRPr lang="fr-FR" i="1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Pourcentage de valeurs manquantes :	2,32  2,95 %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D7A9566-EC17-4595-BD58-5D670A9B723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62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041038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declaratives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ProgertyGFATotal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cibles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SiteEnergyUse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GHGEmissinos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BAD3EF4-D7D3-47EA-80F3-85D4501D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89" y="1446885"/>
            <a:ext cx="6242240" cy="440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3CA7619-FA7F-4D11-BC9D-0C455347C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180" y="4591050"/>
            <a:ext cx="2154141" cy="1269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1D537F49-A728-446F-93B4-30826C52EF06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464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2FC2C13-559E-43DF-B919-A1920AAD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54" y="2247174"/>
            <a:ext cx="6838379" cy="341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785100" y="125284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785100" y="126186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1614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2,53 %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870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19AB5C5-B7F2-4BD2-B6AF-DEAB68CA09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707793"/>
            <a:ext cx="457727" cy="42727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18FD9E9-FF2A-4884-A8C6-A39B51E9460C}"/>
              </a:ext>
            </a:extLst>
          </p:cNvPr>
          <p:cNvSpPr txBox="1"/>
          <p:nvPr/>
        </p:nvSpPr>
        <p:spPr>
          <a:xfrm>
            <a:off x="835845" y="2707793"/>
            <a:ext cx="4412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326573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1" y="5335061"/>
            <a:ext cx="507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5F7EEA3B-D7CB-4444-8236-BED14F52FC9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415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6CE86E6-7BBA-4993-9814-47A0DBE3D8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" t="7065" r="7481" b="3442"/>
          <a:stretch/>
        </p:blipFill>
        <p:spPr>
          <a:xfrm>
            <a:off x="5248275" y="1407086"/>
            <a:ext cx="5650797" cy="406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4AFD96D-4EE7-4806-B24A-26122554610C}"/>
              </a:ext>
            </a:extLst>
          </p:cNvPr>
          <p:cNvSpPr txBox="1"/>
          <p:nvPr/>
        </p:nvSpPr>
        <p:spPr>
          <a:xfrm>
            <a:off x="835632" y="2022184"/>
            <a:ext cx="4412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aberrantes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manquantes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BACBDF5-5ABC-4786-B8C5-80251380A0A2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B22985A0-875B-42D1-A532-792CB44188A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F0278F-5CBD-4E2E-9AF5-F46D75D9B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275" y="5733360"/>
            <a:ext cx="6486525" cy="38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2726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5B08BB6-6867-4612-BB43-1C465381C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92" y="2087659"/>
            <a:ext cx="4916968" cy="409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hôpitaux gros consommateur d’énergie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1" y="1298854"/>
            <a:ext cx="10061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Google Sans"/>
              </a:rPr>
              <a:t>Après avoir fait l’analyse, on peut remarquer que </a:t>
            </a:r>
            <a:r>
              <a:rPr lang="fr-FR" sz="2000" b="1" dirty="0">
                <a:solidFill>
                  <a:srgbClr val="00B050"/>
                </a:solidFill>
                <a:latin typeface="Google Sans"/>
              </a:rPr>
              <a:t>le secteur de la santé a le taux le plus élevé 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de la consommation d’énergie :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98854"/>
            <a:ext cx="457727" cy="42727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176CEEA-F568-4EBA-8759-BF9562048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1" y="2087658"/>
            <a:ext cx="4916967" cy="409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43A109-A140-4B2E-A896-DCD2C9729A49}"/>
              </a:ext>
            </a:extLst>
          </p:cNvPr>
          <p:cNvSpPr/>
          <p:nvPr/>
        </p:nvSpPr>
        <p:spPr>
          <a:xfrm>
            <a:off x="1150752" y="2720090"/>
            <a:ext cx="4486650" cy="45933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ABEDF4-C07B-4D9A-B750-D75C0B894317}"/>
              </a:ext>
            </a:extLst>
          </p:cNvPr>
          <p:cNvSpPr/>
          <p:nvPr/>
        </p:nvSpPr>
        <p:spPr>
          <a:xfrm>
            <a:off x="6539854" y="2711967"/>
            <a:ext cx="4424557" cy="46745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FD582F19-B68D-40C8-897C-6A83F28236E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418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3DDACEEA-4851-420C-9437-83FB06DFA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1308934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DCA789-8329-464C-B6AD-278AFE37E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60" y="1358862"/>
            <a:ext cx="5175344" cy="4140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9C3E756-9927-444F-B23F-D31832E57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27" y="3743403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CDD404-995C-474A-BCBD-BECE4CA2E862}"/>
              </a:ext>
            </a:extLst>
          </p:cNvPr>
          <p:cNvSpPr/>
          <p:nvPr/>
        </p:nvSpPr>
        <p:spPr>
          <a:xfrm>
            <a:off x="7306236" y="4016188"/>
            <a:ext cx="1156446" cy="148294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417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66E1F88-A978-4F0B-8834-39DCE58B1E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E369E-EFEC-4213-9C20-675D101E10C8}"/>
              </a:ext>
            </a:extLst>
          </p:cNvPr>
          <p:cNvSpPr txBox="1"/>
          <p:nvPr/>
        </p:nvSpPr>
        <p:spPr>
          <a:xfrm>
            <a:off x="844681" y="1443610"/>
            <a:ext cx="48933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PC6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79,24 %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C79F22-2F8A-47BA-92B0-CDFE59FE07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" r="3955"/>
          <a:stretch/>
        </p:blipFill>
        <p:spPr>
          <a:xfrm>
            <a:off x="6270660" y="1398580"/>
            <a:ext cx="5738675" cy="296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F6BAC8C-DAE4-4A4B-808C-0BA244F1E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2458449"/>
            <a:ext cx="5816083" cy="2908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742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A0D28E48-4163-43AF-820E-838FC8BB5FC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5" name="Google Shape;188;p19">
            <a:extLst>
              <a:ext uri="{FF2B5EF4-FFF2-40B4-BE49-F238E27FC236}">
                <a16:creationId xmlns:a16="http://schemas.microsoft.com/office/drawing/2014/main" id="{71F860BD-3217-4BB6-A9E3-B93160B19457}"/>
              </a:ext>
            </a:extLst>
          </p:cNvPr>
          <p:cNvSpPr txBox="1"/>
          <p:nvPr/>
        </p:nvSpPr>
        <p:spPr>
          <a:xfrm>
            <a:off x="407161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Exécution des modèles en mode par défaut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76417925-DE77-475F-868E-22BBBCA62E78}"/>
              </a:ext>
            </a:extLst>
          </p:cNvPr>
          <p:cNvSpPr/>
          <p:nvPr/>
        </p:nvSpPr>
        <p:spPr>
          <a:xfrm>
            <a:off x="1981341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0;p19">
            <a:extLst>
              <a:ext uri="{FF2B5EF4-FFF2-40B4-BE49-F238E27FC236}">
                <a16:creationId xmlns:a16="http://schemas.microsoft.com/office/drawing/2014/main" id="{1ADEFB16-D0E6-46FB-9E21-3D49C3CE2235}"/>
              </a:ext>
            </a:extLst>
          </p:cNvPr>
          <p:cNvSpPr/>
          <p:nvPr/>
        </p:nvSpPr>
        <p:spPr>
          <a:xfrm>
            <a:off x="39819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1;p19">
            <a:extLst>
              <a:ext uri="{FF2B5EF4-FFF2-40B4-BE49-F238E27FC236}">
                <a16:creationId xmlns:a16="http://schemas.microsoft.com/office/drawing/2014/main" id="{FEF231EE-0C6D-4CED-ACBA-6C333F77D0CD}"/>
              </a:ext>
            </a:extLst>
          </p:cNvPr>
          <p:cNvSpPr/>
          <p:nvPr/>
        </p:nvSpPr>
        <p:spPr>
          <a:xfrm>
            <a:off x="59825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92;p19">
            <a:extLst>
              <a:ext uri="{FF2B5EF4-FFF2-40B4-BE49-F238E27FC236}">
                <a16:creationId xmlns:a16="http://schemas.microsoft.com/office/drawing/2014/main" id="{CC9C6F78-328C-40C7-BF62-AB5084C099FF}"/>
              </a:ext>
            </a:extLst>
          </p:cNvPr>
          <p:cNvSpPr/>
          <p:nvPr/>
        </p:nvSpPr>
        <p:spPr>
          <a:xfrm>
            <a:off x="7983143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193;p19">
            <a:extLst>
              <a:ext uri="{FF2B5EF4-FFF2-40B4-BE49-F238E27FC236}">
                <a16:creationId xmlns:a16="http://schemas.microsoft.com/office/drawing/2014/main" id="{6D42486F-77D7-4A56-B3F5-187CFC5D8BB5}"/>
              </a:ext>
            </a:extLst>
          </p:cNvPr>
          <p:cNvSpPr txBox="1"/>
          <p:nvPr/>
        </p:nvSpPr>
        <p:spPr>
          <a:xfrm>
            <a:off x="2325620" y="2990297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94;p19">
            <a:extLst>
              <a:ext uri="{FF2B5EF4-FFF2-40B4-BE49-F238E27FC236}">
                <a16:creationId xmlns:a16="http://schemas.microsoft.com/office/drawing/2014/main" id="{70F03D91-07ED-46CE-A835-8ACE558B76ED}"/>
              </a:ext>
            </a:extLst>
          </p:cNvPr>
          <p:cNvSpPr txBox="1"/>
          <p:nvPr/>
        </p:nvSpPr>
        <p:spPr>
          <a:xfrm>
            <a:off x="4321099" y="2990297"/>
            <a:ext cx="1187309" cy="48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Modèles</a:t>
            </a:r>
            <a:b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</a:b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par défaut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5;p19">
            <a:extLst>
              <a:ext uri="{FF2B5EF4-FFF2-40B4-BE49-F238E27FC236}">
                <a16:creationId xmlns:a16="http://schemas.microsoft.com/office/drawing/2014/main" id="{1BD08230-7E07-4667-AE7C-09A9169CA192}"/>
              </a:ext>
            </a:extLst>
          </p:cNvPr>
          <p:cNvSpPr txBox="1"/>
          <p:nvPr/>
        </p:nvSpPr>
        <p:spPr>
          <a:xfrm>
            <a:off x="6376844" y="2990297"/>
            <a:ext cx="1124899" cy="55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Cross validation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196;p19">
            <a:extLst>
              <a:ext uri="{FF2B5EF4-FFF2-40B4-BE49-F238E27FC236}">
                <a16:creationId xmlns:a16="http://schemas.microsoft.com/office/drawing/2014/main" id="{F5F13330-DA99-44E0-B97C-8993C363CB53}"/>
              </a:ext>
            </a:extLst>
          </p:cNvPr>
          <p:cNvSpPr txBox="1"/>
          <p:nvPr/>
        </p:nvSpPr>
        <p:spPr>
          <a:xfrm>
            <a:off x="8269743" y="2990297"/>
            <a:ext cx="1270124" cy="55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Hyper parameters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7" name="Google Shape;197;p19">
            <a:extLst>
              <a:ext uri="{FF2B5EF4-FFF2-40B4-BE49-F238E27FC236}">
                <a16:creationId xmlns:a16="http://schemas.microsoft.com/office/drawing/2014/main" id="{F70D468B-7772-40D7-94EC-E433404B7457}"/>
              </a:ext>
            </a:extLst>
          </p:cNvPr>
          <p:cNvSpPr/>
          <p:nvPr/>
        </p:nvSpPr>
        <p:spPr>
          <a:xfrm>
            <a:off x="350246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Google Shape;198;p19">
            <a:extLst>
              <a:ext uri="{FF2B5EF4-FFF2-40B4-BE49-F238E27FC236}">
                <a16:creationId xmlns:a16="http://schemas.microsoft.com/office/drawing/2014/main" id="{3506B66E-776C-4839-A930-3AAD07E37C66}"/>
              </a:ext>
            </a:extLst>
          </p:cNvPr>
          <p:cNvSpPr/>
          <p:nvPr/>
        </p:nvSpPr>
        <p:spPr>
          <a:xfrm>
            <a:off x="5484178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4" name="Google Shape;199;p19">
            <a:extLst>
              <a:ext uri="{FF2B5EF4-FFF2-40B4-BE49-F238E27FC236}">
                <a16:creationId xmlns:a16="http://schemas.microsoft.com/office/drawing/2014/main" id="{4FD277C7-4B3D-4260-9943-FCE463793768}"/>
              </a:ext>
            </a:extLst>
          </p:cNvPr>
          <p:cNvSpPr/>
          <p:nvPr/>
        </p:nvSpPr>
        <p:spPr>
          <a:xfrm>
            <a:off x="7501791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200;p19">
            <a:extLst>
              <a:ext uri="{FF2B5EF4-FFF2-40B4-BE49-F238E27FC236}">
                <a16:creationId xmlns:a16="http://schemas.microsoft.com/office/drawing/2014/main" id="{D8ADFD79-24B9-43F3-90C4-C4A9CB75A098}"/>
              </a:ext>
            </a:extLst>
          </p:cNvPr>
          <p:cNvSpPr/>
          <p:nvPr/>
        </p:nvSpPr>
        <p:spPr>
          <a:xfrm>
            <a:off x="951941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0" name="Google Shape;201;p19">
            <a:extLst>
              <a:ext uri="{FF2B5EF4-FFF2-40B4-BE49-F238E27FC236}">
                <a16:creationId xmlns:a16="http://schemas.microsoft.com/office/drawing/2014/main" id="{D2ACDC99-A80C-4DE4-A955-41354D73028A}"/>
              </a:ext>
            </a:extLst>
          </p:cNvPr>
          <p:cNvSpPr txBox="1"/>
          <p:nvPr/>
        </p:nvSpPr>
        <p:spPr>
          <a:xfrm>
            <a:off x="810686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Optimisation du modèle via </a:t>
            </a:r>
            <a:r>
              <a:rPr lang="fr-FR" sz="1200" dirty="0" err="1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GridSearchCV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202;p19">
            <a:extLst>
              <a:ext uri="{FF2B5EF4-FFF2-40B4-BE49-F238E27FC236}">
                <a16:creationId xmlns:a16="http://schemas.microsoft.com/office/drawing/2014/main" id="{66F5CAED-3D47-4358-B327-0467E8B96E84}"/>
              </a:ext>
            </a:extLst>
          </p:cNvPr>
          <p:cNvSpPr txBox="1"/>
          <p:nvPr/>
        </p:nvSpPr>
        <p:spPr>
          <a:xfrm>
            <a:off x="6089242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Mise en place d'une validation croisée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203;p19">
            <a:extLst>
              <a:ext uri="{FF2B5EF4-FFF2-40B4-BE49-F238E27FC236}">
                <a16:creationId xmlns:a16="http://schemas.microsoft.com/office/drawing/2014/main" id="{8C248E11-08EC-4082-99A2-55172C985B61}"/>
              </a:ext>
            </a:extLst>
          </p:cNvPr>
          <p:cNvSpPr txBox="1"/>
          <p:nvPr/>
        </p:nvSpPr>
        <p:spPr>
          <a:xfrm>
            <a:off x="2093967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Transformation des variables et des cibles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204;p19">
            <a:extLst>
              <a:ext uri="{FF2B5EF4-FFF2-40B4-BE49-F238E27FC236}">
                <a16:creationId xmlns:a16="http://schemas.microsoft.com/office/drawing/2014/main" id="{ED72AB74-D230-4CF1-925C-3A783EFA3225}"/>
              </a:ext>
            </a:extLst>
          </p:cNvPr>
          <p:cNvSpPr txBox="1"/>
          <p:nvPr/>
        </p:nvSpPr>
        <p:spPr>
          <a:xfrm>
            <a:off x="3502967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</a:t>
            </a:r>
            <a:endParaRPr sz="20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4" name="Google Shape;205;p19">
            <a:extLst>
              <a:ext uri="{FF2B5EF4-FFF2-40B4-BE49-F238E27FC236}">
                <a16:creationId xmlns:a16="http://schemas.microsoft.com/office/drawing/2014/main" id="{6C3C9AF1-60F3-43E7-8F96-E3800A199130}"/>
              </a:ext>
            </a:extLst>
          </p:cNvPr>
          <p:cNvSpPr txBox="1"/>
          <p:nvPr/>
        </p:nvSpPr>
        <p:spPr>
          <a:xfrm>
            <a:off x="5484180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</a:t>
            </a:r>
            <a:endParaRPr sz="20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206;p19">
            <a:extLst>
              <a:ext uri="{FF2B5EF4-FFF2-40B4-BE49-F238E27FC236}">
                <a16:creationId xmlns:a16="http://schemas.microsoft.com/office/drawing/2014/main" id="{E640A9AB-F652-4903-A56F-783E28D28064}"/>
              </a:ext>
            </a:extLst>
          </p:cNvPr>
          <p:cNvSpPr txBox="1"/>
          <p:nvPr/>
        </p:nvSpPr>
        <p:spPr>
          <a:xfrm>
            <a:off x="75017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C00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</a:t>
            </a:r>
            <a:endParaRPr sz="2000" dirty="0">
              <a:solidFill>
                <a:srgbClr val="CC00CC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207;p19">
            <a:extLst>
              <a:ext uri="{FF2B5EF4-FFF2-40B4-BE49-F238E27FC236}">
                <a16:creationId xmlns:a16="http://schemas.microsoft.com/office/drawing/2014/main" id="{C81885D5-6780-4B25-9CB0-14E82D913657}"/>
              </a:ext>
            </a:extLst>
          </p:cNvPr>
          <p:cNvSpPr txBox="1"/>
          <p:nvPr/>
        </p:nvSpPr>
        <p:spPr>
          <a:xfrm>
            <a:off x="95153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70AD47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</a:t>
            </a:r>
            <a:endParaRPr sz="2000" dirty="0">
              <a:solidFill>
                <a:srgbClr val="70AD47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88" name="Google Shape;227;p19">
            <a:extLst>
              <a:ext uri="{FF2B5EF4-FFF2-40B4-BE49-F238E27FC236}">
                <a16:creationId xmlns:a16="http://schemas.microsoft.com/office/drawing/2014/main" id="{9C8579A8-6190-4EC6-9674-2E498D228462}"/>
              </a:ext>
            </a:extLst>
          </p:cNvPr>
          <p:cNvGrpSpPr/>
          <p:nvPr/>
        </p:nvGrpSpPr>
        <p:grpSpPr>
          <a:xfrm rot="5400000">
            <a:off x="5897232" y="850392"/>
            <a:ext cx="397503" cy="8229854"/>
            <a:chOff x="2646350" y="910998"/>
            <a:chExt cx="397503" cy="6120216"/>
          </a:xfrm>
        </p:grpSpPr>
        <p:sp>
          <p:nvSpPr>
            <p:cNvPr id="89" name="Google Shape;228;p19">
              <a:extLst>
                <a:ext uri="{FF2B5EF4-FFF2-40B4-BE49-F238E27FC236}">
                  <a16:creationId xmlns:a16="http://schemas.microsoft.com/office/drawing/2014/main" id="{CE6509FF-6008-4B9B-9E9E-A3508ABC4925}"/>
                </a:ext>
              </a:extLst>
            </p:cNvPr>
            <p:cNvSpPr/>
            <p:nvPr/>
          </p:nvSpPr>
          <p:spPr>
            <a:xfrm rot="162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1" dirty="0">
                  <a:solidFill>
                    <a:srgbClr val="548235"/>
                  </a:solidFill>
                  <a:latin typeface="Google Sans"/>
                  <a:sym typeface="Roboto"/>
                </a:rPr>
                <a:t>1 modèle de régression linéaire </a:t>
              </a:r>
              <a:endParaRPr sz="1200" b="1" i="1" dirty="0">
                <a:solidFill>
                  <a:srgbClr val="548235"/>
                </a:solidFill>
                <a:latin typeface="Google Sans"/>
                <a:sym typeface="Roboto"/>
              </a:endParaRPr>
            </a:p>
          </p:txBody>
        </p:sp>
        <p:sp>
          <p:nvSpPr>
            <p:cNvPr id="90" name="Google Shape;229;p19">
              <a:extLst>
                <a:ext uri="{FF2B5EF4-FFF2-40B4-BE49-F238E27FC236}">
                  <a16:creationId xmlns:a16="http://schemas.microsoft.com/office/drawing/2014/main" id="{100A4C7A-FDC7-479E-A653-8ABF06BDBE4A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17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Google Sans"/>
                  <a:ea typeface="Roboto"/>
                  <a:cs typeface="Roboto"/>
                  <a:sym typeface="Roboto"/>
                </a:rPr>
                <a:t>6 modèles de régression linéaire</a:t>
              </a:r>
              <a:endParaRPr sz="1200" dirty="0">
                <a:solidFill>
                  <a:schemeClr val="dk1"/>
                </a:solidFill>
                <a:latin typeface="Google Sans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" name="Google Shape;230;p19">
            <a:extLst>
              <a:ext uri="{FF2B5EF4-FFF2-40B4-BE49-F238E27FC236}">
                <a16:creationId xmlns:a16="http://schemas.microsoft.com/office/drawing/2014/main" id="{53FEF2A2-DC93-4A97-B563-CE5CB54D51B7}"/>
              </a:ext>
            </a:extLst>
          </p:cNvPr>
          <p:cNvSpPr txBox="1"/>
          <p:nvPr/>
        </p:nvSpPr>
        <p:spPr>
          <a:xfrm>
            <a:off x="4890094" y="4766577"/>
            <a:ext cx="24303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Modélisation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CF037A-3BC8-4EE7-9884-8D79AA0C4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17" y="1837919"/>
            <a:ext cx="540000" cy="54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D2CFC8A-755F-4FD9-A93A-21E0BAB95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93" y="1832241"/>
            <a:ext cx="540000" cy="540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3BB8A81-BF2E-4C51-8C80-415A0E417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94" y="4168540"/>
            <a:ext cx="540000" cy="540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C1487C5-5E5D-4165-BFE3-5B1666F52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417" y="416854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32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880033-AD65-4F2A-9129-103BB639F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113305"/>
            <a:ext cx="1813177" cy="1515935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ED6F2680-C430-41E4-92C3-3613F01C0643}"/>
              </a:ext>
            </a:extLst>
          </p:cNvPr>
          <p:cNvGrpSpPr/>
          <p:nvPr/>
        </p:nvGrpSpPr>
        <p:grpSpPr>
          <a:xfrm>
            <a:off x="642591" y="1779819"/>
            <a:ext cx="9605395" cy="3808147"/>
            <a:chOff x="377906" y="1629240"/>
            <a:chExt cx="9605395" cy="3808147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D796CAC4-37B4-4E76-B915-B55F21D8657C}"/>
                </a:ext>
              </a:extLst>
            </p:cNvPr>
            <p:cNvGrpSpPr/>
            <p:nvPr/>
          </p:nvGrpSpPr>
          <p:grpSpPr>
            <a:xfrm>
              <a:off x="377906" y="1629240"/>
              <a:ext cx="9605395" cy="1799760"/>
              <a:chOff x="377906" y="1629240"/>
              <a:chExt cx="9605395" cy="1799760"/>
            </a:xfrm>
          </p:grpSpPr>
          <p:pic>
            <p:nvPicPr>
              <p:cNvPr id="57" name="Image 56">
                <a:extLst>
                  <a:ext uri="{FF2B5EF4-FFF2-40B4-BE49-F238E27FC236}">
                    <a16:creationId xmlns:a16="http://schemas.microsoft.com/office/drawing/2014/main" id="{7A874AF2-6E25-4177-943B-458859FB9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09" r="1454"/>
              <a:stretch/>
            </p:blipFill>
            <p:spPr>
              <a:xfrm>
                <a:off x="377906" y="2057100"/>
                <a:ext cx="9605395" cy="1371900"/>
              </a:xfrm>
              <a:prstGeom prst="rect">
                <a:avLst/>
              </a:prstGeom>
            </p:spPr>
          </p:pic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F43E87-477A-4F91-B70F-2B13CCDA3213}"/>
                  </a:ext>
                </a:extLst>
              </p:cNvPr>
              <p:cNvSpPr/>
              <p:nvPr/>
            </p:nvSpPr>
            <p:spPr>
              <a:xfrm>
                <a:off x="7823751" y="2045952"/>
                <a:ext cx="2159550" cy="1371900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D643910-A7C3-4CA4-BD7E-DF7A8FFF31E2}"/>
                  </a:ext>
                </a:extLst>
              </p:cNvPr>
              <p:cNvSpPr/>
              <p:nvPr/>
            </p:nvSpPr>
            <p:spPr>
              <a:xfrm>
                <a:off x="391507" y="2048525"/>
                <a:ext cx="7381910" cy="1371900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7B1B115E-7053-4479-95AD-A47EFCD41C60}"/>
                  </a:ext>
                </a:extLst>
              </p:cNvPr>
              <p:cNvSpPr txBox="1"/>
              <p:nvPr/>
            </p:nvSpPr>
            <p:spPr>
              <a:xfrm>
                <a:off x="3437684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b="1" dirty="0">
                    <a:solidFill>
                      <a:srgbClr val="00B0F0"/>
                    </a:solidFill>
                    <a:latin typeface="docs-Roboto"/>
                  </a:rPr>
                  <a:t>Variables</a:t>
                </a:r>
                <a:endParaRPr lang="fr-FR" sz="2000" b="1" dirty="0">
                  <a:solidFill>
                    <a:srgbClr val="00B0F0"/>
                  </a:solidFill>
                  <a:latin typeface="docs-Roboto"/>
                </a:endParaRPr>
              </a:p>
            </p:txBody>
          </p:sp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8F34CC0E-F6D2-42A7-8CFC-CB5896C4D8B2}"/>
                  </a:ext>
                </a:extLst>
              </p:cNvPr>
              <p:cNvSpPr txBox="1"/>
              <p:nvPr/>
            </p:nvSpPr>
            <p:spPr>
              <a:xfrm>
                <a:off x="8269346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b="1" dirty="0" err="1">
                    <a:solidFill>
                      <a:srgbClr val="FFC000"/>
                    </a:solidFill>
                    <a:latin typeface="docs-Roboto"/>
                  </a:rPr>
                  <a:t>Cibles</a:t>
                </a:r>
                <a:endParaRPr lang="fr-FR" sz="2000" b="1" dirty="0">
                  <a:solidFill>
                    <a:srgbClr val="FFC000"/>
                  </a:solidFill>
                  <a:latin typeface="docs-Roboto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33F5EB0-715F-4B0C-B8F0-2744CD8A2AF9}"/>
                </a:ext>
              </a:extLst>
            </p:cNvPr>
            <p:cNvGrpSpPr/>
            <p:nvPr/>
          </p:nvGrpSpPr>
          <p:grpSpPr>
            <a:xfrm>
              <a:off x="1125505" y="3694628"/>
              <a:ext cx="8131395" cy="1742759"/>
              <a:chOff x="1859503" y="4468400"/>
              <a:chExt cx="8131395" cy="1742759"/>
            </a:xfrm>
          </p:grpSpPr>
          <p:cxnSp>
            <p:nvCxnSpPr>
              <p:cNvPr id="77" name="Google Shape;87;p14">
                <a:extLst>
                  <a:ext uri="{FF2B5EF4-FFF2-40B4-BE49-F238E27FC236}">
                    <a16:creationId xmlns:a16="http://schemas.microsoft.com/office/drawing/2014/main" id="{7C8C77DA-8BB0-49C9-BF4D-03629BF51926}"/>
                  </a:ext>
                </a:extLst>
              </p:cNvPr>
              <p:cNvCxnSpPr>
                <a:cxnSpLocks/>
                <a:stCxn id="79" idx="0"/>
              </p:cNvCxnSpPr>
              <p:nvPr/>
            </p:nvCxnSpPr>
            <p:spPr>
              <a:xfrm flipV="1">
                <a:off x="4891991" y="5154134"/>
                <a:ext cx="61" cy="16071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88;p14">
                <a:extLst>
                  <a:ext uri="{FF2B5EF4-FFF2-40B4-BE49-F238E27FC236}">
                    <a16:creationId xmlns:a16="http://schemas.microsoft.com/office/drawing/2014/main" id="{BF9DDF90-5DC6-4266-8C20-60EA17D203D5}"/>
                  </a:ext>
                </a:extLst>
              </p:cNvPr>
              <p:cNvCxnSpPr>
                <a:cxnSpLocks/>
                <a:stCxn id="83" idx="0"/>
              </p:cNvCxnSpPr>
              <p:nvPr/>
            </p:nvCxnSpPr>
            <p:spPr>
              <a:xfrm flipV="1">
                <a:off x="9001987" y="5154133"/>
                <a:ext cx="73" cy="16392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" name="Google Shape;89;p14">
                <a:extLst>
                  <a:ext uri="{FF2B5EF4-FFF2-40B4-BE49-F238E27FC236}">
                    <a16:creationId xmlns:a16="http://schemas.microsoft.com/office/drawing/2014/main" id="{86967E4D-3221-4464-AB97-2566B3580FE1}"/>
                  </a:ext>
                </a:extLst>
              </p:cNvPr>
              <p:cNvSpPr txBox="1"/>
              <p:nvPr/>
            </p:nvSpPr>
            <p:spPr>
              <a:xfrm>
                <a:off x="3941291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Définition des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fonctions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et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identification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de chaque type de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colonnes</a:t>
                </a:r>
              </a:p>
            </p:txBody>
          </p:sp>
          <p:sp>
            <p:nvSpPr>
              <p:cNvPr id="80" name="Google Shape;90;p14">
                <a:extLst>
                  <a:ext uri="{FF2B5EF4-FFF2-40B4-BE49-F238E27FC236}">
                    <a16:creationId xmlns:a16="http://schemas.microsoft.com/office/drawing/2014/main" id="{3A738F8E-8ABB-401E-A598-01811680FEB7}"/>
                  </a:ext>
                </a:extLst>
              </p:cNvPr>
              <p:cNvSpPr/>
              <p:nvPr/>
            </p:nvSpPr>
            <p:spPr>
              <a:xfrm>
                <a:off x="8013257" y="4468400"/>
                <a:ext cx="1977641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5440" h="12289" extrusionOk="0">
                    <a:moveTo>
                      <a:pt x="0" y="1"/>
                    </a:moveTo>
                    <a:lnTo>
                      <a:pt x="0" y="12288"/>
                    </a:lnTo>
                    <a:lnTo>
                      <a:pt x="35439" y="12288"/>
                    </a:lnTo>
                    <a:lnTo>
                      <a:pt x="354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1;p14">
                <a:extLst>
                  <a:ext uri="{FF2B5EF4-FFF2-40B4-BE49-F238E27FC236}">
                    <a16:creationId xmlns:a16="http://schemas.microsoft.com/office/drawing/2014/main" id="{500EF177-4755-4DDA-BA5C-E8B0AA8333EC}"/>
                  </a:ext>
                </a:extLst>
              </p:cNvPr>
              <p:cNvSpPr/>
              <p:nvPr/>
            </p:nvSpPr>
            <p:spPr>
              <a:xfrm>
                <a:off x="5962045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2;p14">
                <a:extLst>
                  <a:ext uri="{FF2B5EF4-FFF2-40B4-BE49-F238E27FC236}">
                    <a16:creationId xmlns:a16="http://schemas.microsoft.com/office/drawing/2014/main" id="{96C20BCB-0B15-4213-B80C-60F21FC245E7}"/>
                  </a:ext>
                </a:extLst>
              </p:cNvPr>
              <p:cNvSpPr/>
              <p:nvPr/>
            </p:nvSpPr>
            <p:spPr>
              <a:xfrm>
                <a:off x="3910777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3;p14">
                <a:extLst>
                  <a:ext uri="{FF2B5EF4-FFF2-40B4-BE49-F238E27FC236}">
                    <a16:creationId xmlns:a16="http://schemas.microsoft.com/office/drawing/2014/main" id="{81358070-E148-4CCB-A75B-FD4CF33C933C}"/>
                  </a:ext>
                </a:extLst>
              </p:cNvPr>
              <p:cNvSpPr txBox="1"/>
              <p:nvPr/>
            </p:nvSpPr>
            <p:spPr>
              <a:xfrm>
                <a:off x="8051287" y="5318059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252525"/>
                  </a:buClr>
                  <a:buSzPts val="1100"/>
                  <a:buFont typeface="Arial"/>
                  <a:buNone/>
                </a:pP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sym typeface="Roboto"/>
                  </a:rPr>
                  <a:t>Appelé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lors de l’initialisation de la régression</a:t>
                </a:r>
              </a:p>
            </p:txBody>
          </p:sp>
          <p:cxnSp>
            <p:nvCxnSpPr>
              <p:cNvPr id="86" name="Google Shape;96;p14">
                <a:extLst>
                  <a:ext uri="{FF2B5EF4-FFF2-40B4-BE49-F238E27FC236}">
                    <a16:creationId xmlns:a16="http://schemas.microsoft.com/office/drawing/2014/main" id="{3745C9AC-F222-4DDD-A971-7CEDE50FF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3413" y="5123248"/>
                <a:ext cx="4162" cy="19160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7" name="Google Shape;97;p14">
                <a:extLst>
                  <a:ext uri="{FF2B5EF4-FFF2-40B4-BE49-F238E27FC236}">
                    <a16:creationId xmlns:a16="http://schemas.microsoft.com/office/drawing/2014/main" id="{D5CE12BB-A703-494D-A07A-911AAF6580AC}"/>
                  </a:ext>
                </a:extLst>
              </p:cNvPr>
              <p:cNvSpPr txBox="1"/>
              <p:nvPr/>
            </p:nvSpPr>
            <p:spPr>
              <a:xfrm>
                <a:off x="5992713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FunctionTransformer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Encoders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KNNImputer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StandardScaler</a:t>
                </a:r>
                <a:endParaRPr lang="fr-FR" sz="1200" dirty="0">
                  <a:solidFill>
                    <a:srgbClr val="252525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" name="Google Shape;101;p14">
                <a:extLst>
                  <a:ext uri="{FF2B5EF4-FFF2-40B4-BE49-F238E27FC236}">
                    <a16:creationId xmlns:a16="http://schemas.microsoft.com/office/drawing/2014/main" id="{DD25E4C0-CB1A-44C5-8CBD-B165EE955A46}"/>
                  </a:ext>
                </a:extLst>
              </p:cNvPr>
              <p:cNvSpPr txBox="1"/>
              <p:nvPr/>
            </p:nvSpPr>
            <p:spPr>
              <a:xfrm>
                <a:off x="4284678" y="4651240"/>
                <a:ext cx="1303111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Définitions</a:t>
                </a:r>
                <a:endParaRPr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2" name="Google Shape;102;p14">
                <a:extLst>
                  <a:ext uri="{FF2B5EF4-FFF2-40B4-BE49-F238E27FC236}">
                    <a16:creationId xmlns:a16="http://schemas.microsoft.com/office/drawing/2014/main" id="{14305D16-A55A-4CC4-B51E-E83C03C0F811}"/>
                  </a:ext>
                </a:extLst>
              </p:cNvPr>
              <p:cNvSpPr txBox="1"/>
              <p:nvPr/>
            </p:nvSpPr>
            <p:spPr>
              <a:xfrm>
                <a:off x="6336101" y="4651240"/>
                <a:ext cx="1214700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pipeline</a:t>
                </a:r>
                <a:endParaRPr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3" name="Google Shape;103;p14">
                <a:extLst>
                  <a:ext uri="{FF2B5EF4-FFF2-40B4-BE49-F238E27FC236}">
                    <a16:creationId xmlns:a16="http://schemas.microsoft.com/office/drawing/2014/main" id="{EB3CDF15-0A45-4796-84E6-BA78C154B047}"/>
                  </a:ext>
                </a:extLst>
              </p:cNvPr>
              <p:cNvSpPr txBox="1"/>
              <p:nvPr/>
            </p:nvSpPr>
            <p:spPr>
              <a:xfrm>
                <a:off x="8175173" y="4475304"/>
                <a:ext cx="1815652" cy="647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c</a:t>
                </a:r>
                <a:r>
                  <a:rPr lang="en" sz="14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olumn_transformer</a:t>
                </a:r>
                <a:endParaRPr sz="14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5" name="Google Shape;105;p14">
                <a:extLst>
                  <a:ext uri="{FF2B5EF4-FFF2-40B4-BE49-F238E27FC236}">
                    <a16:creationId xmlns:a16="http://schemas.microsoft.com/office/drawing/2014/main" id="{940CEEE2-151B-4F4D-9114-9AB2BB5C6705}"/>
                  </a:ext>
                </a:extLst>
              </p:cNvPr>
              <p:cNvSpPr/>
              <p:nvPr/>
            </p:nvSpPr>
            <p:spPr>
              <a:xfrm>
                <a:off x="1859503" y="4475304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06;p14">
                <a:extLst>
                  <a:ext uri="{FF2B5EF4-FFF2-40B4-BE49-F238E27FC236}">
                    <a16:creationId xmlns:a16="http://schemas.microsoft.com/office/drawing/2014/main" id="{045D552D-2EA3-4CF3-B711-A7C8ED9ACB04}"/>
                  </a:ext>
                </a:extLst>
              </p:cNvPr>
              <p:cNvSpPr txBox="1"/>
              <p:nvPr/>
            </p:nvSpPr>
            <p:spPr>
              <a:xfrm>
                <a:off x="2021362" y="4651240"/>
                <a:ext cx="1677075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Train/Test split</a:t>
                </a:r>
                <a:endParaRPr sz="16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cxnSp>
            <p:nvCxnSpPr>
              <p:cNvPr id="62" name="Google Shape;94;p14">
                <a:extLst>
                  <a:ext uri="{FF2B5EF4-FFF2-40B4-BE49-F238E27FC236}">
                    <a16:creationId xmlns:a16="http://schemas.microsoft.com/office/drawing/2014/main" id="{F0EE8067-722E-42CF-99DA-E1BD97CB1B13}"/>
                  </a:ext>
                </a:extLst>
              </p:cNvPr>
              <p:cNvCxnSpPr>
                <a:cxnSpLocks/>
                <a:stCxn id="63" idx="0"/>
              </p:cNvCxnSpPr>
              <p:nvPr/>
            </p:nvCxnSpPr>
            <p:spPr>
              <a:xfrm flipV="1">
                <a:off x="2850239" y="5127200"/>
                <a:ext cx="0" cy="18765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" name="Google Shape;95;p14">
                <a:extLst>
                  <a:ext uri="{FF2B5EF4-FFF2-40B4-BE49-F238E27FC236}">
                    <a16:creationId xmlns:a16="http://schemas.microsoft.com/office/drawing/2014/main" id="{9BDECD0D-7A5E-48BF-AA95-7C0756A1AD3E}"/>
                  </a:ext>
                </a:extLst>
              </p:cNvPr>
              <p:cNvSpPr txBox="1"/>
              <p:nvPr/>
            </p:nvSpPr>
            <p:spPr>
              <a:xfrm>
                <a:off x="1899539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t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est_size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= 0.33</a:t>
                </a:r>
                <a:b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</a:b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random_state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= 42</a:t>
                </a:r>
                <a:endParaRPr sz="1200" dirty="0">
                  <a:solidFill>
                    <a:srgbClr val="252525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80F32213-D98A-4A50-A679-7D32A9897514}"/>
              </a:ext>
            </a:extLst>
          </p:cNvPr>
          <p:cNvSpPr txBox="1"/>
          <p:nvPr/>
        </p:nvSpPr>
        <p:spPr>
          <a:xfrm>
            <a:off x="1430226" y="5654543"/>
            <a:ext cx="1901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X_train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(1081, 11) / </a:t>
            </a:r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y_train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(1081,)</a:t>
            </a:r>
          </a:p>
          <a:p>
            <a:pPr algn="ctr"/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X_test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(533, 11) / </a:t>
            </a:r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y_test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(533,)</a:t>
            </a:r>
          </a:p>
        </p:txBody>
      </p:sp>
    </p:spTree>
    <p:extLst>
      <p:ext uri="{BB962C8B-B14F-4D97-AF65-F5344CB8AC3E}">
        <p14:creationId xmlns:p14="http://schemas.microsoft.com/office/powerpoint/2010/main" val="2278072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modèles par défaut pour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l'énergie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-18013" y="1348402"/>
            <a:ext cx="611401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2" y="1387280"/>
            <a:ext cx="5988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Un problème d’a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pprentissage supervisé de régression linéaire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AFA50D41-9651-458A-9BDB-4A4D74FFDB49}"/>
              </a:ext>
            </a:extLst>
          </p:cNvPr>
          <p:cNvGrpSpPr/>
          <p:nvPr/>
        </p:nvGrpSpPr>
        <p:grpSpPr>
          <a:xfrm>
            <a:off x="1362546" y="2083121"/>
            <a:ext cx="6166061" cy="3998239"/>
            <a:chOff x="2835325" y="1429880"/>
            <a:chExt cx="6166061" cy="399823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D8520213-EB11-42BF-A745-655EA012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5325" y="2437322"/>
              <a:ext cx="1983357" cy="1983357"/>
            </a:xfrm>
            <a:prstGeom prst="rect">
              <a:avLst/>
            </a:prstGeom>
          </p:spPr>
        </p:pic>
        <p:sp>
          <p:nvSpPr>
            <p:cNvPr id="317" name="Google Shape;1044;p27">
              <a:extLst>
                <a:ext uri="{FF2B5EF4-FFF2-40B4-BE49-F238E27FC236}">
                  <a16:creationId xmlns:a16="http://schemas.microsoft.com/office/drawing/2014/main" id="{BD3E0A56-B04A-4D95-AC52-8019757EF817}"/>
                </a:ext>
              </a:extLst>
            </p:cNvPr>
            <p:cNvSpPr/>
            <p:nvPr/>
          </p:nvSpPr>
          <p:spPr>
            <a:xfrm>
              <a:off x="3791187" y="4497531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36;p27">
              <a:extLst>
                <a:ext uri="{FF2B5EF4-FFF2-40B4-BE49-F238E27FC236}">
                  <a16:creationId xmlns:a16="http://schemas.microsoft.com/office/drawing/2014/main" id="{CAF215E0-CD61-41C9-8D79-3E18D0CFA233}"/>
                </a:ext>
              </a:extLst>
            </p:cNvPr>
            <p:cNvSpPr/>
            <p:nvPr/>
          </p:nvSpPr>
          <p:spPr>
            <a:xfrm>
              <a:off x="3791187" y="3729506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28;p27">
              <a:extLst>
                <a:ext uri="{FF2B5EF4-FFF2-40B4-BE49-F238E27FC236}">
                  <a16:creationId xmlns:a16="http://schemas.microsoft.com/office/drawing/2014/main" id="{66DD6188-5EFC-4060-B56B-C5F1CB53ED0D}"/>
                </a:ext>
              </a:extLst>
            </p:cNvPr>
            <p:cNvSpPr/>
            <p:nvPr/>
          </p:nvSpPr>
          <p:spPr>
            <a:xfrm>
              <a:off x="3791187" y="2961469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20;p27">
              <a:extLst>
                <a:ext uri="{FF2B5EF4-FFF2-40B4-BE49-F238E27FC236}">
                  <a16:creationId xmlns:a16="http://schemas.microsoft.com/office/drawing/2014/main" id="{90386F62-729C-48ED-B4BE-D136FA9A0414}"/>
                </a:ext>
              </a:extLst>
            </p:cNvPr>
            <p:cNvSpPr/>
            <p:nvPr/>
          </p:nvSpPr>
          <p:spPr>
            <a:xfrm>
              <a:off x="3791187" y="2193444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FE22A5F6-4324-4C48-B31C-A6BD4954DD48}"/>
                </a:ext>
              </a:extLst>
            </p:cNvPr>
            <p:cNvGrpSpPr/>
            <p:nvPr/>
          </p:nvGrpSpPr>
          <p:grpSpPr>
            <a:xfrm>
              <a:off x="5757404" y="1429880"/>
              <a:ext cx="3243982" cy="3998239"/>
              <a:chOff x="5278704" y="1283991"/>
              <a:chExt cx="3243982" cy="3998239"/>
            </a:xfrm>
          </p:grpSpPr>
          <p:sp>
            <p:nvSpPr>
              <p:cNvPr id="37" name="Google Shape;1268;p31">
                <a:extLst>
                  <a:ext uri="{FF2B5EF4-FFF2-40B4-BE49-F238E27FC236}">
                    <a16:creationId xmlns:a16="http://schemas.microsoft.com/office/drawing/2014/main" id="{F9309BA5-BEF4-403E-A863-6E5E3FFA2734}"/>
                  </a:ext>
                </a:extLst>
              </p:cNvPr>
              <p:cNvSpPr/>
              <p:nvPr/>
            </p:nvSpPr>
            <p:spPr>
              <a:xfrm>
                <a:off x="5278704" y="1283991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LinearRegression()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" name="Google Shape;1276;p31">
                <a:extLst>
                  <a:ext uri="{FF2B5EF4-FFF2-40B4-BE49-F238E27FC236}">
                    <a16:creationId xmlns:a16="http://schemas.microsoft.com/office/drawing/2014/main" id="{CFEB5C92-BE78-4FD9-82D7-FE751D057A82}"/>
                  </a:ext>
                </a:extLst>
              </p:cNvPr>
              <p:cNvSpPr/>
              <p:nvPr/>
            </p:nvSpPr>
            <p:spPr>
              <a:xfrm>
                <a:off x="5713738" y="195478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KNeighborsRegressor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</a:p>
            </p:txBody>
          </p:sp>
          <p:sp>
            <p:nvSpPr>
              <p:cNvPr id="23" name="Google Shape;1284;p31">
                <a:extLst>
                  <a:ext uri="{FF2B5EF4-FFF2-40B4-BE49-F238E27FC236}">
                    <a16:creationId xmlns:a16="http://schemas.microsoft.com/office/drawing/2014/main" id="{C4B6396C-7423-4AA8-98D1-401692C74960}"/>
                  </a:ext>
                </a:extLst>
              </p:cNvPr>
              <p:cNvSpPr/>
              <p:nvPr/>
            </p:nvSpPr>
            <p:spPr>
              <a:xfrm>
                <a:off x="5713738" y="4062576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RandomForestRegressor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" name="Google Shape;1292;p31">
                <a:extLst>
                  <a:ext uri="{FF2B5EF4-FFF2-40B4-BE49-F238E27FC236}">
                    <a16:creationId xmlns:a16="http://schemas.microsoft.com/office/drawing/2014/main" id="{9B5B2AD8-E8EA-4FA0-93ED-E7BC671BA460}"/>
                  </a:ext>
                </a:extLst>
              </p:cNvPr>
              <p:cNvSpPr/>
              <p:nvPr/>
            </p:nvSpPr>
            <p:spPr>
              <a:xfrm>
                <a:off x="5930686" y="264330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Lasso()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" name="Google Shape;1300;p31">
                <a:extLst>
                  <a:ext uri="{FF2B5EF4-FFF2-40B4-BE49-F238E27FC236}">
                    <a16:creationId xmlns:a16="http://schemas.microsoft.com/office/drawing/2014/main" id="{F981B152-4256-4C1A-93D5-CC9B20AC44E6}"/>
                  </a:ext>
                </a:extLst>
              </p:cNvPr>
              <p:cNvSpPr/>
              <p:nvPr/>
            </p:nvSpPr>
            <p:spPr>
              <a:xfrm>
                <a:off x="5278704" y="481423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CC00CC"/>
              </a:solidFill>
              <a:ln>
                <a:solidFill>
                  <a:srgbClr val="CC00C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GradientBoostingRegressor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" name="Google Shape;1292;p31">
                <a:extLst>
                  <a:ext uri="{FF2B5EF4-FFF2-40B4-BE49-F238E27FC236}">
                    <a16:creationId xmlns:a16="http://schemas.microsoft.com/office/drawing/2014/main" id="{25BC89AF-ED08-4984-BEDA-3FA90EFE0241}"/>
                  </a:ext>
                </a:extLst>
              </p:cNvPr>
              <p:cNvSpPr/>
              <p:nvPr/>
            </p:nvSpPr>
            <p:spPr>
              <a:xfrm>
                <a:off x="5877938" y="3344722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>
                <a:solidFill>
                  <a:srgbClr val="70AD4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SVR()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7" name="Google Shape;1027;p27">
              <a:extLst>
                <a:ext uri="{FF2B5EF4-FFF2-40B4-BE49-F238E27FC236}">
                  <a16:creationId xmlns:a16="http://schemas.microsoft.com/office/drawing/2014/main" id="{B02995DB-7F92-47C4-BCEF-CD127F5A3AB9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V="1">
              <a:off x="4818682" y="1663880"/>
              <a:ext cx="938722" cy="773442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1027;p27">
              <a:extLst>
                <a:ext uri="{FF2B5EF4-FFF2-40B4-BE49-F238E27FC236}">
                  <a16:creationId xmlns:a16="http://schemas.microsoft.com/office/drawing/2014/main" id="{5AC5997D-AC70-4552-88E1-7B48DEB8002D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4883719" y="2334669"/>
              <a:ext cx="1308719" cy="431475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1027;p27">
              <a:extLst>
                <a:ext uri="{FF2B5EF4-FFF2-40B4-BE49-F238E27FC236}">
                  <a16:creationId xmlns:a16="http://schemas.microsoft.com/office/drawing/2014/main" id="{9E03F760-7EFE-4FF4-8149-0B3BFC703634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4971082" y="3023189"/>
              <a:ext cx="1438304" cy="78567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027;p27">
              <a:extLst>
                <a:ext uri="{FF2B5EF4-FFF2-40B4-BE49-F238E27FC236}">
                  <a16:creationId xmlns:a16="http://schemas.microsoft.com/office/drawing/2014/main" id="{1067D374-3383-4570-9452-E1E1E114F8BF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4971082" y="3490611"/>
              <a:ext cx="1385556" cy="234000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1027;p27">
              <a:extLst>
                <a:ext uri="{FF2B5EF4-FFF2-40B4-BE49-F238E27FC236}">
                  <a16:creationId xmlns:a16="http://schemas.microsoft.com/office/drawing/2014/main" id="{237D26E0-9781-4FBB-A255-0FEFA4CD50A1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971082" y="3872720"/>
              <a:ext cx="1221356" cy="569745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1027;p27">
              <a:extLst>
                <a:ext uri="{FF2B5EF4-FFF2-40B4-BE49-F238E27FC236}">
                  <a16:creationId xmlns:a16="http://schemas.microsoft.com/office/drawing/2014/main" id="{F5D0899A-0D95-4FCF-95C3-68EF6BD309BB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4883719" y="4208465"/>
              <a:ext cx="873685" cy="985654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3" name="Image 72">
            <a:extLst>
              <a:ext uri="{FF2B5EF4-FFF2-40B4-BE49-F238E27FC236}">
                <a16:creationId xmlns:a16="http://schemas.microsoft.com/office/drawing/2014/main" id="{F75A07C1-65F6-422E-8BAC-F73B9F36619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67" y="4130165"/>
            <a:ext cx="457727" cy="427272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27AFC161-61FC-4958-A9E7-6A3878C97671}"/>
              </a:ext>
            </a:extLst>
          </p:cNvPr>
          <p:cNvSpPr txBox="1"/>
          <p:nvPr/>
        </p:nvSpPr>
        <p:spPr>
          <a:xfrm>
            <a:off x="8767145" y="4143588"/>
            <a:ext cx="28348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Métriques sélectionnées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MAE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RMSE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latin typeface="Google Sans"/>
              </a:rPr>
              <a:t>Durée</a:t>
            </a:r>
          </a:p>
        </p:txBody>
      </p:sp>
    </p:spTree>
    <p:extLst>
      <p:ext uri="{BB962C8B-B14F-4D97-AF65-F5344CB8AC3E}">
        <p14:creationId xmlns:p14="http://schemas.microsoft.com/office/powerpoint/2010/main" val="313228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60906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Olist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(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solution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vente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sur les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marketplaces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en ligne) souhaite fournisseur à ses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équipes d'e-commerce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segmentation des clients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leurs campagnes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communication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12617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4021534"/>
            <a:ext cx="6283082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segmentation proposée doit être exploitable et facile d’utilisation pour l’équipe marketing.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Evaluer la fréquence à laquelle la segmentation doit être mise à jour, afin de pouvoir effectuer un devis de contrat de maintenance.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238674"/>
            <a:ext cx="619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Fournir à l’équipe marketing une description </a:t>
            </a:r>
            <a:r>
              <a:rPr lang="fr-FR" sz="2000" b="1" u="none" strike="noStrike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actionable</a:t>
            </a:r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 de la segmentation pour une utilisation optimale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342DB-9053-420E-8341-BE26FB30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1360906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E5E17E-BD0F-4687-8397-F6387BE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94" y="3429000"/>
            <a:ext cx="4623898" cy="196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D259163-26D8-4F77-B158-267CCD135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02" y="2606543"/>
            <a:ext cx="8004094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736538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 mode par défaut,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a le meilleur résultat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0" y="1835597"/>
            <a:ext cx="5092117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18014" y="1871670"/>
            <a:ext cx="500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– R2 pour afficher les résultats dans le même sens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9CB0F9-6A2D-49F0-93DD-34A0AC6FC50F}"/>
              </a:ext>
            </a:extLst>
          </p:cNvPr>
          <p:cNvSpPr/>
          <p:nvPr/>
        </p:nvSpPr>
        <p:spPr>
          <a:xfrm>
            <a:off x="7121106" y="3545572"/>
            <a:ext cx="1014434" cy="211000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149047-D6F6-415E-84BD-B36B9BC0E816}"/>
              </a:ext>
            </a:extLst>
          </p:cNvPr>
          <p:cNvSpPr/>
          <p:nvPr/>
        </p:nvSpPr>
        <p:spPr>
          <a:xfrm>
            <a:off x="9911098" y="2855741"/>
            <a:ext cx="1290302" cy="2704493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2B1A3C4-4170-4B5E-8006-6BAC6DE68D2E}"/>
              </a:ext>
            </a:extLst>
          </p:cNvPr>
          <p:cNvCxnSpPr>
            <a:cxnSpLocks/>
          </p:cNvCxnSpPr>
          <p:nvPr/>
        </p:nvCxnSpPr>
        <p:spPr>
          <a:xfrm flipH="1">
            <a:off x="8135540" y="5560234"/>
            <a:ext cx="1775558" cy="95339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AD275AA-AD3F-4985-A59E-FB9886ACCFDD}"/>
              </a:ext>
            </a:extLst>
          </p:cNvPr>
          <p:cNvCxnSpPr>
            <a:cxnSpLocks/>
          </p:cNvCxnSpPr>
          <p:nvPr/>
        </p:nvCxnSpPr>
        <p:spPr>
          <a:xfrm flipH="1">
            <a:off x="8135540" y="2855741"/>
            <a:ext cx="1775558" cy="68983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003ACF36-B6C2-4421-8D7B-5BBEEF65BA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0" t="28024" r="10037" b="5858"/>
          <a:stretch/>
        </p:blipFill>
        <p:spPr>
          <a:xfrm>
            <a:off x="9977714" y="2897807"/>
            <a:ext cx="1169856" cy="2612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640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1179456-2BD4-47E7-97C6-F3DD2B656B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2"/>
          <a:stretch/>
        </p:blipFill>
        <p:spPr>
          <a:xfrm>
            <a:off x="2784246" y="1877776"/>
            <a:ext cx="6665194" cy="3913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71A66121-2AEB-457F-9B2B-AEA1ACB81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64" y="74976"/>
            <a:ext cx="1860141" cy="1555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méthodes ensemblistes ont les meilleurs résultats lors de la validation croisée et K-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Fold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810F406-8C19-4C6E-9455-C5D231FD7F9B}"/>
              </a:ext>
            </a:extLst>
          </p:cNvPr>
          <p:cNvCxnSpPr>
            <a:cxnSpLocks/>
          </p:cNvCxnSpPr>
          <p:nvPr/>
        </p:nvCxnSpPr>
        <p:spPr>
          <a:xfrm>
            <a:off x="1157681" y="2726422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03A6D78-E61F-408C-909A-646F3A9CA94C}"/>
              </a:ext>
            </a:extLst>
          </p:cNvPr>
          <p:cNvCxnSpPr>
            <a:cxnSpLocks/>
          </p:cNvCxnSpPr>
          <p:nvPr/>
        </p:nvCxnSpPr>
        <p:spPr>
          <a:xfrm>
            <a:off x="1157681" y="2996268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BC6BD76-6BBB-4DEE-9BE8-C44EF8903B25}"/>
              </a:ext>
            </a:extLst>
          </p:cNvPr>
          <p:cNvCxnSpPr>
            <a:cxnSpLocks/>
          </p:cNvCxnSpPr>
          <p:nvPr/>
        </p:nvCxnSpPr>
        <p:spPr>
          <a:xfrm flipH="1">
            <a:off x="9382207" y="3231159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A460100-E5EC-4EE8-A645-E7A9D035A755}"/>
              </a:ext>
            </a:extLst>
          </p:cNvPr>
          <p:cNvCxnSpPr>
            <a:cxnSpLocks/>
          </p:cNvCxnSpPr>
          <p:nvPr/>
        </p:nvCxnSpPr>
        <p:spPr>
          <a:xfrm flipH="1">
            <a:off x="9382207" y="3433893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78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A878BF4-871C-40EC-89A6-27C9C1D56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2286"/>
            <a:ext cx="8004094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71A66121-2AEB-457F-9B2B-AEA1ACB81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64" y="74976"/>
            <a:ext cx="1860141" cy="1555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continue à avoir le meilleur résultat avec la validation croisée et K-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Fold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3DAB75-8EA4-4BDB-8267-F238113FA3C0}"/>
              </a:ext>
            </a:extLst>
          </p:cNvPr>
          <p:cNvSpPr/>
          <p:nvPr/>
        </p:nvSpPr>
        <p:spPr>
          <a:xfrm>
            <a:off x="6585358" y="3427209"/>
            <a:ext cx="1038453" cy="2140885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4AB260-C55E-4484-834B-14554932A9BC}"/>
              </a:ext>
            </a:extLst>
          </p:cNvPr>
          <p:cNvSpPr/>
          <p:nvPr/>
        </p:nvSpPr>
        <p:spPr>
          <a:xfrm>
            <a:off x="8813525" y="2328831"/>
            <a:ext cx="1318100" cy="269337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E98793A-FB77-4582-9074-6F0F26D78684}"/>
              </a:ext>
            </a:extLst>
          </p:cNvPr>
          <p:cNvCxnSpPr>
            <a:cxnSpLocks/>
          </p:cNvCxnSpPr>
          <p:nvPr/>
        </p:nvCxnSpPr>
        <p:spPr>
          <a:xfrm flipH="1">
            <a:off x="7601581" y="5020720"/>
            <a:ext cx="1211746" cy="547374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F59053B-7336-447A-A4F6-3ED104401CA9}"/>
              </a:ext>
            </a:extLst>
          </p:cNvPr>
          <p:cNvCxnSpPr>
            <a:cxnSpLocks/>
          </p:cNvCxnSpPr>
          <p:nvPr/>
        </p:nvCxnSpPr>
        <p:spPr>
          <a:xfrm flipH="1">
            <a:off x="7601579" y="2328831"/>
            <a:ext cx="1211746" cy="109837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21380445-A41B-4FF6-9179-032B3C8D68B6}"/>
              </a:ext>
            </a:extLst>
          </p:cNvPr>
          <p:cNvSpPr txBox="1"/>
          <p:nvPr/>
        </p:nvSpPr>
        <p:spPr>
          <a:xfrm>
            <a:off x="10496646" y="5053146"/>
            <a:ext cx="1335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Par défaut</a:t>
            </a:r>
            <a:endParaRPr lang="fr-FR" sz="14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ogle San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2C56C5-9FC2-4192-83E1-121467ABCAA5}"/>
              </a:ext>
            </a:extLst>
          </p:cNvPr>
          <p:cNvSpPr/>
          <p:nvPr/>
        </p:nvSpPr>
        <p:spPr>
          <a:xfrm>
            <a:off x="0" y="1835597"/>
            <a:ext cx="5092117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88AD6CA-1AA0-4D36-9BA0-716D33DEFF2B}"/>
              </a:ext>
            </a:extLst>
          </p:cNvPr>
          <p:cNvSpPr txBox="1"/>
          <p:nvPr/>
        </p:nvSpPr>
        <p:spPr>
          <a:xfrm>
            <a:off x="18014" y="1871670"/>
            <a:ext cx="500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– R2 pour afficher les résultats dans le même sens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F66185-D8D4-41AB-A1B4-173C5E142426}"/>
              </a:ext>
            </a:extLst>
          </p:cNvPr>
          <p:cNvSpPr/>
          <p:nvPr/>
        </p:nvSpPr>
        <p:spPr>
          <a:xfrm>
            <a:off x="10498839" y="2337162"/>
            <a:ext cx="1290302" cy="27044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D68C2BE-E53F-4B60-9D89-45112C40C3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0" t="28024" r="10037" b="5858"/>
          <a:stretch/>
        </p:blipFill>
        <p:spPr>
          <a:xfrm>
            <a:off x="10565455" y="2379228"/>
            <a:ext cx="1169856" cy="261240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0CDD1A4-CA21-45AE-86DF-57EE5C94C4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28" t="29515" r="9677" b="4759"/>
          <a:stretch/>
        </p:blipFill>
        <p:spPr>
          <a:xfrm>
            <a:off x="8846385" y="2368179"/>
            <a:ext cx="1268462" cy="262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87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Voyons plus en détails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520213-EB11-42BF-A745-655EA0127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46" y="2437322"/>
            <a:ext cx="1983357" cy="1983357"/>
          </a:xfrm>
          <a:prstGeom prst="rect">
            <a:avLst/>
          </a:prstGeom>
        </p:spPr>
      </p:pic>
      <p:sp>
        <p:nvSpPr>
          <p:cNvPr id="317" name="Google Shape;1044;p27">
            <a:extLst>
              <a:ext uri="{FF2B5EF4-FFF2-40B4-BE49-F238E27FC236}">
                <a16:creationId xmlns:a16="http://schemas.microsoft.com/office/drawing/2014/main" id="{BD3E0A56-B04A-4D95-AC52-8019757EF817}"/>
              </a:ext>
            </a:extLst>
          </p:cNvPr>
          <p:cNvSpPr/>
          <p:nvPr/>
        </p:nvSpPr>
        <p:spPr>
          <a:xfrm>
            <a:off x="2318408" y="4497531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1036;p27">
            <a:extLst>
              <a:ext uri="{FF2B5EF4-FFF2-40B4-BE49-F238E27FC236}">
                <a16:creationId xmlns:a16="http://schemas.microsoft.com/office/drawing/2014/main" id="{CAF215E0-CD61-41C9-8D79-3E18D0CFA233}"/>
              </a:ext>
            </a:extLst>
          </p:cNvPr>
          <p:cNvSpPr/>
          <p:nvPr/>
        </p:nvSpPr>
        <p:spPr>
          <a:xfrm>
            <a:off x="2318408" y="3729506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1028;p27">
            <a:extLst>
              <a:ext uri="{FF2B5EF4-FFF2-40B4-BE49-F238E27FC236}">
                <a16:creationId xmlns:a16="http://schemas.microsoft.com/office/drawing/2014/main" id="{66DD6188-5EFC-4060-B56B-C5F1CB53ED0D}"/>
              </a:ext>
            </a:extLst>
          </p:cNvPr>
          <p:cNvSpPr/>
          <p:nvPr/>
        </p:nvSpPr>
        <p:spPr>
          <a:xfrm>
            <a:off x="2318408" y="2961469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1020;p27">
            <a:extLst>
              <a:ext uri="{FF2B5EF4-FFF2-40B4-BE49-F238E27FC236}">
                <a16:creationId xmlns:a16="http://schemas.microsoft.com/office/drawing/2014/main" id="{90386F62-729C-48ED-B4BE-D136FA9A0414}"/>
              </a:ext>
            </a:extLst>
          </p:cNvPr>
          <p:cNvSpPr/>
          <p:nvPr/>
        </p:nvSpPr>
        <p:spPr>
          <a:xfrm>
            <a:off x="2318408" y="2193444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76;p31">
            <a:extLst>
              <a:ext uri="{FF2B5EF4-FFF2-40B4-BE49-F238E27FC236}">
                <a16:creationId xmlns:a16="http://schemas.microsoft.com/office/drawing/2014/main" id="{CFEB5C92-BE78-4FD9-82D7-FE751D057A82}"/>
              </a:ext>
            </a:extLst>
          </p:cNvPr>
          <p:cNvSpPr/>
          <p:nvPr/>
        </p:nvSpPr>
        <p:spPr>
          <a:xfrm>
            <a:off x="4719659" y="2100669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 err="1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KNeighborsRegressor</a:t>
            </a:r>
            <a:r>
              <a:rPr lang="fr-FR" sz="1400"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()</a:t>
            </a:r>
          </a:p>
        </p:txBody>
      </p:sp>
      <p:sp>
        <p:nvSpPr>
          <p:cNvPr id="29" name="Google Shape;1300;p31">
            <a:extLst>
              <a:ext uri="{FF2B5EF4-FFF2-40B4-BE49-F238E27FC236}">
                <a16:creationId xmlns:a16="http://schemas.microsoft.com/office/drawing/2014/main" id="{F981B152-4256-4C1A-93D5-CC9B20AC44E6}"/>
              </a:ext>
            </a:extLst>
          </p:cNvPr>
          <p:cNvSpPr/>
          <p:nvPr/>
        </p:nvSpPr>
        <p:spPr>
          <a:xfrm>
            <a:off x="4284625" y="4960119"/>
            <a:ext cx="2592000" cy="468000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rgbClr val="CC00C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 err="1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GradientBoostingRegressor</a:t>
            </a:r>
            <a:r>
              <a:rPr lang="fr-FR" sz="1400"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()</a:t>
            </a:r>
            <a:endParaRPr sz="1400" b="1"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50" name="Google Shape;1027;p27">
            <a:extLst>
              <a:ext uri="{FF2B5EF4-FFF2-40B4-BE49-F238E27FC236}">
                <a16:creationId xmlns:a16="http://schemas.microsoft.com/office/drawing/2014/main" id="{5AC5997D-AC70-4552-88E1-7B48DEB8002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410940" y="2334669"/>
            <a:ext cx="1308719" cy="431475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1027;p27">
            <a:extLst>
              <a:ext uri="{FF2B5EF4-FFF2-40B4-BE49-F238E27FC236}">
                <a16:creationId xmlns:a16="http://schemas.microsoft.com/office/drawing/2014/main" id="{F5D0899A-0D95-4FCF-95C3-68EF6BD309B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410940" y="4208465"/>
            <a:ext cx="873685" cy="985654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34" name="Accolade fermante 33">
            <a:extLst>
              <a:ext uri="{FF2B5EF4-FFF2-40B4-BE49-F238E27FC236}">
                <a16:creationId xmlns:a16="http://schemas.microsoft.com/office/drawing/2014/main" id="{EED6D861-A18F-4949-9CF4-C66CA100BFEF}"/>
              </a:ext>
            </a:extLst>
          </p:cNvPr>
          <p:cNvSpPr/>
          <p:nvPr/>
        </p:nvSpPr>
        <p:spPr>
          <a:xfrm rot="10800000">
            <a:off x="7390197" y="1892993"/>
            <a:ext cx="443493" cy="880700"/>
          </a:xfrm>
          <a:prstGeom prst="rightBrace">
            <a:avLst>
              <a:gd name="adj1" fmla="val 16938"/>
              <a:gd name="adj2" fmla="val 50000"/>
            </a:avLst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C92CF73-96C7-431E-8EEC-6A603062C50B}"/>
              </a:ext>
            </a:extLst>
          </p:cNvPr>
          <p:cNvSpPr txBox="1"/>
          <p:nvPr/>
        </p:nvSpPr>
        <p:spPr>
          <a:xfrm>
            <a:off x="7833690" y="1979400"/>
            <a:ext cx="2834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metric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euclidean</a:t>
            </a:r>
            <a:endParaRPr lang="fr-FR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n_neighbors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15</a:t>
            </a:r>
          </a:p>
        </p:txBody>
      </p:sp>
      <p:sp>
        <p:nvSpPr>
          <p:cNvPr id="36" name="Accolade fermante 35">
            <a:extLst>
              <a:ext uri="{FF2B5EF4-FFF2-40B4-BE49-F238E27FC236}">
                <a16:creationId xmlns:a16="http://schemas.microsoft.com/office/drawing/2014/main" id="{73675275-46AA-45F6-BB98-443EF0CE171A}"/>
              </a:ext>
            </a:extLst>
          </p:cNvPr>
          <p:cNvSpPr/>
          <p:nvPr/>
        </p:nvSpPr>
        <p:spPr>
          <a:xfrm rot="10800000">
            <a:off x="6926877" y="4548263"/>
            <a:ext cx="443493" cy="1300197"/>
          </a:xfrm>
          <a:prstGeom prst="rightBrace">
            <a:avLst>
              <a:gd name="adj1" fmla="val 16938"/>
              <a:gd name="adj2" fmla="val 50000"/>
            </a:avLst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8562203-1BD9-46AA-943E-B0573FC26C02}"/>
              </a:ext>
            </a:extLst>
          </p:cNvPr>
          <p:cNvSpPr txBox="1"/>
          <p:nvPr/>
        </p:nvSpPr>
        <p:spPr>
          <a:xfrm>
            <a:off x="7311659" y="4533491"/>
            <a:ext cx="28348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learning_rate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: 0,01</a:t>
            </a:r>
            <a:endParaRPr lang="fr-FR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max_depth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4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n_estimators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500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rgbClr val="000000"/>
                </a:solidFill>
                <a:latin typeface="Google Sans"/>
              </a:rPr>
              <a:t>Subsample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 : 0,5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041143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KNN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D6832BE-61EF-48D4-A2DB-D23E751367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" t="5063" r="64322" b="2504"/>
          <a:stretch/>
        </p:blipFill>
        <p:spPr>
          <a:xfrm>
            <a:off x="6365484" y="2314998"/>
            <a:ext cx="4178108" cy="3634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AFAB430-22C8-45C1-B83D-36675339E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92" y="1924764"/>
            <a:ext cx="4743025" cy="3557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F839B3-3B85-481B-89A7-D6E5446F8B31}"/>
              </a:ext>
            </a:extLst>
          </p:cNvPr>
          <p:cNvSpPr/>
          <p:nvPr/>
        </p:nvSpPr>
        <p:spPr>
          <a:xfrm>
            <a:off x="1" y="1245979"/>
            <a:ext cx="1610434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08F63F8-4B7C-43C7-BC61-F9AEBB334346}"/>
              </a:ext>
            </a:extLst>
          </p:cNvPr>
          <p:cNvSpPr txBox="1"/>
          <p:nvPr/>
        </p:nvSpPr>
        <p:spPr>
          <a:xfrm>
            <a:off x="18014" y="1282052"/>
            <a:ext cx="1467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1 - R2 : 0,377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03631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KNN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5D6D6CB-FD98-4F3C-A9CD-B6DAB7342E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22" t="7133" r="9312"/>
          <a:stretch/>
        </p:blipFill>
        <p:spPr>
          <a:xfrm>
            <a:off x="8247476" y="3142014"/>
            <a:ext cx="3263319" cy="2830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6D7BA82-B652-4020-AAB3-A3B76B9BF1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8" t="7133" r="36457"/>
          <a:stretch/>
        </p:blipFill>
        <p:spPr>
          <a:xfrm>
            <a:off x="4464340" y="2132079"/>
            <a:ext cx="3176632" cy="2830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C8A81C1-E58F-4ACC-98B6-29C4924906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0" t="7133" r="64175"/>
          <a:stretch/>
        </p:blipFill>
        <p:spPr>
          <a:xfrm>
            <a:off x="681205" y="1446188"/>
            <a:ext cx="3176631" cy="2830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2360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414965C-6A2E-41BB-9E18-F0EBA465F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42" y="1705284"/>
            <a:ext cx="4815856" cy="3852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879151" cy="118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taille de bâtiment est la donnée la plus importante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types de consommation n'ajoutent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2306396" y="2253233"/>
            <a:ext cx="1082756" cy="52484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40F723-C813-4406-A873-72742A28C18D}"/>
              </a:ext>
            </a:extLst>
          </p:cNvPr>
          <p:cNvSpPr/>
          <p:nvPr/>
        </p:nvSpPr>
        <p:spPr>
          <a:xfrm>
            <a:off x="2306396" y="3110589"/>
            <a:ext cx="1082756" cy="33761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852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587AB90-2DB5-4D26-808A-F48F19D5E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18" y="1805859"/>
            <a:ext cx="5074882" cy="3806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7F19D2-5CCF-4190-9E40-EA6DD9CA4D71}"/>
              </a:ext>
            </a:extLst>
          </p:cNvPr>
          <p:cNvSpPr/>
          <p:nvPr/>
        </p:nvSpPr>
        <p:spPr>
          <a:xfrm>
            <a:off x="1" y="1245979"/>
            <a:ext cx="1610434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A3665D6-6B3C-4D4B-9E66-B8FA4F0D1CA2}"/>
              </a:ext>
            </a:extLst>
          </p:cNvPr>
          <p:cNvSpPr txBox="1"/>
          <p:nvPr/>
        </p:nvSpPr>
        <p:spPr>
          <a:xfrm>
            <a:off x="18014" y="1282052"/>
            <a:ext cx="1467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1 - R2 : 0,317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8D2EF82-B4E4-4EB5-B0C4-8848C840BA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0" t="5283" r="64083" b="3692"/>
          <a:stretch/>
        </p:blipFill>
        <p:spPr>
          <a:xfrm>
            <a:off x="6465574" y="2418103"/>
            <a:ext cx="4347835" cy="3784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34456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47B75FE-D85B-40F5-A439-A562CB6D0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 t="6858" r="64518" b="3142"/>
          <a:stretch/>
        </p:blipFill>
        <p:spPr>
          <a:xfrm>
            <a:off x="561266" y="1327816"/>
            <a:ext cx="3126298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97CDE2B-FBCC-400A-B643-CBE38605C4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2" t="6858" r="37006" b="3142"/>
          <a:stretch/>
        </p:blipFill>
        <p:spPr>
          <a:xfrm>
            <a:off x="4174209" y="2322960"/>
            <a:ext cx="3126297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D38DD7-436C-4882-9003-B2978D6918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3" t="6858" r="8280" b="3142"/>
          <a:stretch/>
        </p:blipFill>
        <p:spPr>
          <a:xfrm>
            <a:off x="8017792" y="3290528"/>
            <a:ext cx="3350004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016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CBCD395-A3AE-49A0-92C3-F6B570DF1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34" y="1730450"/>
            <a:ext cx="5003348" cy="40026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BC54A1-B23A-42C1-B58B-FDAD7B01C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33" y="1730450"/>
            <a:ext cx="4985334" cy="398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879151" cy="118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taille de bâtiment est la donnée la plus importante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La plupart des nouvelles variables n’ajoutent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1927844" y="2247241"/>
            <a:ext cx="1082756" cy="126728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77E343-5E13-4A20-A1AB-DB9803E6C12E}"/>
              </a:ext>
            </a:extLst>
          </p:cNvPr>
          <p:cNvSpPr/>
          <p:nvPr/>
        </p:nvSpPr>
        <p:spPr>
          <a:xfrm>
            <a:off x="1927844" y="4451039"/>
            <a:ext cx="1687812" cy="633641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24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64992E4-81DD-4E06-8FBA-D5F25A785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4" y="2550665"/>
            <a:ext cx="8021865" cy="3208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755AC1-1899-4F28-83CD-B4BAD05AB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est encore le meilleur résultat après optimisation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87398E-5D5D-463D-A67E-752AAB809CBB}"/>
              </a:ext>
            </a:extLst>
          </p:cNvPr>
          <p:cNvSpPr/>
          <p:nvPr/>
        </p:nvSpPr>
        <p:spPr>
          <a:xfrm>
            <a:off x="6585358" y="2958301"/>
            <a:ext cx="1038453" cy="2670390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C55BD-FCF9-4426-8FB0-F95EF995261E}"/>
              </a:ext>
            </a:extLst>
          </p:cNvPr>
          <p:cNvSpPr/>
          <p:nvPr/>
        </p:nvSpPr>
        <p:spPr>
          <a:xfrm>
            <a:off x="8804000" y="2449999"/>
            <a:ext cx="1160063" cy="2704493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DFE341-05EE-47DE-80DF-BD1885509074}"/>
              </a:ext>
            </a:extLst>
          </p:cNvPr>
          <p:cNvCxnSpPr>
            <a:cxnSpLocks/>
          </p:cNvCxnSpPr>
          <p:nvPr/>
        </p:nvCxnSpPr>
        <p:spPr>
          <a:xfrm flipH="1">
            <a:off x="7643937" y="5120389"/>
            <a:ext cx="1160063" cy="508302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9126BBA-E8DC-471F-B953-F45F80CD631B}"/>
              </a:ext>
            </a:extLst>
          </p:cNvPr>
          <p:cNvCxnSpPr>
            <a:cxnSpLocks/>
          </p:cNvCxnSpPr>
          <p:nvPr/>
        </p:nvCxnSpPr>
        <p:spPr>
          <a:xfrm flipH="1">
            <a:off x="7623811" y="2449999"/>
            <a:ext cx="1189516" cy="508302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6AD8D1-DEC8-4D62-95F4-F56E8A23070A}"/>
              </a:ext>
            </a:extLst>
          </p:cNvPr>
          <p:cNvSpPr/>
          <p:nvPr/>
        </p:nvSpPr>
        <p:spPr>
          <a:xfrm>
            <a:off x="0" y="1793698"/>
            <a:ext cx="4685263" cy="422228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D354083-7752-4A25-A7DB-202DD630C347}"/>
              </a:ext>
            </a:extLst>
          </p:cNvPr>
          <p:cNvSpPr txBox="1"/>
          <p:nvPr/>
        </p:nvSpPr>
        <p:spPr>
          <a:xfrm>
            <a:off x="18015" y="1816204"/>
            <a:ext cx="4520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GridSearchCV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+ Validation croisée avec K-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Fold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7C962EC-7DB0-46AA-9BD9-A0E4ABDF24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7" t="13277" r="9760" b="4563"/>
          <a:stretch/>
        </p:blipFill>
        <p:spPr>
          <a:xfrm>
            <a:off x="8876791" y="2484102"/>
            <a:ext cx="1007729" cy="2636287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B1F8895-49E6-4F03-AFCB-AF4C0A827ACC}"/>
              </a:ext>
            </a:extLst>
          </p:cNvPr>
          <p:cNvSpPr txBox="1"/>
          <p:nvPr/>
        </p:nvSpPr>
        <p:spPr>
          <a:xfrm>
            <a:off x="10496646" y="5053146"/>
            <a:ext cx="1335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Par défaut</a:t>
            </a:r>
            <a:endParaRPr lang="fr-FR" sz="14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ogle San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CF571-FE14-4245-B3C6-91C3AF634327}"/>
              </a:ext>
            </a:extLst>
          </p:cNvPr>
          <p:cNvSpPr/>
          <p:nvPr/>
        </p:nvSpPr>
        <p:spPr>
          <a:xfrm>
            <a:off x="10498839" y="2337162"/>
            <a:ext cx="1290302" cy="27044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862984A-1D7B-4B0C-A896-3054460720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0" t="28024" r="10037" b="5858"/>
          <a:stretch/>
        </p:blipFill>
        <p:spPr>
          <a:xfrm>
            <a:off x="10565455" y="2379228"/>
            <a:ext cx="1169856" cy="26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158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final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21EAA713-77E0-4B87-B8DF-B8E29FFA973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4915777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0DDD3F-6CB6-4EB3-BBCB-8A8E6ACA4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40" y="1870478"/>
            <a:ext cx="4315169" cy="3236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3F70C7-A81B-46D4-84C8-07450E7EA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2" t="5911" r="64323" b="2967"/>
          <a:stretch/>
        </p:blipFill>
        <p:spPr>
          <a:xfrm>
            <a:off x="6618588" y="2477237"/>
            <a:ext cx="4014772" cy="3479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F89981A-33D4-491D-9019-53920B090879}"/>
              </a:ext>
            </a:extLst>
          </p:cNvPr>
          <p:cNvSpPr/>
          <p:nvPr/>
        </p:nvSpPr>
        <p:spPr>
          <a:xfrm>
            <a:off x="0" y="5749534"/>
            <a:ext cx="5546221" cy="422228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7A3066B-5FF5-434E-AC98-A6421C4D5607}"/>
              </a:ext>
            </a:extLst>
          </p:cNvPr>
          <p:cNvSpPr txBox="1"/>
          <p:nvPr/>
        </p:nvSpPr>
        <p:spPr>
          <a:xfrm>
            <a:off x="18014" y="5772040"/>
            <a:ext cx="534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est un peu plus élevé par rapport à l’énergie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CADC54-A9E9-4287-8E8F-233C6450D223}"/>
              </a:ext>
            </a:extLst>
          </p:cNvPr>
          <p:cNvSpPr/>
          <p:nvPr/>
        </p:nvSpPr>
        <p:spPr>
          <a:xfrm>
            <a:off x="1" y="1245979"/>
            <a:ext cx="1610434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C872D88-D19D-4064-8F26-1176CDB8E355}"/>
              </a:ext>
            </a:extLst>
          </p:cNvPr>
          <p:cNvSpPr txBox="1"/>
          <p:nvPr/>
        </p:nvSpPr>
        <p:spPr>
          <a:xfrm>
            <a:off x="18014" y="1282052"/>
            <a:ext cx="1458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1 - R2 : 0,23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1515977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3C955D-2A24-48CC-B82A-DAD70DF151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2" t="7313" r="64122" b="4369"/>
          <a:stretch/>
        </p:blipFill>
        <p:spPr>
          <a:xfrm>
            <a:off x="561266" y="1497205"/>
            <a:ext cx="3237713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55A9DFB-B089-4F72-A82B-D7156C54BF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2" t="7313" r="37100" b="4369"/>
          <a:stretch/>
        </p:blipFill>
        <p:spPr>
          <a:xfrm>
            <a:off x="4368300" y="2384687"/>
            <a:ext cx="3139155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204A4F-54E2-48F8-B413-DE653A9274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9" t="7313" r="8857" b="4369"/>
          <a:stretch/>
        </p:blipFill>
        <p:spPr>
          <a:xfrm>
            <a:off x="8076776" y="3429000"/>
            <a:ext cx="3291020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D882F5-C544-433D-82E2-6C025BF8D39F}"/>
              </a:ext>
            </a:extLst>
          </p:cNvPr>
          <p:cNvSpPr/>
          <p:nvPr/>
        </p:nvSpPr>
        <p:spPr>
          <a:xfrm>
            <a:off x="0" y="5682744"/>
            <a:ext cx="5546221" cy="422228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B2D99F1-A025-4420-8C42-A11836817F0D}"/>
              </a:ext>
            </a:extLst>
          </p:cNvPr>
          <p:cNvSpPr txBox="1"/>
          <p:nvPr/>
        </p:nvSpPr>
        <p:spPr>
          <a:xfrm>
            <a:off x="18014" y="5705250"/>
            <a:ext cx="534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est un peu meilleur que celui de l’énergie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991194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B8ECC42-B845-46DB-9F06-DBD3AE69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307" y="1207653"/>
            <a:ext cx="5531667" cy="4442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La plupart des nouvelles variables n’ajoutent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1592284" y="1675887"/>
            <a:ext cx="1218028" cy="152596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77E343-5E13-4A20-A1AB-DB9803E6C12E}"/>
              </a:ext>
            </a:extLst>
          </p:cNvPr>
          <p:cNvSpPr/>
          <p:nvPr/>
        </p:nvSpPr>
        <p:spPr>
          <a:xfrm>
            <a:off x="1592283" y="4267026"/>
            <a:ext cx="1822035" cy="351697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CBC51C-A3C0-4F22-9F20-0699E39D249F}"/>
              </a:ext>
            </a:extLst>
          </p:cNvPr>
          <p:cNvSpPr/>
          <p:nvPr/>
        </p:nvSpPr>
        <p:spPr>
          <a:xfrm>
            <a:off x="1592283" y="4979468"/>
            <a:ext cx="5276108" cy="351697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6910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Baseline - 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dummyRegressor</a:t>
            </a:r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()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4D97EDE0-20B6-470D-A1EC-704015E5FC7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0325676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avec les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baselines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28D9C-864C-4D67-9D3A-B9CD0AEE6A89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21A2AC-4021-475B-982A-C9059EF0F67B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obtenu par le Gradient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Boosting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est meilleur que celui des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baselines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88A6561-5619-4DE0-BB54-17C87318C598}"/>
              </a:ext>
            </a:extLst>
          </p:cNvPr>
          <p:cNvGrpSpPr/>
          <p:nvPr/>
        </p:nvGrpSpPr>
        <p:grpSpPr>
          <a:xfrm>
            <a:off x="2201204" y="1036923"/>
            <a:ext cx="7041771" cy="4145157"/>
            <a:chOff x="2201204" y="1036923"/>
            <a:chExt cx="7041771" cy="414515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D2E0CA62-75B2-4531-AB4F-973CF4F1C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1204" y="1036923"/>
              <a:ext cx="7041771" cy="41451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3414DEDB-8EB4-4536-A256-D10C0F0BA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9" t="6763" r="8603" b="5916"/>
            <a:stretch/>
          </p:blipFill>
          <p:spPr>
            <a:xfrm>
              <a:off x="2201204" y="1036924"/>
              <a:ext cx="5937629" cy="4145156"/>
            </a:xfrm>
            <a:prstGeom prst="rect">
              <a:avLst/>
            </a:prstGeom>
          </p:spPr>
        </p:pic>
      </p:grpSp>
      <p:cxnSp>
        <p:nvCxnSpPr>
          <p:cNvPr id="23" name="Google Shape;1027;p27">
            <a:extLst>
              <a:ext uri="{FF2B5EF4-FFF2-40B4-BE49-F238E27FC236}">
                <a16:creationId xmlns:a16="http://schemas.microsoft.com/office/drawing/2014/main" id="{FBAD2249-D810-457A-8ECD-7E768EB523E4}"/>
              </a:ext>
            </a:extLst>
          </p:cNvPr>
          <p:cNvCxnSpPr>
            <a:cxnSpLocks/>
            <a:stCxn id="21" idx="1"/>
            <a:endCxn id="22" idx="2"/>
          </p:cNvCxnSpPr>
          <p:nvPr/>
        </p:nvCxnSpPr>
        <p:spPr>
          <a:xfrm flipH="1" flipV="1">
            <a:off x="3286640" y="5092117"/>
            <a:ext cx="4238111" cy="652166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65941D2-06D8-4C6A-BE84-15F78D991626}"/>
              </a:ext>
            </a:extLst>
          </p:cNvPr>
          <p:cNvSpPr/>
          <p:nvPr/>
        </p:nvSpPr>
        <p:spPr>
          <a:xfrm>
            <a:off x="2605287" y="3171825"/>
            <a:ext cx="1362706" cy="1920292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68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Autres prédictions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4D97EDE0-20B6-470D-A1EC-704015E5FC7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7444231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1B0D9E6-C0A0-47F3-A6DB-51ABABE17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11" y="1257123"/>
            <a:ext cx="8233474" cy="3293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Autres prédictions - l’énergie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0A122-7E65-42B0-B106-E08AEE63351D}"/>
              </a:ext>
            </a:extLst>
          </p:cNvPr>
          <p:cNvSpPr/>
          <p:nvPr/>
        </p:nvSpPr>
        <p:spPr>
          <a:xfrm>
            <a:off x="-1369" y="5676196"/>
            <a:ext cx="5647159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033AFB-4F6D-47CD-B76D-13C34DD58802}"/>
              </a:ext>
            </a:extLst>
          </p:cNvPr>
          <p:cNvSpPr txBox="1"/>
          <p:nvPr/>
        </p:nvSpPr>
        <p:spPr>
          <a:xfrm>
            <a:off x="16646" y="5712269"/>
            <a:ext cx="5419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données originales ont obtenu le meilleur résultat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A59BD-8D88-47C1-9F13-352A1C4813F7}"/>
              </a:ext>
            </a:extLst>
          </p:cNvPr>
          <p:cNvSpPr/>
          <p:nvPr/>
        </p:nvSpPr>
        <p:spPr>
          <a:xfrm>
            <a:off x="6682949" y="1724026"/>
            <a:ext cx="2056928" cy="2657044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AC56BF5D-ABB9-45FB-BC6B-D1EE710DF891}"/>
              </a:ext>
            </a:extLst>
          </p:cNvPr>
          <p:cNvSpPr/>
          <p:nvPr/>
        </p:nvSpPr>
        <p:spPr>
          <a:xfrm rot="10800000">
            <a:off x="8954673" y="2371139"/>
            <a:ext cx="443493" cy="1359511"/>
          </a:xfrm>
          <a:prstGeom prst="rightBrace">
            <a:avLst>
              <a:gd name="adj1" fmla="val 32071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Google Shape;1027;p27">
            <a:extLst>
              <a:ext uri="{FF2B5EF4-FFF2-40B4-BE49-F238E27FC236}">
                <a16:creationId xmlns:a16="http://schemas.microsoft.com/office/drawing/2014/main" id="{47A9DE20-F47A-41A2-8CCD-A42A392FFC1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8739877" y="3050894"/>
            <a:ext cx="214796" cy="1654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A79B4D08-C167-4366-B375-FF24257DE0AA}"/>
              </a:ext>
            </a:extLst>
          </p:cNvPr>
          <p:cNvSpPr txBox="1"/>
          <p:nvPr/>
        </p:nvSpPr>
        <p:spPr>
          <a:xfrm>
            <a:off x="9250875" y="2494693"/>
            <a:ext cx="267795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 Données effacées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 err="1">
                <a:solidFill>
                  <a:srgbClr val="000000"/>
                </a:solidFill>
                <a:effectLst/>
                <a:latin typeface="Google Sans"/>
              </a:rPr>
              <a:t>Number</a:t>
            </a: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of buildings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Property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GFA total </a:t>
            </a: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binned</a:t>
            </a: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Steam 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Other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fuel use</a:t>
            </a:r>
            <a:endParaRPr lang="fr-FR" sz="14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114B24-9232-42AD-99A5-5E6ED9277342}"/>
              </a:ext>
            </a:extLst>
          </p:cNvPr>
          <p:cNvSpPr/>
          <p:nvPr/>
        </p:nvSpPr>
        <p:spPr>
          <a:xfrm>
            <a:off x="1984502" y="1857375"/>
            <a:ext cx="2056928" cy="2569123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42" name="Google Shape;1027;p27">
            <a:extLst>
              <a:ext uri="{FF2B5EF4-FFF2-40B4-BE49-F238E27FC236}">
                <a16:creationId xmlns:a16="http://schemas.microsoft.com/office/drawing/2014/main" id="{BA5713CB-6EE8-40B0-AE0F-B3E31E3E2B75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2822211" y="4426498"/>
            <a:ext cx="190755" cy="1249698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37080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FD39787-7766-4464-A68C-D8EE49CA1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11" y="1261832"/>
            <a:ext cx="8233474" cy="3293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Autres prédictions - CO2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0A122-7E65-42B0-B106-E08AEE63351D}"/>
              </a:ext>
            </a:extLst>
          </p:cNvPr>
          <p:cNvSpPr/>
          <p:nvPr/>
        </p:nvSpPr>
        <p:spPr>
          <a:xfrm>
            <a:off x="-1369" y="5676196"/>
            <a:ext cx="5429045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033AFB-4F6D-47CD-B76D-13C34DD58802}"/>
              </a:ext>
            </a:extLst>
          </p:cNvPr>
          <p:cNvSpPr txBox="1"/>
          <p:nvPr/>
        </p:nvSpPr>
        <p:spPr>
          <a:xfrm>
            <a:off x="16646" y="5712269"/>
            <a:ext cx="5335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données originales ont obtenu le meilleur résultat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A59BD-8D88-47C1-9F13-352A1C4813F7}"/>
              </a:ext>
            </a:extLst>
          </p:cNvPr>
          <p:cNvSpPr/>
          <p:nvPr/>
        </p:nvSpPr>
        <p:spPr>
          <a:xfrm>
            <a:off x="6682949" y="1781175"/>
            <a:ext cx="2056928" cy="2599894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114B24-9232-42AD-99A5-5E6ED9277342}"/>
              </a:ext>
            </a:extLst>
          </p:cNvPr>
          <p:cNvSpPr/>
          <p:nvPr/>
        </p:nvSpPr>
        <p:spPr>
          <a:xfrm>
            <a:off x="1984502" y="1476462"/>
            <a:ext cx="2056928" cy="2950037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42" name="Google Shape;1027;p27">
            <a:extLst>
              <a:ext uri="{FF2B5EF4-FFF2-40B4-BE49-F238E27FC236}">
                <a16:creationId xmlns:a16="http://schemas.microsoft.com/office/drawing/2014/main" id="{BA5713CB-6EE8-40B0-AE0F-B3E31E3E2B75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2713154" y="4426499"/>
            <a:ext cx="299812" cy="1249697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51DD03CB-2537-4928-9A8E-7ED060568A73}"/>
              </a:ext>
            </a:extLst>
          </p:cNvPr>
          <p:cNvSpPr/>
          <p:nvPr/>
        </p:nvSpPr>
        <p:spPr>
          <a:xfrm rot="10800000">
            <a:off x="8964198" y="2643292"/>
            <a:ext cx="443493" cy="1359511"/>
          </a:xfrm>
          <a:prstGeom prst="rightBrace">
            <a:avLst>
              <a:gd name="adj1" fmla="val 32071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7" name="Google Shape;1027;p27">
            <a:extLst>
              <a:ext uri="{FF2B5EF4-FFF2-40B4-BE49-F238E27FC236}">
                <a16:creationId xmlns:a16="http://schemas.microsoft.com/office/drawing/2014/main" id="{EDE979A8-3F50-42EC-9927-3DF315847314}"/>
              </a:ext>
            </a:extLst>
          </p:cNvPr>
          <p:cNvCxnSpPr>
            <a:cxnSpLocks/>
          </p:cNvCxnSpPr>
          <p:nvPr/>
        </p:nvCxnSpPr>
        <p:spPr>
          <a:xfrm>
            <a:off x="8739877" y="3323049"/>
            <a:ext cx="286677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FF696E28-5487-4028-8367-2703569B7FF8}"/>
              </a:ext>
            </a:extLst>
          </p:cNvPr>
          <p:cNvSpPr txBox="1"/>
          <p:nvPr/>
        </p:nvSpPr>
        <p:spPr>
          <a:xfrm>
            <a:off x="9250875" y="2738271"/>
            <a:ext cx="267795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 Données effacées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 err="1">
                <a:solidFill>
                  <a:srgbClr val="000000"/>
                </a:solidFill>
                <a:effectLst/>
                <a:latin typeface="Google Sans"/>
              </a:rPr>
              <a:t>Number</a:t>
            </a: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of buildings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Property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GFA total </a:t>
            </a: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binned</a:t>
            </a: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Steam 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Other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fuel use</a:t>
            </a:r>
            <a:endParaRPr lang="fr-FR" sz="14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61696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62" name="TextBox 3">
            <a:extLst>
              <a:ext uri="{FF2B5EF4-FFF2-40B4-BE49-F238E27FC236}">
                <a16:creationId xmlns:a16="http://schemas.microsoft.com/office/drawing/2014/main" id="{860571B2-B812-4637-A779-07D4BE5519B8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1C7B2-431A-4EBD-B7CF-E2F69CCC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" y="1306842"/>
            <a:ext cx="7677724" cy="3896629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BA179A9-AE3F-4603-BEDE-B5AFCA713936}"/>
              </a:ext>
            </a:extLst>
          </p:cNvPr>
          <p:cNvSpPr txBox="1"/>
          <p:nvPr/>
        </p:nvSpPr>
        <p:spPr>
          <a:xfrm>
            <a:off x="8481932" y="2363777"/>
            <a:ext cx="3669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poduct_id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seller_id</a:t>
            </a:r>
            <a:b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geolocalization_zip_code_prefix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83EC41F-EB23-47FC-9CC7-6A6B34099A02}"/>
              </a:ext>
            </a:extLst>
          </p:cNvPr>
          <p:cNvSpPr txBox="1"/>
          <p:nvPr/>
        </p:nvSpPr>
        <p:spPr>
          <a:xfrm>
            <a:off x="8481932" y="1580917"/>
            <a:ext cx="366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27DF4E-3B68-4439-9F08-82B221E15078}"/>
              </a:ext>
            </a:extLst>
          </p:cNvPr>
          <p:cNvSpPr/>
          <p:nvPr/>
        </p:nvSpPr>
        <p:spPr>
          <a:xfrm>
            <a:off x="7928811" y="5157525"/>
            <a:ext cx="4263188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F6127337-A7E3-4CD5-B47D-8D88DC0231D5}"/>
              </a:ext>
            </a:extLst>
          </p:cNvPr>
          <p:cNvSpPr txBox="1"/>
          <p:nvPr/>
        </p:nvSpPr>
        <p:spPr>
          <a:xfrm>
            <a:off x="8039004" y="5201722"/>
            <a:ext cx="3465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Soyez prudent avec ces relations.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54E951DC-3C44-438A-800B-1420618689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2" y="1580917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176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L'importance d'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EnergyStarScore</a:t>
            </a:r>
            <a:endParaRPr lang="fr-FR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4D97EDE0-20B6-470D-A1EC-704015E5FC7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5094477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4A8418C-649D-4671-B1B5-9E3F2BA3B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00" y="2181071"/>
            <a:ext cx="6427053" cy="3749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 meilleurs résultats avec Energy Star Score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A59BD-8D88-47C1-9F13-352A1C4813F7}"/>
              </a:ext>
            </a:extLst>
          </p:cNvPr>
          <p:cNvSpPr/>
          <p:nvPr/>
        </p:nvSpPr>
        <p:spPr>
          <a:xfrm>
            <a:off x="3229762" y="2465892"/>
            <a:ext cx="5083728" cy="3398013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51DD03CB-2537-4928-9A8E-7ED060568A73}"/>
              </a:ext>
            </a:extLst>
          </p:cNvPr>
          <p:cNvSpPr/>
          <p:nvPr/>
        </p:nvSpPr>
        <p:spPr>
          <a:xfrm rot="10800000">
            <a:off x="9213322" y="3374440"/>
            <a:ext cx="443493" cy="1846655"/>
          </a:xfrm>
          <a:prstGeom prst="rightBrace">
            <a:avLst>
              <a:gd name="adj1" fmla="val 32071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7" name="Google Shape;1027;p27">
            <a:extLst>
              <a:ext uri="{FF2B5EF4-FFF2-40B4-BE49-F238E27FC236}">
                <a16:creationId xmlns:a16="http://schemas.microsoft.com/office/drawing/2014/main" id="{EDE979A8-3F50-42EC-9927-3DF31584731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313490" y="4297767"/>
            <a:ext cx="899832" cy="1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FF696E28-5487-4028-8367-2703569B7FF8}"/>
              </a:ext>
            </a:extLst>
          </p:cNvPr>
          <p:cNvSpPr txBox="1"/>
          <p:nvPr/>
        </p:nvSpPr>
        <p:spPr>
          <a:xfrm>
            <a:off x="9514049" y="3374441"/>
            <a:ext cx="267795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 Données effacées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 err="1">
                <a:solidFill>
                  <a:srgbClr val="000000"/>
                </a:solidFill>
                <a:effectLst/>
                <a:latin typeface="Google Sans"/>
              </a:rPr>
              <a:t>Number</a:t>
            </a: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of buildings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Property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GFA total </a:t>
            </a: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binned</a:t>
            </a: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Steam 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Other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fuel use</a:t>
            </a:r>
            <a:br>
              <a:rPr lang="fr-FR" sz="1400" dirty="0">
                <a:solidFill>
                  <a:srgbClr val="000000"/>
                </a:solidFill>
                <a:latin typeface="Google Sans"/>
              </a:rPr>
            </a:b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 Données agrégées</a:t>
            </a: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b="1" u="none" strike="noStrike" dirty="0">
                <a:solidFill>
                  <a:srgbClr val="00B050"/>
                </a:solidFill>
                <a:effectLst/>
                <a:latin typeface="Google Sans"/>
              </a:rPr>
              <a:t>Energy Star Score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3CC419-7ED2-4ED2-8F13-C3610C07BB39}"/>
              </a:ext>
            </a:extLst>
          </p:cNvPr>
          <p:cNvSpPr/>
          <p:nvPr/>
        </p:nvSpPr>
        <p:spPr>
          <a:xfrm>
            <a:off x="-1" y="1252842"/>
            <a:ext cx="8011391" cy="62823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E4A3215-CAFA-4E14-AC32-1DBE16FF260E}"/>
              </a:ext>
            </a:extLst>
          </p:cNvPr>
          <p:cNvSpPr txBox="1"/>
          <p:nvPr/>
        </p:nvSpPr>
        <p:spPr>
          <a:xfrm>
            <a:off x="0" y="1281786"/>
            <a:ext cx="78347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1614 x 10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3,52 % de valeurs manquantes. </a:t>
            </a:r>
          </a:p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Après avoir fait la réduction selon </a:t>
            </a:r>
            <a:r>
              <a:rPr lang="fr-FR" sz="1600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EnergyStarScore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NaN, la taille du </a:t>
            </a:r>
            <a:r>
              <a:rPr lang="fr-FR" sz="1600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dataset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est de 0,29% </a:t>
            </a:r>
            <a:endParaRPr lang="fr-FR" sz="1600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212924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 meilleurs résultats avec Energy Star Score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0A122-7E65-42B0-B106-E08AEE63351D}"/>
              </a:ext>
            </a:extLst>
          </p:cNvPr>
          <p:cNvSpPr/>
          <p:nvPr/>
        </p:nvSpPr>
        <p:spPr>
          <a:xfrm>
            <a:off x="-1368" y="5676196"/>
            <a:ext cx="4879072" cy="464545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033AFB-4F6D-47CD-B76D-13C34DD58802}"/>
              </a:ext>
            </a:extLst>
          </p:cNvPr>
          <p:cNvSpPr txBox="1"/>
          <p:nvPr/>
        </p:nvSpPr>
        <p:spPr>
          <a:xfrm>
            <a:off x="16646" y="5712269"/>
            <a:ext cx="4832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Il faut considérer l'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énergieStarScore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dès le début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1CD63D4-24FD-48B6-AA1E-30D6E173D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6" y="1416983"/>
            <a:ext cx="4879072" cy="3903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B03CF8-4BE2-4BFE-8AEA-EC6C341AF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6983"/>
            <a:ext cx="4787318" cy="3829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875EA-6B16-4498-98F4-46870BC86B0A}"/>
              </a:ext>
            </a:extLst>
          </p:cNvPr>
          <p:cNvSpPr/>
          <p:nvPr/>
        </p:nvSpPr>
        <p:spPr>
          <a:xfrm>
            <a:off x="1031846" y="3749879"/>
            <a:ext cx="1736520" cy="411059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4B9D12-5FEB-465F-8FD0-3B5065E20204}"/>
              </a:ext>
            </a:extLst>
          </p:cNvPr>
          <p:cNvSpPr/>
          <p:nvPr/>
        </p:nvSpPr>
        <p:spPr>
          <a:xfrm>
            <a:off x="6251197" y="3260867"/>
            <a:ext cx="1693177" cy="411059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3387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ED444C71-E46D-44D9-A44C-A00844439A2F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478658"/>
            <a:ext cx="102034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prendre en compte des variables déclaratives numérique en relation avec la taille de bâtiments.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PropertyGFABuilding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(s),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LargestPropertyUseTypeGFA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SecondLargestPropertyUseTypeGFA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etc.</a:t>
            </a:r>
            <a:endParaRPr lang="fr-FR" sz="14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Google San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Les courbes d’apprentissage montrent qu’il est nécessaire d’avoir plus de données pour obtenir de meilleurs résultats sur les modèles.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La taille de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datasets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sans variables cibles est de 1614 x 11</a:t>
            </a:r>
            <a:endParaRPr lang="fr-FR" sz="20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786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4135914"/>
            <a:ext cx="10743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est nécessaire de bien connaître le comportement de chaque modèle et ses paramètres pour en tirer le meilleur parti.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135914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698BDD5-7EAD-4A55-8659-0C529C0E7C2C}"/>
              </a:ext>
            </a:extLst>
          </p:cNvPr>
          <p:cNvSpPr txBox="1"/>
          <p:nvPr/>
        </p:nvSpPr>
        <p:spPr>
          <a:xfrm>
            <a:off x="830571" y="4990216"/>
            <a:ext cx="10743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Sur la base du meilleur résultat obtenu par Gradient </a:t>
            </a:r>
            <a:r>
              <a:rPr lang="fr-FR" sz="2000" dirty="0" err="1">
                <a:latin typeface="Google Sans"/>
              </a:rPr>
              <a:t>Boosting</a:t>
            </a:r>
            <a:r>
              <a:rPr lang="fr-FR" sz="2000" dirty="0">
                <a:latin typeface="Google Sans"/>
              </a:rPr>
              <a:t>, il faut prendre en compte le </a:t>
            </a:r>
            <a:r>
              <a:rPr lang="fr-FR" sz="2000" dirty="0" err="1">
                <a:latin typeface="Google Sans"/>
              </a:rPr>
              <a:t>XGBoost</a:t>
            </a:r>
            <a:r>
              <a:rPr lang="fr-FR" sz="2000" dirty="0">
                <a:latin typeface="Google Sans"/>
              </a:rPr>
              <a:t> pour faire la prédiction.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E6C78E-3D6E-42B1-8A3E-87391A9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1" y="4990216"/>
            <a:ext cx="457727" cy="427272"/>
          </a:xfrm>
          <a:prstGeom prst="rect">
            <a:avLst/>
          </a:prstGeom>
        </p:spPr>
      </p:pic>
      <p:sp>
        <p:nvSpPr>
          <p:cNvPr id="22" name="TextBox 3">
            <a:extLst>
              <a:ext uri="{FF2B5EF4-FFF2-40B4-BE49-F238E27FC236}">
                <a16:creationId xmlns:a16="http://schemas.microsoft.com/office/drawing/2014/main" id="{2CE28751-E9A6-416A-97CD-5F27DC390646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59D764-0A56-4863-B2CC-5954B09710CB}"/>
              </a:ext>
            </a:extLst>
          </p:cNvPr>
          <p:cNvSpPr txBox="1"/>
          <p:nvPr/>
        </p:nvSpPr>
        <p:spPr>
          <a:xfrm>
            <a:off x="828946" y="3405925"/>
            <a:ext cx="10743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est recommandé de considérer </a:t>
            </a:r>
            <a:r>
              <a:rPr lang="fr-FR" sz="2000" dirty="0" err="1">
                <a:latin typeface="Google Sans"/>
              </a:rPr>
              <a:t>EnergySTARScore</a:t>
            </a:r>
            <a:r>
              <a:rPr lang="fr-FR" sz="2000" dirty="0">
                <a:latin typeface="Google Sans"/>
              </a:rPr>
              <a:t> dès le début.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E44DA846-4852-4498-9490-38E5F97B77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6" y="3405925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523B975D-1A42-46D2-A986-E758F08E51C0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Annexes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54A00AA-CF7B-43BF-9A74-00FFAB8AB15F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31468499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brutes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AFE08C-F4E0-4B53-82F0-C632D586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233967"/>
            <a:ext cx="2941729" cy="11177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3FE864-6EFF-4D52-B466-AD1643453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16" y="2461569"/>
            <a:ext cx="6859367" cy="9129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2172B9F-BD57-4EEA-8792-A1D8EA819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17" y="3484408"/>
            <a:ext cx="5629706" cy="142544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F5159AF-AEA0-49E2-A4AE-C1F2178DC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16" y="5019754"/>
            <a:ext cx="3675467" cy="112094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3C179360-17C0-4F5C-AA52-90305CD1B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113305"/>
            <a:ext cx="1813177" cy="151593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EE30F9A-8D10-4A46-9BCF-7F79919528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4769" y="5426462"/>
            <a:ext cx="5048250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11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1180"/>
              </p:ext>
            </p:extLst>
          </p:nvPr>
        </p:nvGraphicFramePr>
        <p:xfrm>
          <a:off x="377905" y="1327816"/>
          <a:ext cx="11461673" cy="480629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Il s'agit de l'ensemble de données de base.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99441x4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 client et son emplacement.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99441x5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order_reviews_dataset.csv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sur les avis des clients.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100000x7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order_items_dataset.csv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Comprend des données sur les articles achetés dans chaque commande.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112650x7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products_dataset.csv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données sur les produits vendus par </a:t>
                      </a:r>
                      <a:r>
                        <a:rPr lang="fr-FR" sz="1400" dirty="0" err="1"/>
                        <a:t>Olist</a:t>
                      </a:r>
                      <a:r>
                        <a:rPr lang="fr-FR" sz="1400" dirty="0"/>
                        <a:t>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32951x9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0,83 %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79425"/>
              </p:ext>
            </p:extLst>
          </p:nvPr>
        </p:nvGraphicFramePr>
        <p:xfrm>
          <a:off x="377905" y="1327816"/>
          <a:ext cx="11461673" cy="384503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sellers_dataset.csv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comprend des données sur les vendeurs qui ont exécuté les commandes passées sur </a:t>
                      </a:r>
                      <a:r>
                        <a:rPr lang="fr-FR" sz="1400" dirty="0" err="1"/>
                        <a:t>Olist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3095x4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order_payments_dataset.csv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les options de paiement des commandes.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1103886x5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informations sur les codes postaux brésiliens et ses coordonnées 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/</a:t>
                      </a:r>
                      <a:r>
                        <a:rPr lang="fr-FR" sz="1400" dirty="0" err="1"/>
                        <a:t>lng</a:t>
                      </a:r>
                      <a:r>
                        <a:rPr lang="fr-FR" sz="1400" dirty="0"/>
                        <a:t>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1000163x5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product_category_name_translation.csv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Traduit le </a:t>
                      </a:r>
                      <a:r>
                        <a:rPr lang="fr-FR" sz="1400" dirty="0" err="1"/>
                        <a:t>product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category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 en anglais.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71x2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93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19456</TotalTime>
  <Words>3363</Words>
  <Application>Microsoft Office PowerPoint</Application>
  <PresentationFormat>Grand écran</PresentationFormat>
  <Paragraphs>669</Paragraphs>
  <Slides>68</Slides>
  <Notes>51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68</vt:i4>
      </vt:variant>
    </vt:vector>
  </HeadingPairs>
  <TitlesOfParts>
    <vt:vector size="78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Google Sans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522</cp:revision>
  <cp:lastPrinted>2021-09-06T10:04:02Z</cp:lastPrinted>
  <dcterms:created xsi:type="dcterms:W3CDTF">2019-08-03T17:49:11Z</dcterms:created>
  <dcterms:modified xsi:type="dcterms:W3CDTF">2021-09-15T21:13:48Z</dcterms:modified>
</cp:coreProperties>
</file>