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68" r:id="rId2"/>
    <p:sldId id="372" r:id="rId3"/>
    <p:sldId id="520" r:id="rId4"/>
    <p:sldId id="521" r:id="rId5"/>
    <p:sldId id="516" r:id="rId6"/>
    <p:sldId id="517" r:id="rId7"/>
    <p:sldId id="518" r:id="rId8"/>
    <p:sldId id="519" r:id="rId9"/>
    <p:sldId id="514" r:id="rId10"/>
    <p:sldId id="373" r:id="rId11"/>
    <p:sldId id="408" r:id="rId12"/>
    <p:sldId id="375" r:id="rId13"/>
    <p:sldId id="460" r:id="rId14"/>
    <p:sldId id="416" r:id="rId15"/>
    <p:sldId id="463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80" r:id="rId24"/>
    <p:sldId id="473" r:id="rId25"/>
    <p:sldId id="474" r:id="rId26"/>
    <p:sldId id="418" r:id="rId27"/>
    <p:sldId id="479" r:id="rId28"/>
    <p:sldId id="486" r:id="rId29"/>
    <p:sldId id="489" r:id="rId30"/>
    <p:sldId id="490" r:id="rId31"/>
    <p:sldId id="493" r:id="rId32"/>
    <p:sldId id="491" r:id="rId33"/>
    <p:sldId id="494" r:id="rId34"/>
    <p:sldId id="495" r:id="rId35"/>
    <p:sldId id="496" r:id="rId36"/>
    <p:sldId id="500" r:id="rId37"/>
    <p:sldId id="497" r:id="rId38"/>
    <p:sldId id="498" r:id="rId39"/>
    <p:sldId id="499" r:id="rId40"/>
    <p:sldId id="492" r:id="rId41"/>
    <p:sldId id="501" r:id="rId42"/>
    <p:sldId id="502" r:id="rId43"/>
    <p:sldId id="503" r:id="rId44"/>
    <p:sldId id="504" r:id="rId45"/>
    <p:sldId id="508" r:id="rId46"/>
    <p:sldId id="510" r:id="rId47"/>
    <p:sldId id="509" r:id="rId48"/>
    <p:sldId id="506" r:id="rId49"/>
    <p:sldId id="507" r:id="rId50"/>
    <p:sldId id="511" r:id="rId51"/>
    <p:sldId id="512" r:id="rId52"/>
    <p:sldId id="513" r:id="rId53"/>
    <p:sldId id="452" r:id="rId54"/>
    <p:sldId id="450" r:id="rId55"/>
    <p:sldId id="425" r:id="rId56"/>
    <p:sldId id="426" r:id="rId57"/>
    <p:sldId id="483" r:id="rId58"/>
    <p:sldId id="48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4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5B9BD5"/>
    <a:srgbClr val="FFFFFF"/>
    <a:srgbClr val="CC00CC"/>
    <a:srgbClr val="70AD47"/>
    <a:srgbClr val="00B0F0"/>
    <a:srgbClr val="4472C4"/>
    <a:srgbClr val="ED7D31"/>
    <a:srgbClr val="FFC00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73099" autoAdjust="0"/>
  </p:normalViewPr>
  <p:slideViewPr>
    <p:cSldViewPr snapToGrid="0">
      <p:cViewPr varScale="1">
        <p:scale>
          <a:sx n="80" d="100"/>
          <a:sy n="80" d="100"/>
        </p:scale>
        <p:origin x="130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9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Le bâtiment est petit, moyen ou grand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J’ai continué l'analyse pour connaître les caractéristiques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La plus parte de variable indépendante n’ont pas une corrélation avec les variables cibles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6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Plus tard je vais vous montrer ce que j'ai fait avec le résultat de cette analyse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1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modélisations effectuées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fr-FR" dirty="0"/>
              <a:t>Tout d'abord on va voir en général tout ce que j'ai fait lors des modélisations et en suite on va entrer en détails sur chaque pas.</a:t>
            </a:r>
          </a:p>
          <a:p>
            <a:pPr marL="457200" lvl="1" indent="0">
              <a:buFontTx/>
              <a:buNone/>
            </a:pPr>
            <a:endParaRPr lang="fr-FR" dirty="0"/>
          </a:p>
          <a:p>
            <a:pPr marL="628650" lvl="1" indent="-171450">
              <a:buFontTx/>
              <a:buChar char="-"/>
            </a:pPr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 : variable dépendant et variable indépendant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Modèles par défaut : 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Cross validation : Pour effectué un évaluation plus rigoureuse</a:t>
            </a:r>
          </a:p>
          <a:p>
            <a:pPr marL="628650" lvl="1" indent="-171450">
              <a:buFontTx/>
              <a:buChar char="-"/>
            </a:pPr>
            <a:endParaRPr lang="fr-FR" dirty="0"/>
          </a:p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b="0" i="0" dirty="0">
                <a:ln>
                  <a:solidFill>
                    <a:schemeClr val="tx1"/>
                  </a:solidFill>
                </a:ln>
                <a:effectLst/>
                <a:latin typeface="Google Sans"/>
              </a:rPr>
              <a:t>- Fournir à l’équipe marketing une description </a:t>
            </a:r>
            <a:r>
              <a:rPr lang="fr-FR" sz="1200" b="0" i="0" dirty="0" err="1">
                <a:ln>
                  <a:solidFill>
                    <a:schemeClr val="tx1"/>
                  </a:solidFill>
                </a:ln>
                <a:effectLst/>
                <a:latin typeface="Google Sans"/>
              </a:rPr>
              <a:t>actionable</a:t>
            </a:r>
            <a:r>
              <a:rPr lang="fr-FR" sz="1200" b="0" i="0" dirty="0">
                <a:ln>
                  <a:solidFill>
                    <a:schemeClr val="tx1"/>
                  </a:solidFill>
                </a:ln>
                <a:effectLst/>
                <a:latin typeface="Google Sans"/>
              </a:rPr>
              <a:t> de la segmentation et de sa logique sous-jacente pour une utilisation optimale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fr-FR" dirty="0"/>
              <a:t>Je veux simuler un environnement de production.</a:t>
            </a:r>
          </a:p>
          <a:p>
            <a:pPr marL="457200" lvl="1" indent="0">
              <a:buFontTx/>
              <a:buNone/>
            </a:pPr>
            <a:endParaRPr lang="fr-FR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Make_pipeline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column_transformer</a:t>
            </a:r>
            <a:r>
              <a:rPr lang="fr-FR" dirty="0">
                <a:sym typeface="Wingdings" panose="05000000000000000000" pitchFamily="2" charset="2"/>
              </a:rPr>
              <a:t>  appelé chaque pipeline(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Encoders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KNNImputer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StandardScaler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  <a:p>
            <a:pPr marL="457200" lvl="1" indent="0">
              <a:buFontTx/>
              <a:buNone/>
            </a:pP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2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6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4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6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7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48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5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9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indent="-228600">
              <a:buAutoNum type="arabicPeriod"/>
            </a:pPr>
            <a:r>
              <a:rPr lang="fr-FR" dirty="0"/>
              <a:t>Le processus pour faire le nettoyage du jeu de données</a:t>
            </a:r>
          </a:p>
          <a:p>
            <a:pPr marL="228600" indent="-228600">
              <a:buAutoNum type="arabicPeriod"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indent="-228600">
              <a:buAutoNum type="arabicPeriod"/>
            </a:pPr>
            <a:r>
              <a:rPr lang="fr-FR" dirty="0"/>
              <a:t>Finalement…La conclusion sur le modélisation et aussi le jeu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31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03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46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7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60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7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01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09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98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31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b="0" i="0" dirty="0">
                <a:ln>
                  <a:solidFill>
                    <a:schemeClr val="tx1"/>
                  </a:solidFill>
                </a:ln>
                <a:effectLst/>
                <a:latin typeface="Google Sans"/>
              </a:rPr>
              <a:t>On travail dan la ville de Seattle qui cherche d’être une ville neutre en émissions de carbone en 2050. </a:t>
            </a:r>
          </a:p>
          <a:p>
            <a:pPr marL="0" indent="0">
              <a:buNone/>
            </a:pPr>
            <a:endParaRPr lang="fr-FR" sz="1200" b="0" i="0" dirty="0">
              <a:ln>
                <a:solidFill>
                  <a:schemeClr val="tx1"/>
                </a:solidFill>
              </a:ln>
              <a:effectLst/>
              <a:latin typeface="Google Sans"/>
            </a:endParaRPr>
          </a:p>
          <a:p>
            <a:pPr marL="0" indent="0">
              <a:buNone/>
            </a:pPr>
            <a:r>
              <a:rPr lang="fr-FR" sz="1200" b="0" i="0" dirty="0">
                <a:ln>
                  <a:solidFill>
                    <a:schemeClr val="tx1"/>
                  </a:solidFill>
                </a:ln>
                <a:effectLst/>
                <a:latin typeface="Google Sans"/>
              </a:rPr>
              <a:t>Pour cela, il faut faire des prédictions des émissions de CO2 et de la consommation totale d’énergie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62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y a 2 </a:t>
            </a:r>
            <a:r>
              <a:rPr lang="es-ES" dirty="0" err="1"/>
              <a:t>ensembles</a:t>
            </a:r>
            <a:r>
              <a:rPr lang="es-ES" dirty="0"/>
              <a:t> des </a:t>
            </a:r>
            <a:r>
              <a:rPr lang="es-ES" dirty="0" err="1"/>
              <a:t>données</a:t>
            </a:r>
            <a:r>
              <a:rPr lang="es-ES" dirty="0"/>
              <a:t> qui </a:t>
            </a:r>
            <a:r>
              <a:rPr lang="es-ES" dirty="0" err="1"/>
              <a:t>représentent</a:t>
            </a:r>
            <a:r>
              <a:rPr lang="es-ES" dirty="0"/>
              <a:t> </a:t>
            </a:r>
            <a:r>
              <a:rPr lang="es-ES" dirty="0" err="1"/>
              <a:t>deux</a:t>
            </a:r>
            <a:r>
              <a:rPr lang="es-ES" dirty="0"/>
              <a:t> </a:t>
            </a:r>
            <a:r>
              <a:rPr lang="es-ES" dirty="0" err="1"/>
              <a:t>ans</a:t>
            </a:r>
            <a:r>
              <a:rPr lang="es-ES" dirty="0"/>
              <a:t> des </a:t>
            </a:r>
            <a:r>
              <a:rPr lang="es-ES" dirty="0" err="1"/>
              <a:t>relevés</a:t>
            </a:r>
            <a:r>
              <a:rPr lang="es-ES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</a:t>
            </a:r>
            <a:endParaRPr lang="fr-FR" sz="1200" dirty="0">
              <a:solidFill>
                <a:srgbClr val="202124"/>
              </a:solidFill>
              <a:latin typeface="Google San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2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473CE1-A448-460D-ADB2-BFC9C73A112F}"/>
              </a:ext>
            </a:extLst>
          </p:cNvPr>
          <p:cNvSpPr/>
          <p:nvPr/>
        </p:nvSpPr>
        <p:spPr>
          <a:xfrm>
            <a:off x="279917" y="6221763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226732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devenir 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8342E490-717C-41AC-8998-CB155BBA4FD4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6C9034D4-22A8-45D6-A82D-A9887AD8BC2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B89DAA-379F-456A-A918-0ECCB917D015}"/>
              </a:ext>
            </a:extLst>
          </p:cNvPr>
          <p:cNvGrpSpPr/>
          <p:nvPr/>
        </p:nvGrpSpPr>
        <p:grpSpPr>
          <a:xfrm>
            <a:off x="377906" y="1252842"/>
            <a:ext cx="4702412" cy="461665"/>
            <a:chOff x="377906" y="2191476"/>
            <a:chExt cx="4702412" cy="461665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DF19488-C2FB-4415-83C5-A79F16F97331}"/>
                </a:ext>
              </a:extLst>
            </p:cNvPr>
            <p:cNvSpPr txBox="1"/>
            <p:nvPr/>
          </p:nvSpPr>
          <p:spPr>
            <a:xfrm>
              <a:off x="844895" y="219147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2015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51C16A3-F041-4B84-9F20-58619E2A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6" y="2208672"/>
              <a:ext cx="457727" cy="427272"/>
            </a:xfrm>
            <a:prstGeom prst="rect">
              <a:avLst/>
            </a:prstGeom>
          </p:spPr>
        </p:pic>
      </p:grpSp>
      <p:sp>
        <p:nvSpPr>
          <p:cNvPr id="23" name="Rectángulo 4">
            <a:extLst>
              <a:ext uri="{FF2B5EF4-FFF2-40B4-BE49-F238E27FC236}">
                <a16:creationId xmlns:a16="http://schemas.microsoft.com/office/drawing/2014/main" id="{BF9A4429-9591-4B06-97F0-EBD6618D483D}"/>
              </a:ext>
            </a:extLst>
          </p:cNvPr>
          <p:cNvSpPr/>
          <p:nvPr/>
        </p:nvSpPr>
        <p:spPr>
          <a:xfrm rot="5400000" flipV="1">
            <a:off x="4370988" y="2543252"/>
            <a:ext cx="2573427" cy="45719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FC5CF40-DB74-45DA-8EA0-E5E0D6BB6CE9}"/>
              </a:ext>
            </a:extLst>
          </p:cNvPr>
          <p:cNvGrpSpPr/>
          <p:nvPr/>
        </p:nvGrpSpPr>
        <p:grpSpPr>
          <a:xfrm>
            <a:off x="6285973" y="1252842"/>
            <a:ext cx="4702412" cy="461665"/>
            <a:chOff x="6285973" y="2222426"/>
            <a:chExt cx="4702412" cy="461665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96B768E-5D49-4962-807F-FF14282AFFA8}"/>
                </a:ext>
              </a:extLst>
            </p:cNvPr>
            <p:cNvSpPr txBox="1"/>
            <p:nvPr/>
          </p:nvSpPr>
          <p:spPr>
            <a:xfrm>
              <a:off x="6752962" y="222242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2016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D379C75-73D3-4053-9907-3C0218F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73" y="2239622"/>
              <a:ext cx="457727" cy="427272"/>
            </a:xfrm>
            <a:prstGeom prst="rect">
              <a:avLst/>
            </a:prstGeom>
          </p:spPr>
        </p:pic>
      </p:grp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62095"/>
              </p:ext>
            </p:extLst>
          </p:nvPr>
        </p:nvGraphicFramePr>
        <p:xfrm>
          <a:off x="640374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69982"/>
              </p:ext>
            </p:extLst>
          </p:nvPr>
        </p:nvGraphicFramePr>
        <p:xfrm>
          <a:off x="6548441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7327392" y="0"/>
            <a:ext cx="4864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F096A-02D3-4186-ABF2-D78BC53953E1}"/>
              </a:ext>
            </a:extLst>
          </p:cNvPr>
          <p:cNvSpPr txBox="1"/>
          <p:nvPr/>
        </p:nvSpPr>
        <p:spPr>
          <a:xfrm rot="17873123">
            <a:off x="1497745" y="526001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OSEBuildingID</a:t>
            </a:r>
            <a:endParaRPr lang="es-ES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E3E1-2CAC-4CDD-894A-F966C6433622}"/>
              </a:ext>
            </a:extLst>
          </p:cNvPr>
          <p:cNvSpPr txBox="1"/>
          <p:nvPr/>
        </p:nvSpPr>
        <p:spPr>
          <a:xfrm rot="17873123">
            <a:off x="1704118" y="5240235"/>
            <a:ext cx="14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PropertyName</a:t>
            </a:r>
            <a:endParaRPr lang="es-ES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7F945-AF07-4226-AA8A-8C7EF5B1C8E9}"/>
              </a:ext>
            </a:extLst>
          </p:cNvPr>
          <p:cNvSpPr txBox="1"/>
          <p:nvPr/>
        </p:nvSpPr>
        <p:spPr>
          <a:xfrm rot="17873123">
            <a:off x="1588883" y="4649570"/>
            <a:ext cx="2745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TaxParcelIdentificationNumber</a:t>
            </a:r>
            <a:endParaRPr lang="es-ES" sz="16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9D886F-30E8-4EAE-9181-7F4AD5D5EE8E}"/>
              </a:ext>
            </a:extLst>
          </p:cNvPr>
          <p:cNvSpPr txBox="1"/>
          <p:nvPr/>
        </p:nvSpPr>
        <p:spPr>
          <a:xfrm rot="17873123">
            <a:off x="2557393" y="5231171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Neighborhood</a:t>
            </a:r>
            <a:endParaRPr lang="es-ES" sz="16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72B4BBF-71CA-4091-8689-83688DA97D3C}"/>
              </a:ext>
            </a:extLst>
          </p:cNvPr>
          <p:cNvSpPr txBox="1"/>
          <p:nvPr/>
        </p:nvSpPr>
        <p:spPr>
          <a:xfrm rot="17873123">
            <a:off x="2930561" y="5451693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Location</a:t>
            </a:r>
            <a:endParaRPr lang="es-ES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E5CD9C-B104-4B30-9260-F71CE2D1F972}"/>
              </a:ext>
            </a:extLst>
          </p:cNvPr>
          <p:cNvSpPr txBox="1"/>
          <p:nvPr/>
        </p:nvSpPr>
        <p:spPr>
          <a:xfrm rot="17873123">
            <a:off x="3146759" y="546495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ZipCode</a:t>
            </a:r>
            <a:endParaRPr lang="es-ES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A945A94-9DF7-4959-B2A4-75B8B15AFD55}"/>
              </a:ext>
            </a:extLst>
          </p:cNvPr>
          <p:cNvSpPr txBox="1"/>
          <p:nvPr/>
        </p:nvSpPr>
        <p:spPr>
          <a:xfrm rot="17873123">
            <a:off x="3394029" y="5470396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Address</a:t>
            </a:r>
            <a:endParaRPr lang="es-ES" sz="16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C4F8821-31B8-4F49-A3D1-DBCA18FBCAE2}"/>
              </a:ext>
            </a:extLst>
          </p:cNvPr>
          <p:cNvGrpSpPr/>
          <p:nvPr/>
        </p:nvGrpSpPr>
        <p:grpSpPr>
          <a:xfrm>
            <a:off x="4316844" y="3422292"/>
            <a:ext cx="1527997" cy="2664497"/>
            <a:chOff x="4289011" y="3422665"/>
            <a:chExt cx="1527997" cy="26644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F2193AF-AEC4-41F1-BE3F-2C1C30EECE7F}"/>
                </a:ext>
              </a:extLst>
            </p:cNvPr>
            <p:cNvSpPr txBox="1"/>
            <p:nvPr/>
          </p:nvSpPr>
          <p:spPr>
            <a:xfrm rot="17873123">
              <a:off x="3834399" y="5237725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BuildingType</a:t>
              </a:r>
              <a:endParaRPr lang="es-ES" sz="16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1F18959-D575-4DAA-92A5-DB63B969FB14}"/>
                </a:ext>
              </a:extLst>
            </p:cNvPr>
            <p:cNvSpPr txBox="1"/>
            <p:nvPr/>
          </p:nvSpPr>
          <p:spPr>
            <a:xfrm rot="17873123">
              <a:off x="3847329" y="4924200"/>
              <a:ext cx="195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PrimaryPropertyType</a:t>
              </a:r>
              <a:endParaRPr lang="es-ES" sz="16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A4C16D2-0E1E-4D71-9AEB-91A448574E4E}"/>
                </a:ext>
              </a:extLst>
            </p:cNvPr>
            <p:cNvSpPr txBox="1"/>
            <p:nvPr/>
          </p:nvSpPr>
          <p:spPr>
            <a:xfrm rot="17873123">
              <a:off x="4003777" y="4809377"/>
              <a:ext cx="2217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LargestPropertyUseType</a:t>
              </a:r>
              <a:endParaRPr lang="es-ES" sz="16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3478C37-299D-4F34-ABEC-AEA3F1337ACD}"/>
                </a:ext>
              </a:extLst>
            </p:cNvPr>
            <p:cNvSpPr txBox="1"/>
            <p:nvPr/>
          </p:nvSpPr>
          <p:spPr>
            <a:xfrm rot="17873123">
              <a:off x="5032902" y="5381112"/>
              <a:ext cx="92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YearBuilt</a:t>
              </a:r>
              <a:endParaRPr lang="es-ES" sz="1600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735F77-F12A-4ECC-B81E-EA2F10DAEC9E}"/>
                </a:ext>
              </a:extLst>
            </p:cNvPr>
            <p:cNvSpPr txBox="1"/>
            <p:nvPr/>
          </p:nvSpPr>
          <p:spPr>
            <a:xfrm rot="17873123">
              <a:off x="4128602" y="4587439"/>
              <a:ext cx="26527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SecondLargestPropertyUseType</a:t>
              </a:r>
              <a:endParaRPr lang="es-ES" sz="15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7871B3D-28B6-48E4-AAB5-6EAEBAA0A269}"/>
                </a:ext>
              </a:extLst>
            </p:cNvPr>
            <p:cNvSpPr txBox="1"/>
            <p:nvPr/>
          </p:nvSpPr>
          <p:spPr>
            <a:xfrm rot="17873123">
              <a:off x="4410534" y="4665140"/>
              <a:ext cx="2489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ThirdLargestPropertyUseType</a:t>
              </a:r>
              <a:endParaRPr lang="es-ES" sz="15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37B3CF-B59C-4437-BFB8-BE17B5FDC534}"/>
              </a:ext>
            </a:extLst>
          </p:cNvPr>
          <p:cNvGrpSpPr/>
          <p:nvPr/>
        </p:nvGrpSpPr>
        <p:grpSpPr>
          <a:xfrm>
            <a:off x="6371562" y="3361178"/>
            <a:ext cx="1427583" cy="2786725"/>
            <a:chOff x="6436753" y="3361776"/>
            <a:chExt cx="1427583" cy="2786725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A9C419D-0154-4416-BE99-F2D5B2825B75}"/>
                </a:ext>
              </a:extLst>
            </p:cNvPr>
            <p:cNvSpPr txBox="1"/>
            <p:nvPr/>
          </p:nvSpPr>
          <p:spPr>
            <a:xfrm rot="17873123">
              <a:off x="5794184" y="4616105"/>
              <a:ext cx="2636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ThirdLargestPropertyUseTypeGFA</a:t>
              </a:r>
              <a:endParaRPr lang="es-ES" sz="14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6B78C-46E3-4297-86F9-81031A152655}"/>
                </a:ext>
              </a:extLst>
            </p:cNvPr>
            <p:cNvSpPr txBox="1"/>
            <p:nvPr/>
          </p:nvSpPr>
          <p:spPr>
            <a:xfrm rot="17873123">
              <a:off x="5494038" y="4601250"/>
              <a:ext cx="278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SecondLargestPropertyUseTypeGFA</a:t>
              </a:r>
              <a:endParaRPr lang="es-ES" sz="14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D6780ED-4BFC-4500-AED8-F3A20446428A}"/>
                </a:ext>
              </a:extLst>
            </p:cNvPr>
            <p:cNvSpPr txBox="1"/>
            <p:nvPr/>
          </p:nvSpPr>
          <p:spPr>
            <a:xfrm rot="17873123">
              <a:off x="5400796" y="4739567"/>
              <a:ext cx="23950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LargestPropertyUseTypeGFA</a:t>
              </a:r>
              <a:endParaRPr lang="es-ES" sz="15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919CD5-33BA-4B7C-A78B-41A758AE10F6}"/>
                </a:ext>
              </a:extLst>
            </p:cNvPr>
            <p:cNvSpPr txBox="1"/>
            <p:nvPr/>
          </p:nvSpPr>
          <p:spPr>
            <a:xfrm rot="17873123">
              <a:off x="6301042" y="5103178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NumberofFloors</a:t>
              </a:r>
              <a:endParaRPr lang="es-ES" sz="16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84E3F23-ED28-4A7C-AE60-58A772ECF3B9}"/>
                </a:ext>
              </a:extLst>
            </p:cNvPr>
            <p:cNvSpPr txBox="1"/>
            <p:nvPr/>
          </p:nvSpPr>
          <p:spPr>
            <a:xfrm rot="17873123">
              <a:off x="6396417" y="4850266"/>
              <a:ext cx="2119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PropertyGFABuilding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B6F58D3-DF6B-4FC1-B614-7D3273DF7706}"/>
                </a:ext>
              </a:extLst>
            </p:cNvPr>
            <p:cNvSpPr txBox="1"/>
            <p:nvPr/>
          </p:nvSpPr>
          <p:spPr>
            <a:xfrm rot="17873123">
              <a:off x="6663398" y="4874891"/>
              <a:ext cx="206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PropertyGFAParking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7C2ED39C-F109-40B2-8609-0CC945DD8500}"/>
              </a:ext>
            </a:extLst>
          </p:cNvPr>
          <p:cNvGrpSpPr/>
          <p:nvPr/>
        </p:nvGrpSpPr>
        <p:grpSpPr>
          <a:xfrm>
            <a:off x="8081151" y="3343929"/>
            <a:ext cx="1521833" cy="2821222"/>
            <a:chOff x="8565152" y="3340492"/>
            <a:chExt cx="1521833" cy="2821222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C350022A-2F26-47CA-8CCA-B133576129CD}"/>
                </a:ext>
              </a:extLst>
            </p:cNvPr>
            <p:cNvSpPr txBox="1"/>
            <p:nvPr/>
          </p:nvSpPr>
          <p:spPr>
            <a:xfrm rot="17873123">
              <a:off x="7980248" y="5133433"/>
              <a:ext cx="1508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Electricity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7A6A663-2F79-4A90-A2C7-DD142E15A933}"/>
                </a:ext>
              </a:extLst>
            </p:cNvPr>
            <p:cNvSpPr txBox="1"/>
            <p:nvPr/>
          </p:nvSpPr>
          <p:spPr>
            <a:xfrm rot="17873123">
              <a:off x="8203213" y="5124478"/>
              <a:ext cx="152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SteamUse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C16CF9A-4289-40C6-B1C3-CB716EC60C42}"/>
                </a:ext>
              </a:extLst>
            </p:cNvPr>
            <p:cNvSpPr txBox="1"/>
            <p:nvPr/>
          </p:nvSpPr>
          <p:spPr>
            <a:xfrm rot="17873123">
              <a:off x="8424970" y="5086563"/>
              <a:ext cx="1614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NaturalGas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D6FA511-3B55-4C83-B693-5F6EB7FA74D3}"/>
                </a:ext>
              </a:extLst>
            </p:cNvPr>
            <p:cNvSpPr txBox="1"/>
            <p:nvPr/>
          </p:nvSpPr>
          <p:spPr>
            <a:xfrm rot="17873123">
              <a:off x="8473722" y="4828182"/>
              <a:ext cx="219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SiteEnergyUseWN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9511C54-FFB0-4B09-B231-616696D17323}"/>
                </a:ext>
              </a:extLst>
            </p:cNvPr>
            <p:cNvSpPr txBox="1"/>
            <p:nvPr/>
          </p:nvSpPr>
          <p:spPr>
            <a:xfrm rot="17873123">
              <a:off x="8522486" y="4597214"/>
              <a:ext cx="282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GHGEmissionsIntensity</a:t>
              </a:r>
              <a:r>
                <a:rPr lang="fr-FR" sz="1400" dirty="0"/>
                <a:t>(kgCO2e/ft2)</a:t>
              </a:r>
              <a:endParaRPr lang="es-ES" sz="1400" dirty="0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9184ACF-75E7-431C-A3B3-C2C4EE8375E4}"/>
              </a:ext>
            </a:extLst>
          </p:cNvPr>
          <p:cNvSpPr txBox="1"/>
          <p:nvPr/>
        </p:nvSpPr>
        <p:spPr>
          <a:xfrm>
            <a:off x="1602217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48235"/>
                </a:solidFill>
                <a:latin typeface="Google Sans"/>
              </a:rPr>
              <a:t>Identification</a:t>
            </a:r>
            <a:endParaRPr lang="fr-FR" sz="1100" baseline="30000" dirty="0">
              <a:solidFill>
                <a:srgbClr val="548235"/>
              </a:solidFill>
              <a:latin typeface="Google Sans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C52E2F7-BAFC-46F2-AAD1-103A65EF2EA3}"/>
              </a:ext>
            </a:extLst>
          </p:cNvPr>
          <p:cNvSpPr txBox="1"/>
          <p:nvPr/>
        </p:nvSpPr>
        <p:spPr>
          <a:xfrm>
            <a:off x="2792363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Google Sans"/>
              </a:rPr>
              <a:t>Localisation</a:t>
            </a:r>
            <a:endParaRPr lang="fr-FR" sz="1100" baseline="30000" dirty="0">
              <a:solidFill>
                <a:srgbClr val="C00000"/>
              </a:solidFill>
              <a:latin typeface="Google Sans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C1AE92-E01B-42DF-9A9B-D7691E229F29}"/>
              </a:ext>
            </a:extLst>
          </p:cNvPr>
          <p:cNvSpPr txBox="1"/>
          <p:nvPr/>
        </p:nvSpPr>
        <p:spPr>
          <a:xfrm>
            <a:off x="4277104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accent1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chemeClr val="accent1"/>
              </a:solidFill>
              <a:latin typeface="Google Sans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DA8DF73-0592-4094-90EC-0CA0BC449516}"/>
              </a:ext>
            </a:extLst>
          </p:cNvPr>
          <p:cNvSpPr txBox="1"/>
          <p:nvPr/>
        </p:nvSpPr>
        <p:spPr>
          <a:xfrm>
            <a:off x="6077991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7451EB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B97025C-27BB-4EB1-AD78-E820F5738DB4}"/>
              </a:ext>
            </a:extLst>
          </p:cNvPr>
          <p:cNvSpPr txBox="1"/>
          <p:nvPr/>
        </p:nvSpPr>
        <p:spPr>
          <a:xfrm>
            <a:off x="7564693" y="5907732"/>
            <a:ext cx="1711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relevés de consommation / Cal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culs</a:t>
            </a:r>
            <a:endParaRPr lang="fr-FR" sz="1100" baseline="30000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860571B2-B812-4637-A779-07D4BE5519B8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45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C631F822-A794-4AC7-B4B7-E4BDAF3DB42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000300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24412" y="3262650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71121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47209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42077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72424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7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35777" y="2946713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59189" y="3233218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10659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88756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36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99684" y="-833707"/>
            <a:ext cx="397503" cy="10196273"/>
            <a:chOff x="2646350" y="910998"/>
            <a:chExt cx="397503" cy="6120216"/>
          </a:xfrm>
        </p:grpSpPr>
        <p:sp>
          <p:nvSpPr>
            <p:cNvPr id="37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38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4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94813" y="-2496794"/>
            <a:ext cx="397503" cy="10196273"/>
            <a:chOff x="2646350" y="910998"/>
            <a:chExt cx="397503" cy="6120216"/>
          </a:xfrm>
        </p:grpSpPr>
        <p:sp>
          <p:nvSpPr>
            <p:cNvPr id="65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B237BA69-794B-4600-B952-2694D4677B1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619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1" y="1215457"/>
            <a:ext cx="585369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 données</a:t>
            </a:r>
            <a:br>
              <a:rPr lang="fr-FR" b="1" u="sng" dirty="0">
                <a:solidFill>
                  <a:srgbClr val="FF0000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des variables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C16749E6-CA48-4A18-AAB5-B990C0C23F2D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635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7E7536-2F00-4675-8BF8-96B42C19EA9E}"/>
              </a:ext>
            </a:extLst>
          </p:cNvPr>
          <p:cNvSpPr txBox="1"/>
          <p:nvPr/>
        </p:nvSpPr>
        <p:spPr>
          <a:xfrm>
            <a:off x="835632" y="1452357"/>
            <a:ext cx="188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BuildingAge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8CE555F-92CF-4ECD-9985-9318A3AE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52357"/>
            <a:ext cx="457727" cy="427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DEC7A7-6B36-48A2-BEA4-92D00DEF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1954603"/>
            <a:ext cx="6212868" cy="5040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FCEF196-EC26-4E52-A17F-C4FA4CA261F6}"/>
              </a:ext>
            </a:extLst>
          </p:cNvPr>
          <p:cNvSpPr/>
          <p:nvPr/>
        </p:nvSpPr>
        <p:spPr>
          <a:xfrm>
            <a:off x="7785100" y="136080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7785100" y="136982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1656 x 18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1,99 % de valeurs manquantes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9F509F2-1ACB-4B2C-AAF2-5665B0B226D8}"/>
              </a:ext>
            </a:extLst>
          </p:cNvPr>
          <p:cNvSpPr txBox="1"/>
          <p:nvPr/>
        </p:nvSpPr>
        <p:spPr>
          <a:xfrm>
            <a:off x="835631" y="2849383"/>
            <a:ext cx="746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Categories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/ </a:t>
            </a:r>
            <a:r>
              <a:rPr lang="fr-FR" sz="2000" b="1" dirty="0" err="1">
                <a:latin typeface="Google Sans"/>
              </a:rPr>
              <a:t>renamed_PropertyType</a:t>
            </a:r>
            <a:endParaRPr lang="fr-FR" sz="2000" b="1" dirty="0">
              <a:latin typeface="Google Sans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D3E601B-B43C-4DA7-8D20-974D282A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849383"/>
            <a:ext cx="457727" cy="42727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8F13481C-41C2-484F-87E2-60573F866E95}"/>
              </a:ext>
            </a:extLst>
          </p:cNvPr>
          <p:cNvSpPr txBox="1"/>
          <p:nvPr/>
        </p:nvSpPr>
        <p:spPr>
          <a:xfrm>
            <a:off x="835632" y="3326952"/>
            <a:ext cx="644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BuildingType</a:t>
            </a:r>
            <a:r>
              <a:rPr lang="fr-FR" dirty="0"/>
              <a:t> / </a:t>
            </a:r>
            <a:r>
              <a:rPr lang="fr-FR" dirty="0" err="1"/>
              <a:t>PrimaryPropertyType</a:t>
            </a:r>
            <a:r>
              <a:rPr lang="fr-FR" dirty="0"/>
              <a:t> / </a:t>
            </a:r>
            <a:r>
              <a:rPr lang="fr-FR" dirty="0" err="1"/>
              <a:t>LargestPropertyUseType</a:t>
            </a:r>
            <a:r>
              <a:rPr lang="fr-FR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32" y="3878367"/>
            <a:ext cx="6698643" cy="1133154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857B2328-AA2C-466D-983F-5E6953DC173B}"/>
              </a:ext>
            </a:extLst>
          </p:cNvPr>
          <p:cNvSpPr txBox="1"/>
          <p:nvPr/>
        </p:nvSpPr>
        <p:spPr>
          <a:xfrm>
            <a:off x="8177313" y="3878367"/>
            <a:ext cx="331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Google Sans"/>
              </a:rPr>
              <a:t>renamed_PropertyType</a:t>
            </a:r>
            <a:endParaRPr lang="fr-FR" b="1" dirty="0">
              <a:latin typeface="Google Sans"/>
            </a:endParaRPr>
          </a:p>
        </p:txBody>
      </p:sp>
      <p:sp>
        <p:nvSpPr>
          <p:cNvPr id="81" name="Accolade fermante 80">
            <a:extLst>
              <a:ext uri="{FF2B5EF4-FFF2-40B4-BE49-F238E27FC236}">
                <a16:creationId xmlns:a16="http://schemas.microsoft.com/office/drawing/2014/main" id="{A7FC1276-4DCF-4D90-A79E-413B9E4C3E08}"/>
              </a:ext>
            </a:extLst>
          </p:cNvPr>
          <p:cNvSpPr/>
          <p:nvPr/>
        </p:nvSpPr>
        <p:spPr>
          <a:xfrm>
            <a:off x="7513638" y="2998355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36B43AFE-D1CE-40DE-BDE7-680C0E6D850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18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Transformation des variables de consommations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03901"/>
              </p:ext>
            </p:extLst>
          </p:nvPr>
        </p:nvGraphicFramePr>
        <p:xfrm>
          <a:off x="995880" y="2099299"/>
          <a:ext cx="4966770" cy="192024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8191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136305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963884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1113980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Vapeur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66" name="ZoneTexte 65">
            <a:extLst>
              <a:ext uri="{FF2B5EF4-FFF2-40B4-BE49-F238E27FC236}">
                <a16:creationId xmlns:a16="http://schemas.microsoft.com/office/drawing/2014/main" id="{7B03E0E3-757E-45E2-8BC6-CE9D19AB0223}"/>
              </a:ext>
            </a:extLst>
          </p:cNvPr>
          <p:cNvSpPr txBox="1"/>
          <p:nvPr/>
        </p:nvSpPr>
        <p:spPr>
          <a:xfrm>
            <a:off x="917441" y="4019539"/>
            <a:ext cx="4740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Nombre de bâtiments qui consomme :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0BBF09-E89B-406D-9463-314176CADA01}"/>
              </a:ext>
            </a:extLst>
          </p:cNvPr>
          <p:cNvSpPr/>
          <p:nvPr/>
        </p:nvSpPr>
        <p:spPr>
          <a:xfrm>
            <a:off x="5900131" y="2008912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6443056" y="2594676"/>
            <a:ext cx="3992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Electricity_ratio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Gaz Naturel, Vapeur, Autre carburant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995880" y="4710595"/>
            <a:ext cx="55461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Définitions de 2 hypothèses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Les types d’énergie utilisés ne changera pas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BD4B5EF5-A228-47CF-B815-6DAFAA523D1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4884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aberrantes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Z-score par type de bâtiments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2081781"/>
            <a:ext cx="8905875" cy="24955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835632" y="478495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Valeurs manquantes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D7A9566-EC17-4595-BD58-5D670A9B723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62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041038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declaratives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ProgertyGFATotal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cibles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SiteEnergyUse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GHGEmissinos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9" y="1446885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3CA7619-FA7F-4D11-BC9D-0C455347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180" y="4591050"/>
            <a:ext cx="2154141" cy="126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1D537F49-A728-446F-93B4-30826C52EF06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46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2,53 %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5F7EEA3B-D7CB-4444-8236-BED14F52FC9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15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5248275" y="1407086"/>
            <a:ext cx="5650797" cy="406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835632" y="2022184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manquantes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BACBDF5-5ABC-4786-B8C5-80251380A0A2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B22985A0-875B-42D1-A532-792CB44188A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F0278F-5CBD-4E2E-9AF5-F46D75D9B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275" y="5733360"/>
            <a:ext cx="6486525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2726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5B08BB6-6867-4612-BB43-1C465381C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92" y="2087659"/>
            <a:ext cx="4916968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hôpitaux gros consommateur d’énergie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1" y="1298854"/>
            <a:ext cx="10061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Google Sans"/>
              </a:rPr>
              <a:t>Après avoir fait l’analyse, on peut remarquer que </a:t>
            </a:r>
            <a:r>
              <a:rPr lang="fr-FR" sz="2000" b="1" dirty="0">
                <a:solidFill>
                  <a:srgbClr val="00B050"/>
                </a:solidFill>
                <a:latin typeface="Google Sans"/>
              </a:rPr>
              <a:t>le secteur de la santé a le taux le plus élevé 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de la consommation d’énergie :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98854"/>
            <a:ext cx="457727" cy="4272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176CEEA-F568-4EBA-8759-BF9562048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1" y="2087658"/>
            <a:ext cx="4916967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43A109-A140-4B2E-A896-DCD2C9729A49}"/>
              </a:ext>
            </a:extLst>
          </p:cNvPr>
          <p:cNvSpPr/>
          <p:nvPr/>
        </p:nvSpPr>
        <p:spPr>
          <a:xfrm>
            <a:off x="1150752" y="2720090"/>
            <a:ext cx="4486650" cy="45933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BEDF4-C07B-4D9A-B750-D75C0B894317}"/>
              </a:ext>
            </a:extLst>
          </p:cNvPr>
          <p:cNvSpPr/>
          <p:nvPr/>
        </p:nvSpPr>
        <p:spPr>
          <a:xfrm>
            <a:off x="6539854" y="2711967"/>
            <a:ext cx="4424557" cy="46745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D582F19-B68D-40C8-897C-6A83F28236E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418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130893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60" y="1358862"/>
            <a:ext cx="5175344" cy="4140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7" y="3743403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CDD404-995C-474A-BCBD-BECE4CA2E862}"/>
              </a:ext>
            </a:extLst>
          </p:cNvPr>
          <p:cNvSpPr/>
          <p:nvPr/>
        </p:nvSpPr>
        <p:spPr>
          <a:xfrm>
            <a:off x="7306236" y="4016188"/>
            <a:ext cx="1156446" cy="14829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17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66E1F88-A978-4F0B-8834-39DCE58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844681" y="1443610"/>
            <a:ext cx="4893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PC6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79,24 %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270660" y="1398580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458449"/>
            <a:ext cx="5816083" cy="290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42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Google Shape;188;p19">
            <a:extLst>
              <a:ext uri="{FF2B5EF4-FFF2-40B4-BE49-F238E27FC236}">
                <a16:creationId xmlns:a16="http://schemas.microsoft.com/office/drawing/2014/main" id="{71F860BD-3217-4BB6-A9E3-B93160B19457}"/>
              </a:ext>
            </a:extLst>
          </p:cNvPr>
          <p:cNvSpPr txBox="1"/>
          <p:nvPr/>
        </p:nvSpPr>
        <p:spPr>
          <a:xfrm>
            <a:off x="407161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Exécution des modèles en mode par défaut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76417925-DE77-475F-868E-22BBBCA62E78}"/>
              </a:ext>
            </a:extLst>
          </p:cNvPr>
          <p:cNvSpPr/>
          <p:nvPr/>
        </p:nvSpPr>
        <p:spPr>
          <a:xfrm>
            <a:off x="1981341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0;p19">
            <a:extLst>
              <a:ext uri="{FF2B5EF4-FFF2-40B4-BE49-F238E27FC236}">
                <a16:creationId xmlns:a16="http://schemas.microsoft.com/office/drawing/2014/main" id="{1ADEFB16-D0E6-46FB-9E21-3D49C3CE2235}"/>
              </a:ext>
            </a:extLst>
          </p:cNvPr>
          <p:cNvSpPr/>
          <p:nvPr/>
        </p:nvSpPr>
        <p:spPr>
          <a:xfrm>
            <a:off x="39819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1;p19">
            <a:extLst>
              <a:ext uri="{FF2B5EF4-FFF2-40B4-BE49-F238E27FC236}">
                <a16:creationId xmlns:a16="http://schemas.microsoft.com/office/drawing/2014/main" id="{FEF231EE-0C6D-4CED-ACBA-6C333F77D0CD}"/>
              </a:ext>
            </a:extLst>
          </p:cNvPr>
          <p:cNvSpPr/>
          <p:nvPr/>
        </p:nvSpPr>
        <p:spPr>
          <a:xfrm>
            <a:off x="59825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92;p19">
            <a:extLst>
              <a:ext uri="{FF2B5EF4-FFF2-40B4-BE49-F238E27FC236}">
                <a16:creationId xmlns:a16="http://schemas.microsoft.com/office/drawing/2014/main" id="{CC9C6F78-328C-40C7-BF62-AB5084C099FF}"/>
              </a:ext>
            </a:extLst>
          </p:cNvPr>
          <p:cNvSpPr/>
          <p:nvPr/>
        </p:nvSpPr>
        <p:spPr>
          <a:xfrm>
            <a:off x="7983143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193;p19">
            <a:extLst>
              <a:ext uri="{FF2B5EF4-FFF2-40B4-BE49-F238E27FC236}">
                <a16:creationId xmlns:a16="http://schemas.microsoft.com/office/drawing/2014/main" id="{6D42486F-77D7-4A56-B3F5-187CFC5D8BB5}"/>
              </a:ext>
            </a:extLst>
          </p:cNvPr>
          <p:cNvSpPr txBox="1"/>
          <p:nvPr/>
        </p:nvSpPr>
        <p:spPr>
          <a:xfrm>
            <a:off x="2325620" y="2990297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94;p19">
            <a:extLst>
              <a:ext uri="{FF2B5EF4-FFF2-40B4-BE49-F238E27FC236}">
                <a16:creationId xmlns:a16="http://schemas.microsoft.com/office/drawing/2014/main" id="{70F03D91-07ED-46CE-A835-8ACE558B76ED}"/>
              </a:ext>
            </a:extLst>
          </p:cNvPr>
          <p:cNvSpPr txBox="1"/>
          <p:nvPr/>
        </p:nvSpPr>
        <p:spPr>
          <a:xfrm>
            <a:off x="4321099" y="2990297"/>
            <a:ext cx="1187309" cy="48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Modèles</a:t>
            </a:r>
            <a:b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</a:b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par défaut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5;p19">
            <a:extLst>
              <a:ext uri="{FF2B5EF4-FFF2-40B4-BE49-F238E27FC236}">
                <a16:creationId xmlns:a16="http://schemas.microsoft.com/office/drawing/2014/main" id="{1BD08230-7E07-4667-AE7C-09A9169CA192}"/>
              </a:ext>
            </a:extLst>
          </p:cNvPr>
          <p:cNvSpPr txBox="1"/>
          <p:nvPr/>
        </p:nvSpPr>
        <p:spPr>
          <a:xfrm>
            <a:off x="6376844" y="2990297"/>
            <a:ext cx="1124899" cy="55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Cross validation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196;p19">
            <a:extLst>
              <a:ext uri="{FF2B5EF4-FFF2-40B4-BE49-F238E27FC236}">
                <a16:creationId xmlns:a16="http://schemas.microsoft.com/office/drawing/2014/main" id="{F5F13330-DA99-44E0-B97C-8993C363CB53}"/>
              </a:ext>
            </a:extLst>
          </p:cNvPr>
          <p:cNvSpPr txBox="1"/>
          <p:nvPr/>
        </p:nvSpPr>
        <p:spPr>
          <a:xfrm>
            <a:off x="8269743" y="2990297"/>
            <a:ext cx="1270124" cy="55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Hyper parameters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7" name="Google Shape;197;p19">
            <a:extLst>
              <a:ext uri="{FF2B5EF4-FFF2-40B4-BE49-F238E27FC236}">
                <a16:creationId xmlns:a16="http://schemas.microsoft.com/office/drawing/2014/main" id="{F70D468B-7772-40D7-94EC-E433404B7457}"/>
              </a:ext>
            </a:extLst>
          </p:cNvPr>
          <p:cNvSpPr/>
          <p:nvPr/>
        </p:nvSpPr>
        <p:spPr>
          <a:xfrm>
            <a:off x="350246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Google Shape;198;p19">
            <a:extLst>
              <a:ext uri="{FF2B5EF4-FFF2-40B4-BE49-F238E27FC236}">
                <a16:creationId xmlns:a16="http://schemas.microsoft.com/office/drawing/2014/main" id="{3506B66E-776C-4839-A930-3AAD07E37C66}"/>
              </a:ext>
            </a:extLst>
          </p:cNvPr>
          <p:cNvSpPr/>
          <p:nvPr/>
        </p:nvSpPr>
        <p:spPr>
          <a:xfrm>
            <a:off x="5484178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4" name="Google Shape;199;p19">
            <a:extLst>
              <a:ext uri="{FF2B5EF4-FFF2-40B4-BE49-F238E27FC236}">
                <a16:creationId xmlns:a16="http://schemas.microsoft.com/office/drawing/2014/main" id="{4FD277C7-4B3D-4260-9943-FCE463793768}"/>
              </a:ext>
            </a:extLst>
          </p:cNvPr>
          <p:cNvSpPr/>
          <p:nvPr/>
        </p:nvSpPr>
        <p:spPr>
          <a:xfrm>
            <a:off x="7501791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200;p19">
            <a:extLst>
              <a:ext uri="{FF2B5EF4-FFF2-40B4-BE49-F238E27FC236}">
                <a16:creationId xmlns:a16="http://schemas.microsoft.com/office/drawing/2014/main" id="{D8ADFD79-24B9-43F3-90C4-C4A9CB75A098}"/>
              </a:ext>
            </a:extLst>
          </p:cNvPr>
          <p:cNvSpPr/>
          <p:nvPr/>
        </p:nvSpPr>
        <p:spPr>
          <a:xfrm>
            <a:off x="951941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201;p19">
            <a:extLst>
              <a:ext uri="{FF2B5EF4-FFF2-40B4-BE49-F238E27FC236}">
                <a16:creationId xmlns:a16="http://schemas.microsoft.com/office/drawing/2014/main" id="{D2ACDC99-A80C-4DE4-A955-41354D73028A}"/>
              </a:ext>
            </a:extLst>
          </p:cNvPr>
          <p:cNvSpPr txBox="1"/>
          <p:nvPr/>
        </p:nvSpPr>
        <p:spPr>
          <a:xfrm>
            <a:off x="810686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Optimisation du modèle via </a:t>
            </a:r>
            <a:r>
              <a:rPr lang="fr-FR" sz="1200" dirty="0" err="1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GridSearchCV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202;p19">
            <a:extLst>
              <a:ext uri="{FF2B5EF4-FFF2-40B4-BE49-F238E27FC236}">
                <a16:creationId xmlns:a16="http://schemas.microsoft.com/office/drawing/2014/main" id="{66F5CAED-3D47-4358-B327-0467E8B96E84}"/>
              </a:ext>
            </a:extLst>
          </p:cNvPr>
          <p:cNvSpPr txBox="1"/>
          <p:nvPr/>
        </p:nvSpPr>
        <p:spPr>
          <a:xfrm>
            <a:off x="6089242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Mise en place d'une validation croisée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203;p19">
            <a:extLst>
              <a:ext uri="{FF2B5EF4-FFF2-40B4-BE49-F238E27FC236}">
                <a16:creationId xmlns:a16="http://schemas.microsoft.com/office/drawing/2014/main" id="{8C248E11-08EC-4082-99A2-55172C985B61}"/>
              </a:ext>
            </a:extLst>
          </p:cNvPr>
          <p:cNvSpPr txBox="1"/>
          <p:nvPr/>
        </p:nvSpPr>
        <p:spPr>
          <a:xfrm>
            <a:off x="2093967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Transformation des variables et des cibles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204;p19">
            <a:extLst>
              <a:ext uri="{FF2B5EF4-FFF2-40B4-BE49-F238E27FC236}">
                <a16:creationId xmlns:a16="http://schemas.microsoft.com/office/drawing/2014/main" id="{ED72AB74-D230-4CF1-925C-3A783EFA3225}"/>
              </a:ext>
            </a:extLst>
          </p:cNvPr>
          <p:cNvSpPr txBox="1"/>
          <p:nvPr/>
        </p:nvSpPr>
        <p:spPr>
          <a:xfrm>
            <a:off x="3502967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4" name="Google Shape;205;p19">
            <a:extLst>
              <a:ext uri="{FF2B5EF4-FFF2-40B4-BE49-F238E27FC236}">
                <a16:creationId xmlns:a16="http://schemas.microsoft.com/office/drawing/2014/main" id="{6C3C9AF1-60F3-43E7-8F96-E3800A199130}"/>
              </a:ext>
            </a:extLst>
          </p:cNvPr>
          <p:cNvSpPr txBox="1"/>
          <p:nvPr/>
        </p:nvSpPr>
        <p:spPr>
          <a:xfrm>
            <a:off x="5484180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0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206;p19">
            <a:extLst>
              <a:ext uri="{FF2B5EF4-FFF2-40B4-BE49-F238E27FC236}">
                <a16:creationId xmlns:a16="http://schemas.microsoft.com/office/drawing/2014/main" id="{E640A9AB-F652-4903-A56F-783E28D28064}"/>
              </a:ext>
            </a:extLst>
          </p:cNvPr>
          <p:cNvSpPr txBox="1"/>
          <p:nvPr/>
        </p:nvSpPr>
        <p:spPr>
          <a:xfrm>
            <a:off x="75017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C00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000" dirty="0">
              <a:solidFill>
                <a:srgbClr val="CC00CC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207;p19">
            <a:extLst>
              <a:ext uri="{FF2B5EF4-FFF2-40B4-BE49-F238E27FC236}">
                <a16:creationId xmlns:a16="http://schemas.microsoft.com/office/drawing/2014/main" id="{C81885D5-6780-4B25-9CB0-14E82D913657}"/>
              </a:ext>
            </a:extLst>
          </p:cNvPr>
          <p:cNvSpPr txBox="1"/>
          <p:nvPr/>
        </p:nvSpPr>
        <p:spPr>
          <a:xfrm>
            <a:off x="95153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0AD47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000" dirty="0">
              <a:solidFill>
                <a:srgbClr val="70AD47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88" name="Google Shape;227;p19">
            <a:extLst>
              <a:ext uri="{FF2B5EF4-FFF2-40B4-BE49-F238E27FC236}">
                <a16:creationId xmlns:a16="http://schemas.microsoft.com/office/drawing/2014/main" id="{9C8579A8-6190-4EC6-9674-2E498D228462}"/>
              </a:ext>
            </a:extLst>
          </p:cNvPr>
          <p:cNvGrpSpPr/>
          <p:nvPr/>
        </p:nvGrpSpPr>
        <p:grpSpPr>
          <a:xfrm rot="5400000">
            <a:off x="5897232" y="850392"/>
            <a:ext cx="397503" cy="8229854"/>
            <a:chOff x="2646350" y="910998"/>
            <a:chExt cx="397503" cy="6120216"/>
          </a:xfrm>
        </p:grpSpPr>
        <p:sp>
          <p:nvSpPr>
            <p:cNvPr id="89" name="Google Shape;228;p19">
              <a:extLst>
                <a:ext uri="{FF2B5EF4-FFF2-40B4-BE49-F238E27FC236}">
                  <a16:creationId xmlns:a16="http://schemas.microsoft.com/office/drawing/2014/main" id="{CE6509FF-6008-4B9B-9E9E-A3508ABC4925}"/>
                </a:ext>
              </a:extLst>
            </p:cNvPr>
            <p:cNvSpPr/>
            <p:nvPr/>
          </p:nvSpPr>
          <p:spPr>
            <a:xfrm rot="162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1" dirty="0">
                  <a:solidFill>
                    <a:srgbClr val="548235"/>
                  </a:solidFill>
                  <a:latin typeface="Google Sans"/>
                  <a:sym typeface="Roboto"/>
                </a:rPr>
                <a:t>1 modèle de régression linéaire </a:t>
              </a:r>
              <a:endParaRPr sz="1200" b="1" i="1" dirty="0">
                <a:solidFill>
                  <a:srgbClr val="548235"/>
                </a:solidFill>
                <a:latin typeface="Google Sans"/>
                <a:sym typeface="Roboto"/>
              </a:endParaRPr>
            </a:p>
          </p:txBody>
        </p:sp>
        <p:sp>
          <p:nvSpPr>
            <p:cNvPr id="90" name="Google Shape;229;p19">
              <a:extLst>
                <a:ext uri="{FF2B5EF4-FFF2-40B4-BE49-F238E27FC236}">
                  <a16:creationId xmlns:a16="http://schemas.microsoft.com/office/drawing/2014/main" id="{100A4C7A-FDC7-479E-A653-8ABF06BDBE4A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17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oogle Sans"/>
                  <a:ea typeface="Roboto"/>
                  <a:cs typeface="Roboto"/>
                  <a:sym typeface="Roboto"/>
                </a:rPr>
                <a:t>6 modèles de régression linéaire</a:t>
              </a:r>
              <a:endParaRPr sz="1200" dirty="0">
                <a:solidFill>
                  <a:schemeClr val="dk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230;p19">
            <a:extLst>
              <a:ext uri="{FF2B5EF4-FFF2-40B4-BE49-F238E27FC236}">
                <a16:creationId xmlns:a16="http://schemas.microsoft.com/office/drawing/2014/main" id="{53FEF2A2-DC93-4A97-B563-CE5CB54D51B7}"/>
              </a:ext>
            </a:extLst>
          </p:cNvPr>
          <p:cNvSpPr txBox="1"/>
          <p:nvPr/>
        </p:nvSpPr>
        <p:spPr>
          <a:xfrm>
            <a:off x="4890094" y="4766577"/>
            <a:ext cx="24303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Modélisation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CF037A-3BC8-4EE7-9884-8D79AA0C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17" y="1837919"/>
            <a:ext cx="540000" cy="54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2CFC8A-755F-4FD9-A93A-21E0BAB95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93" y="1832241"/>
            <a:ext cx="540000" cy="54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3BB8A81-BF2E-4C51-8C80-415A0E417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94" y="4168540"/>
            <a:ext cx="540000" cy="540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C1487C5-5E5D-4165-BFE3-5B1666F52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17" y="416854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80033-AD65-4F2A-9129-103BB639F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ED6F2680-C430-41E4-92C3-3613F01C0643}"/>
              </a:ext>
            </a:extLst>
          </p:cNvPr>
          <p:cNvGrpSpPr/>
          <p:nvPr/>
        </p:nvGrpSpPr>
        <p:grpSpPr>
          <a:xfrm>
            <a:off x="642591" y="1779819"/>
            <a:ext cx="9605395" cy="3808147"/>
            <a:chOff x="377906" y="1629240"/>
            <a:chExt cx="9605395" cy="3808147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D796CAC4-37B4-4E76-B915-B55F21D8657C}"/>
                </a:ext>
              </a:extLst>
            </p:cNvPr>
            <p:cNvGrpSpPr/>
            <p:nvPr/>
          </p:nvGrpSpPr>
          <p:grpSpPr>
            <a:xfrm>
              <a:off x="377906" y="1629240"/>
              <a:ext cx="9605395" cy="1799760"/>
              <a:chOff x="377906" y="1629240"/>
              <a:chExt cx="9605395" cy="1799760"/>
            </a:xfrm>
          </p:grpSpPr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7A874AF2-6E25-4177-943B-458859FB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09" r="1454"/>
              <a:stretch/>
            </p:blipFill>
            <p:spPr>
              <a:xfrm>
                <a:off x="377906" y="2057100"/>
                <a:ext cx="9605395" cy="1371900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F43E87-477A-4F91-B70F-2B13CCDA3213}"/>
                  </a:ext>
                </a:extLst>
              </p:cNvPr>
              <p:cNvSpPr/>
              <p:nvPr/>
            </p:nvSpPr>
            <p:spPr>
              <a:xfrm>
                <a:off x="7823751" y="2045952"/>
                <a:ext cx="2159550" cy="137190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D643910-A7C3-4CA4-BD7E-DF7A8FFF31E2}"/>
                  </a:ext>
                </a:extLst>
              </p:cNvPr>
              <p:cNvSpPr/>
              <p:nvPr/>
            </p:nvSpPr>
            <p:spPr>
              <a:xfrm>
                <a:off x="391507" y="2048525"/>
                <a:ext cx="7381910" cy="1371900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B1B115E-7053-4479-95AD-A47EFCD41C60}"/>
                  </a:ext>
                </a:extLst>
              </p:cNvPr>
              <p:cNvSpPr txBox="1"/>
              <p:nvPr/>
            </p:nvSpPr>
            <p:spPr>
              <a:xfrm>
                <a:off x="3437684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>
                    <a:solidFill>
                      <a:srgbClr val="00B0F0"/>
                    </a:solidFill>
                    <a:latin typeface="docs-Roboto"/>
                  </a:rPr>
                  <a:t>Variables</a:t>
                </a:r>
                <a:endParaRPr lang="fr-FR" sz="2000" b="1" dirty="0">
                  <a:solidFill>
                    <a:srgbClr val="00B0F0"/>
                  </a:solidFill>
                  <a:latin typeface="docs-Roboto"/>
                </a:endParaRPr>
              </a:p>
            </p:txBody>
          </p: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F34CC0E-F6D2-42A7-8CFC-CB5896C4D8B2}"/>
                  </a:ext>
                </a:extLst>
              </p:cNvPr>
              <p:cNvSpPr txBox="1"/>
              <p:nvPr/>
            </p:nvSpPr>
            <p:spPr>
              <a:xfrm>
                <a:off x="8269346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 err="1">
                    <a:solidFill>
                      <a:srgbClr val="FFC000"/>
                    </a:solidFill>
                    <a:latin typeface="docs-Roboto"/>
                  </a:rPr>
                  <a:t>Cibles</a:t>
                </a:r>
                <a:endParaRPr lang="fr-FR" sz="2000" b="1" dirty="0">
                  <a:solidFill>
                    <a:srgbClr val="FFC000"/>
                  </a:solidFill>
                  <a:latin typeface="docs-Roboto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33F5EB0-715F-4B0C-B8F0-2744CD8A2AF9}"/>
                </a:ext>
              </a:extLst>
            </p:cNvPr>
            <p:cNvGrpSpPr/>
            <p:nvPr/>
          </p:nvGrpSpPr>
          <p:grpSpPr>
            <a:xfrm>
              <a:off x="1125505" y="3694628"/>
              <a:ext cx="8131395" cy="1742759"/>
              <a:chOff x="1859503" y="4468400"/>
              <a:chExt cx="8131395" cy="1742759"/>
            </a:xfrm>
          </p:grpSpPr>
          <p:cxnSp>
            <p:nvCxnSpPr>
              <p:cNvPr id="77" name="Google Shape;87;p14">
                <a:extLst>
                  <a:ext uri="{FF2B5EF4-FFF2-40B4-BE49-F238E27FC236}">
                    <a16:creationId xmlns:a16="http://schemas.microsoft.com/office/drawing/2014/main" id="{7C8C77DA-8BB0-49C9-BF4D-03629BF51926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V="1">
                <a:off x="4891991" y="5154134"/>
                <a:ext cx="61" cy="16071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88;p14">
                <a:extLst>
                  <a:ext uri="{FF2B5EF4-FFF2-40B4-BE49-F238E27FC236}">
                    <a16:creationId xmlns:a16="http://schemas.microsoft.com/office/drawing/2014/main" id="{BF9DDF90-5DC6-4266-8C20-60EA17D203D5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>
              <a:xfrm flipV="1">
                <a:off x="9001987" y="5154133"/>
                <a:ext cx="73" cy="16392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Google Shape;89;p14">
                <a:extLst>
                  <a:ext uri="{FF2B5EF4-FFF2-40B4-BE49-F238E27FC236}">
                    <a16:creationId xmlns:a16="http://schemas.microsoft.com/office/drawing/2014/main" id="{86967E4D-3221-4464-AB97-2566B3580FE1}"/>
                  </a:ext>
                </a:extLst>
              </p:cNvPr>
              <p:cNvSpPr txBox="1"/>
              <p:nvPr/>
            </p:nvSpPr>
            <p:spPr>
              <a:xfrm>
                <a:off x="3941291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Définition des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fonctions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et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identification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de chaque type de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colonnes</a:t>
                </a:r>
              </a:p>
            </p:txBody>
          </p:sp>
          <p:sp>
            <p:nvSpPr>
              <p:cNvPr id="80" name="Google Shape;90;p14">
                <a:extLst>
                  <a:ext uri="{FF2B5EF4-FFF2-40B4-BE49-F238E27FC236}">
                    <a16:creationId xmlns:a16="http://schemas.microsoft.com/office/drawing/2014/main" id="{3A738F8E-8ABB-401E-A598-01811680FEB7}"/>
                  </a:ext>
                </a:extLst>
              </p:cNvPr>
              <p:cNvSpPr/>
              <p:nvPr/>
            </p:nvSpPr>
            <p:spPr>
              <a:xfrm>
                <a:off x="8013257" y="4468400"/>
                <a:ext cx="1977641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5440" h="12289" extrusionOk="0">
                    <a:moveTo>
                      <a:pt x="0" y="1"/>
                    </a:moveTo>
                    <a:lnTo>
                      <a:pt x="0" y="12288"/>
                    </a:lnTo>
                    <a:lnTo>
                      <a:pt x="35439" y="12288"/>
                    </a:lnTo>
                    <a:lnTo>
                      <a:pt x="354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1;p14">
                <a:extLst>
                  <a:ext uri="{FF2B5EF4-FFF2-40B4-BE49-F238E27FC236}">
                    <a16:creationId xmlns:a16="http://schemas.microsoft.com/office/drawing/2014/main" id="{500EF177-4755-4DDA-BA5C-E8B0AA8333EC}"/>
                  </a:ext>
                </a:extLst>
              </p:cNvPr>
              <p:cNvSpPr/>
              <p:nvPr/>
            </p:nvSpPr>
            <p:spPr>
              <a:xfrm>
                <a:off x="5962045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2;p14">
                <a:extLst>
                  <a:ext uri="{FF2B5EF4-FFF2-40B4-BE49-F238E27FC236}">
                    <a16:creationId xmlns:a16="http://schemas.microsoft.com/office/drawing/2014/main" id="{96C20BCB-0B15-4213-B80C-60F21FC245E7}"/>
                  </a:ext>
                </a:extLst>
              </p:cNvPr>
              <p:cNvSpPr/>
              <p:nvPr/>
            </p:nvSpPr>
            <p:spPr>
              <a:xfrm>
                <a:off x="3910777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3;p14">
                <a:extLst>
                  <a:ext uri="{FF2B5EF4-FFF2-40B4-BE49-F238E27FC236}">
                    <a16:creationId xmlns:a16="http://schemas.microsoft.com/office/drawing/2014/main" id="{81358070-E148-4CCB-A75B-FD4CF33C933C}"/>
                  </a:ext>
                </a:extLst>
              </p:cNvPr>
              <p:cNvSpPr txBox="1"/>
              <p:nvPr/>
            </p:nvSpPr>
            <p:spPr>
              <a:xfrm>
                <a:off x="8051287" y="5318059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252525"/>
                  </a:buClr>
                  <a:buSzPts val="1100"/>
                  <a:buFont typeface="Arial"/>
                  <a:buNone/>
                </a:pP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sym typeface="Roboto"/>
                  </a:rPr>
                  <a:t>Appelé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lors de l’initialisation de la régression</a:t>
                </a:r>
              </a:p>
            </p:txBody>
          </p:sp>
          <p:cxnSp>
            <p:nvCxnSpPr>
              <p:cNvPr id="86" name="Google Shape;96;p14">
                <a:extLst>
                  <a:ext uri="{FF2B5EF4-FFF2-40B4-BE49-F238E27FC236}">
                    <a16:creationId xmlns:a16="http://schemas.microsoft.com/office/drawing/2014/main" id="{3745C9AC-F222-4DDD-A971-7CEDE50FF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3413" y="5123248"/>
                <a:ext cx="4162" cy="19160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" name="Google Shape;97;p14">
                <a:extLst>
                  <a:ext uri="{FF2B5EF4-FFF2-40B4-BE49-F238E27FC236}">
                    <a16:creationId xmlns:a16="http://schemas.microsoft.com/office/drawing/2014/main" id="{D5CE12BB-A703-494D-A07A-911AAF6580AC}"/>
                  </a:ext>
                </a:extLst>
              </p:cNvPr>
              <p:cNvSpPr txBox="1"/>
              <p:nvPr/>
            </p:nvSpPr>
            <p:spPr>
              <a:xfrm>
                <a:off x="5992713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FunctionTransformer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Encoders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KNNImputer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StandardScaler</a:t>
                </a:r>
                <a:endParaRPr lang="fr-FR"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" name="Google Shape;101;p14">
                <a:extLst>
                  <a:ext uri="{FF2B5EF4-FFF2-40B4-BE49-F238E27FC236}">
                    <a16:creationId xmlns:a16="http://schemas.microsoft.com/office/drawing/2014/main" id="{DD25E4C0-CB1A-44C5-8CBD-B165EE955A46}"/>
                  </a:ext>
                </a:extLst>
              </p:cNvPr>
              <p:cNvSpPr txBox="1"/>
              <p:nvPr/>
            </p:nvSpPr>
            <p:spPr>
              <a:xfrm>
                <a:off x="4284678" y="4651240"/>
                <a:ext cx="1303111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Définitions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2" name="Google Shape;102;p14">
                <a:extLst>
                  <a:ext uri="{FF2B5EF4-FFF2-40B4-BE49-F238E27FC236}">
                    <a16:creationId xmlns:a16="http://schemas.microsoft.com/office/drawing/2014/main" id="{14305D16-A55A-4CC4-B51E-E83C03C0F811}"/>
                  </a:ext>
                </a:extLst>
              </p:cNvPr>
              <p:cNvSpPr txBox="1"/>
              <p:nvPr/>
            </p:nvSpPr>
            <p:spPr>
              <a:xfrm>
                <a:off x="6336101" y="4651240"/>
                <a:ext cx="12147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pipeline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3" name="Google Shape;103;p14">
                <a:extLst>
                  <a:ext uri="{FF2B5EF4-FFF2-40B4-BE49-F238E27FC236}">
                    <a16:creationId xmlns:a16="http://schemas.microsoft.com/office/drawing/2014/main" id="{EB3CDF15-0A45-4796-84E6-BA78C154B047}"/>
                  </a:ext>
                </a:extLst>
              </p:cNvPr>
              <p:cNvSpPr txBox="1"/>
              <p:nvPr/>
            </p:nvSpPr>
            <p:spPr>
              <a:xfrm>
                <a:off x="8175173" y="4475304"/>
                <a:ext cx="1815652" cy="647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c</a:t>
                </a:r>
                <a:r>
                  <a:rPr lang="en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olumn_transformer</a:t>
                </a:r>
                <a:endParaRPr sz="14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5" name="Google Shape;105;p14">
                <a:extLst>
                  <a:ext uri="{FF2B5EF4-FFF2-40B4-BE49-F238E27FC236}">
                    <a16:creationId xmlns:a16="http://schemas.microsoft.com/office/drawing/2014/main" id="{940CEEE2-151B-4F4D-9114-9AB2BB5C6705}"/>
                  </a:ext>
                </a:extLst>
              </p:cNvPr>
              <p:cNvSpPr/>
              <p:nvPr/>
            </p:nvSpPr>
            <p:spPr>
              <a:xfrm>
                <a:off x="1859503" y="4475304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6;p14">
                <a:extLst>
                  <a:ext uri="{FF2B5EF4-FFF2-40B4-BE49-F238E27FC236}">
                    <a16:creationId xmlns:a16="http://schemas.microsoft.com/office/drawing/2014/main" id="{045D552D-2EA3-4CF3-B711-A7C8ED9ACB04}"/>
                  </a:ext>
                </a:extLst>
              </p:cNvPr>
              <p:cNvSpPr txBox="1"/>
              <p:nvPr/>
            </p:nvSpPr>
            <p:spPr>
              <a:xfrm>
                <a:off x="2021362" y="4651240"/>
                <a:ext cx="1677075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Train/Test split</a:t>
                </a:r>
                <a:endParaRPr sz="16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cxnSp>
            <p:nvCxnSpPr>
              <p:cNvPr id="62" name="Google Shape;94;p14">
                <a:extLst>
                  <a:ext uri="{FF2B5EF4-FFF2-40B4-BE49-F238E27FC236}">
                    <a16:creationId xmlns:a16="http://schemas.microsoft.com/office/drawing/2014/main" id="{F0EE8067-722E-42CF-99DA-E1BD97CB1B13}"/>
                  </a:ext>
                </a:extLst>
              </p:cNvPr>
              <p:cNvCxnSpPr>
                <a:cxnSpLocks/>
                <a:stCxn id="63" idx="0"/>
              </p:cNvCxnSpPr>
              <p:nvPr/>
            </p:nvCxnSpPr>
            <p:spPr>
              <a:xfrm flipV="1">
                <a:off x="2850239" y="5127200"/>
                <a:ext cx="0" cy="18765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95;p14">
                <a:extLst>
                  <a:ext uri="{FF2B5EF4-FFF2-40B4-BE49-F238E27FC236}">
                    <a16:creationId xmlns:a16="http://schemas.microsoft.com/office/drawing/2014/main" id="{9BDECD0D-7A5E-48BF-AA95-7C0756A1AD3E}"/>
                  </a:ext>
                </a:extLst>
              </p:cNvPr>
              <p:cNvSpPr txBox="1"/>
              <p:nvPr/>
            </p:nvSpPr>
            <p:spPr>
              <a:xfrm>
                <a:off x="1899539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t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est_size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0.33</a:t>
                </a:r>
                <a:b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</a:b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random_state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42</a:t>
                </a:r>
                <a:endParaRPr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0F32213-D98A-4A50-A679-7D32A9897514}"/>
              </a:ext>
            </a:extLst>
          </p:cNvPr>
          <p:cNvSpPr txBox="1"/>
          <p:nvPr/>
        </p:nvSpPr>
        <p:spPr>
          <a:xfrm>
            <a:off x="1430226" y="5654543"/>
            <a:ext cx="190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(1081,)</a:t>
            </a:r>
          </a:p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(533,)</a:t>
            </a:r>
          </a:p>
        </p:txBody>
      </p:sp>
    </p:spTree>
    <p:extLst>
      <p:ext uri="{BB962C8B-B14F-4D97-AF65-F5344CB8AC3E}">
        <p14:creationId xmlns:p14="http://schemas.microsoft.com/office/powerpoint/2010/main" val="2278072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modèles par défaut pour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-18013" y="1348402"/>
            <a:ext cx="611401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2" y="1387280"/>
            <a:ext cx="5988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Un problème d’a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pprentissage supervisé de régression linéaire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AFA50D41-9651-458A-9BDB-4A4D74FFDB49}"/>
              </a:ext>
            </a:extLst>
          </p:cNvPr>
          <p:cNvGrpSpPr/>
          <p:nvPr/>
        </p:nvGrpSpPr>
        <p:grpSpPr>
          <a:xfrm>
            <a:off x="1362546" y="2083121"/>
            <a:ext cx="6166061" cy="3998239"/>
            <a:chOff x="2835325" y="1429880"/>
            <a:chExt cx="6166061" cy="399823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8520213-EB11-42BF-A745-655EA012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325" y="2437322"/>
              <a:ext cx="1983357" cy="1983357"/>
            </a:xfrm>
            <a:prstGeom prst="rect">
              <a:avLst/>
            </a:prstGeom>
          </p:spPr>
        </p:pic>
        <p:sp>
          <p:nvSpPr>
            <p:cNvPr id="317" name="Google Shape;1044;p27">
              <a:extLst>
                <a:ext uri="{FF2B5EF4-FFF2-40B4-BE49-F238E27FC236}">
                  <a16:creationId xmlns:a16="http://schemas.microsoft.com/office/drawing/2014/main" id="{BD3E0A56-B04A-4D95-AC52-8019757EF817}"/>
                </a:ext>
              </a:extLst>
            </p:cNvPr>
            <p:cNvSpPr/>
            <p:nvPr/>
          </p:nvSpPr>
          <p:spPr>
            <a:xfrm>
              <a:off x="3791187" y="4497531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36;p27">
              <a:extLst>
                <a:ext uri="{FF2B5EF4-FFF2-40B4-BE49-F238E27FC236}">
                  <a16:creationId xmlns:a16="http://schemas.microsoft.com/office/drawing/2014/main" id="{CAF215E0-CD61-41C9-8D79-3E18D0CFA233}"/>
                </a:ext>
              </a:extLst>
            </p:cNvPr>
            <p:cNvSpPr/>
            <p:nvPr/>
          </p:nvSpPr>
          <p:spPr>
            <a:xfrm>
              <a:off x="3791187" y="3729506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28;p27">
              <a:extLst>
                <a:ext uri="{FF2B5EF4-FFF2-40B4-BE49-F238E27FC236}">
                  <a16:creationId xmlns:a16="http://schemas.microsoft.com/office/drawing/2014/main" id="{66DD6188-5EFC-4060-B56B-C5F1CB53ED0D}"/>
                </a:ext>
              </a:extLst>
            </p:cNvPr>
            <p:cNvSpPr/>
            <p:nvPr/>
          </p:nvSpPr>
          <p:spPr>
            <a:xfrm>
              <a:off x="3791187" y="2961469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20;p27">
              <a:extLst>
                <a:ext uri="{FF2B5EF4-FFF2-40B4-BE49-F238E27FC236}">
                  <a16:creationId xmlns:a16="http://schemas.microsoft.com/office/drawing/2014/main" id="{90386F62-729C-48ED-B4BE-D136FA9A0414}"/>
                </a:ext>
              </a:extLst>
            </p:cNvPr>
            <p:cNvSpPr/>
            <p:nvPr/>
          </p:nvSpPr>
          <p:spPr>
            <a:xfrm>
              <a:off x="3791187" y="2193444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FE22A5F6-4324-4C48-B31C-A6BD4954DD48}"/>
                </a:ext>
              </a:extLst>
            </p:cNvPr>
            <p:cNvGrpSpPr/>
            <p:nvPr/>
          </p:nvGrpSpPr>
          <p:grpSpPr>
            <a:xfrm>
              <a:off x="5757404" y="1429880"/>
              <a:ext cx="3243982" cy="3998239"/>
              <a:chOff x="5278704" y="1283991"/>
              <a:chExt cx="3243982" cy="3998239"/>
            </a:xfrm>
          </p:grpSpPr>
          <p:sp>
            <p:nvSpPr>
              <p:cNvPr id="37" name="Google Shape;1268;p31">
                <a:extLst>
                  <a:ext uri="{FF2B5EF4-FFF2-40B4-BE49-F238E27FC236}">
                    <a16:creationId xmlns:a16="http://schemas.microsoft.com/office/drawing/2014/main" id="{F9309BA5-BEF4-403E-A863-6E5E3FFA2734}"/>
                  </a:ext>
                </a:extLst>
              </p:cNvPr>
              <p:cNvSpPr/>
              <p:nvPr/>
            </p:nvSpPr>
            <p:spPr>
              <a:xfrm>
                <a:off x="5278704" y="1283991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LinearRegression()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" name="Google Shape;1276;p31">
                <a:extLst>
                  <a:ext uri="{FF2B5EF4-FFF2-40B4-BE49-F238E27FC236}">
                    <a16:creationId xmlns:a16="http://schemas.microsoft.com/office/drawing/2014/main" id="{CFEB5C92-BE78-4FD9-82D7-FE751D057A82}"/>
                  </a:ext>
                </a:extLst>
              </p:cNvPr>
              <p:cNvSpPr/>
              <p:nvPr/>
            </p:nvSpPr>
            <p:spPr>
              <a:xfrm>
                <a:off x="5713738" y="195478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KNeighborsRegressor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</a:p>
            </p:txBody>
          </p:sp>
          <p:sp>
            <p:nvSpPr>
              <p:cNvPr id="23" name="Google Shape;1284;p31">
                <a:extLst>
                  <a:ext uri="{FF2B5EF4-FFF2-40B4-BE49-F238E27FC236}">
                    <a16:creationId xmlns:a16="http://schemas.microsoft.com/office/drawing/2014/main" id="{C4B6396C-7423-4AA8-98D1-401692C74960}"/>
                  </a:ext>
                </a:extLst>
              </p:cNvPr>
              <p:cNvSpPr/>
              <p:nvPr/>
            </p:nvSpPr>
            <p:spPr>
              <a:xfrm>
                <a:off x="5713738" y="4062576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RandomForestRegressor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1292;p31">
                <a:extLst>
                  <a:ext uri="{FF2B5EF4-FFF2-40B4-BE49-F238E27FC236}">
                    <a16:creationId xmlns:a16="http://schemas.microsoft.com/office/drawing/2014/main" id="{9B5B2AD8-E8EA-4FA0-93ED-E7BC671BA460}"/>
                  </a:ext>
                </a:extLst>
              </p:cNvPr>
              <p:cNvSpPr/>
              <p:nvPr/>
            </p:nvSpPr>
            <p:spPr>
              <a:xfrm>
                <a:off x="5930686" y="264330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Lasso()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" name="Google Shape;1300;p31">
                <a:extLst>
                  <a:ext uri="{FF2B5EF4-FFF2-40B4-BE49-F238E27FC236}">
                    <a16:creationId xmlns:a16="http://schemas.microsoft.com/office/drawing/2014/main" id="{F981B152-4256-4C1A-93D5-CC9B20AC44E6}"/>
                  </a:ext>
                </a:extLst>
              </p:cNvPr>
              <p:cNvSpPr/>
              <p:nvPr/>
            </p:nvSpPr>
            <p:spPr>
              <a:xfrm>
                <a:off x="5278704" y="481423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CC00CC"/>
              </a:solidFill>
              <a:ln>
                <a:solidFill>
                  <a:srgbClr val="CC00C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GradientBoostingRegressor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" name="Google Shape;1292;p31">
                <a:extLst>
                  <a:ext uri="{FF2B5EF4-FFF2-40B4-BE49-F238E27FC236}">
                    <a16:creationId xmlns:a16="http://schemas.microsoft.com/office/drawing/2014/main" id="{25BC89AF-ED08-4984-BEDA-3FA90EFE0241}"/>
                  </a:ext>
                </a:extLst>
              </p:cNvPr>
              <p:cNvSpPr/>
              <p:nvPr/>
            </p:nvSpPr>
            <p:spPr>
              <a:xfrm>
                <a:off x="5877938" y="3344722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>
                <a:solidFill>
                  <a:srgbClr val="70AD4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SVR()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7" name="Google Shape;1027;p27">
              <a:extLst>
                <a:ext uri="{FF2B5EF4-FFF2-40B4-BE49-F238E27FC236}">
                  <a16:creationId xmlns:a16="http://schemas.microsoft.com/office/drawing/2014/main" id="{B02995DB-7F92-47C4-BCEF-CD127F5A3AB9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4818682" y="1663880"/>
              <a:ext cx="938722" cy="773442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1027;p27">
              <a:extLst>
                <a:ext uri="{FF2B5EF4-FFF2-40B4-BE49-F238E27FC236}">
                  <a16:creationId xmlns:a16="http://schemas.microsoft.com/office/drawing/2014/main" id="{5AC5997D-AC70-4552-88E1-7B48DEB8002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4883719" y="2334669"/>
              <a:ext cx="1308719" cy="43147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027;p27">
              <a:extLst>
                <a:ext uri="{FF2B5EF4-FFF2-40B4-BE49-F238E27FC236}">
                  <a16:creationId xmlns:a16="http://schemas.microsoft.com/office/drawing/2014/main" id="{9E03F760-7EFE-4FF4-8149-0B3BFC703634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4971082" y="3023189"/>
              <a:ext cx="1438304" cy="78567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027;p27">
              <a:extLst>
                <a:ext uri="{FF2B5EF4-FFF2-40B4-BE49-F238E27FC236}">
                  <a16:creationId xmlns:a16="http://schemas.microsoft.com/office/drawing/2014/main" id="{1067D374-3383-4570-9452-E1E1E114F8BF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971082" y="3490611"/>
              <a:ext cx="1385556" cy="234000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027;p27">
              <a:extLst>
                <a:ext uri="{FF2B5EF4-FFF2-40B4-BE49-F238E27FC236}">
                  <a16:creationId xmlns:a16="http://schemas.microsoft.com/office/drawing/2014/main" id="{237D26E0-9781-4FBB-A255-0FEFA4CD50A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971082" y="3872720"/>
              <a:ext cx="1221356" cy="56974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1027;p27">
              <a:extLst>
                <a:ext uri="{FF2B5EF4-FFF2-40B4-BE49-F238E27FC236}">
                  <a16:creationId xmlns:a16="http://schemas.microsoft.com/office/drawing/2014/main" id="{F5D0899A-0D95-4FCF-95C3-68EF6BD309B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4883719" y="4208465"/>
              <a:ext cx="873685" cy="985654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3" name="Image 72">
            <a:extLst>
              <a:ext uri="{FF2B5EF4-FFF2-40B4-BE49-F238E27FC236}">
                <a16:creationId xmlns:a16="http://schemas.microsoft.com/office/drawing/2014/main" id="{F75A07C1-65F6-422E-8BAC-F73B9F36619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67" y="4130165"/>
            <a:ext cx="457727" cy="427272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27AFC161-61FC-4958-A9E7-6A3878C97671}"/>
              </a:ext>
            </a:extLst>
          </p:cNvPr>
          <p:cNvSpPr txBox="1"/>
          <p:nvPr/>
        </p:nvSpPr>
        <p:spPr>
          <a:xfrm>
            <a:off x="8767145" y="4143588"/>
            <a:ext cx="28348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Métriques sélectionnées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MAE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RMSE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Durée</a:t>
            </a:r>
          </a:p>
        </p:txBody>
      </p:sp>
    </p:spTree>
    <p:extLst>
      <p:ext uri="{BB962C8B-B14F-4D97-AF65-F5344CB8AC3E}">
        <p14:creationId xmlns:p14="http://schemas.microsoft.com/office/powerpoint/2010/main" val="313228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D259163-26D8-4F77-B158-267CCD13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02" y="2606543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 mode par défaut,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le meilleur résultat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0" y="1835597"/>
            <a:ext cx="5092117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18014" y="1871670"/>
            <a:ext cx="500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9CB0F9-6A2D-49F0-93DD-34A0AC6FC50F}"/>
              </a:ext>
            </a:extLst>
          </p:cNvPr>
          <p:cNvSpPr/>
          <p:nvPr/>
        </p:nvSpPr>
        <p:spPr>
          <a:xfrm>
            <a:off x="7121106" y="3545572"/>
            <a:ext cx="1014434" cy="211000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49047-D6F6-415E-84BD-B36B9BC0E816}"/>
              </a:ext>
            </a:extLst>
          </p:cNvPr>
          <p:cNvSpPr/>
          <p:nvPr/>
        </p:nvSpPr>
        <p:spPr>
          <a:xfrm>
            <a:off x="9911098" y="2855741"/>
            <a:ext cx="1290302" cy="270449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2B1A3C4-4170-4B5E-8006-6BAC6DE68D2E}"/>
              </a:ext>
            </a:extLst>
          </p:cNvPr>
          <p:cNvCxnSpPr>
            <a:cxnSpLocks/>
          </p:cNvCxnSpPr>
          <p:nvPr/>
        </p:nvCxnSpPr>
        <p:spPr>
          <a:xfrm flipH="1">
            <a:off x="8135540" y="5560234"/>
            <a:ext cx="1775558" cy="95339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AD275AA-AD3F-4985-A59E-FB9886ACCFDD}"/>
              </a:ext>
            </a:extLst>
          </p:cNvPr>
          <p:cNvCxnSpPr>
            <a:cxnSpLocks/>
          </p:cNvCxnSpPr>
          <p:nvPr/>
        </p:nvCxnSpPr>
        <p:spPr>
          <a:xfrm flipH="1">
            <a:off x="8135540" y="2855741"/>
            <a:ext cx="1775558" cy="68983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003ACF36-B6C2-4421-8D7B-5BBEEF65BA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0" t="28024" r="10037" b="5858"/>
          <a:stretch/>
        </p:blipFill>
        <p:spPr>
          <a:xfrm>
            <a:off x="9977714" y="2897807"/>
            <a:ext cx="1169856" cy="2612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40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1179456-2BD4-47E7-97C6-F3DD2B656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2"/>
          <a:stretch/>
        </p:blipFill>
        <p:spPr>
          <a:xfrm>
            <a:off x="2784246" y="1877776"/>
            <a:ext cx="6665194" cy="3913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méthodes ensemblistes ont les meilleurs résultats lors de la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810F406-8C19-4C6E-9455-C5D231FD7F9B}"/>
              </a:ext>
            </a:extLst>
          </p:cNvPr>
          <p:cNvCxnSpPr>
            <a:cxnSpLocks/>
          </p:cNvCxnSpPr>
          <p:nvPr/>
        </p:nvCxnSpPr>
        <p:spPr>
          <a:xfrm>
            <a:off x="1157681" y="2726422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03A6D78-E61F-408C-909A-646F3A9CA94C}"/>
              </a:ext>
            </a:extLst>
          </p:cNvPr>
          <p:cNvCxnSpPr>
            <a:cxnSpLocks/>
          </p:cNvCxnSpPr>
          <p:nvPr/>
        </p:nvCxnSpPr>
        <p:spPr>
          <a:xfrm>
            <a:off x="1157681" y="2996268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BC6BD76-6BBB-4DEE-9BE8-C44EF8903B25}"/>
              </a:ext>
            </a:extLst>
          </p:cNvPr>
          <p:cNvCxnSpPr>
            <a:cxnSpLocks/>
          </p:cNvCxnSpPr>
          <p:nvPr/>
        </p:nvCxnSpPr>
        <p:spPr>
          <a:xfrm flipH="1">
            <a:off x="9382207" y="3231159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A460100-E5EC-4EE8-A645-E7A9D035A755}"/>
              </a:ext>
            </a:extLst>
          </p:cNvPr>
          <p:cNvCxnSpPr>
            <a:cxnSpLocks/>
          </p:cNvCxnSpPr>
          <p:nvPr/>
        </p:nvCxnSpPr>
        <p:spPr>
          <a:xfrm flipH="1">
            <a:off x="9382207" y="3433893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78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A878BF4-871C-40EC-89A6-27C9C1D5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2286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continue à avoir le meilleur résultat avec la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3DAB75-8EA4-4BDB-8267-F238113FA3C0}"/>
              </a:ext>
            </a:extLst>
          </p:cNvPr>
          <p:cNvSpPr/>
          <p:nvPr/>
        </p:nvSpPr>
        <p:spPr>
          <a:xfrm>
            <a:off x="6585358" y="3427209"/>
            <a:ext cx="1038453" cy="2140885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4AB260-C55E-4484-834B-14554932A9BC}"/>
              </a:ext>
            </a:extLst>
          </p:cNvPr>
          <p:cNvSpPr/>
          <p:nvPr/>
        </p:nvSpPr>
        <p:spPr>
          <a:xfrm>
            <a:off x="8813525" y="2328831"/>
            <a:ext cx="1318100" cy="269337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E98793A-FB77-4582-9074-6F0F26D78684}"/>
              </a:ext>
            </a:extLst>
          </p:cNvPr>
          <p:cNvCxnSpPr>
            <a:cxnSpLocks/>
          </p:cNvCxnSpPr>
          <p:nvPr/>
        </p:nvCxnSpPr>
        <p:spPr>
          <a:xfrm flipH="1">
            <a:off x="7601581" y="5020720"/>
            <a:ext cx="1211746" cy="547374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F59053B-7336-447A-A4F6-3ED104401CA9}"/>
              </a:ext>
            </a:extLst>
          </p:cNvPr>
          <p:cNvCxnSpPr>
            <a:cxnSpLocks/>
          </p:cNvCxnSpPr>
          <p:nvPr/>
        </p:nvCxnSpPr>
        <p:spPr>
          <a:xfrm flipH="1">
            <a:off x="7601579" y="2328831"/>
            <a:ext cx="1211746" cy="109837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1380445-A41B-4FF6-9179-032B3C8D68B6}"/>
              </a:ext>
            </a:extLst>
          </p:cNvPr>
          <p:cNvSpPr txBox="1"/>
          <p:nvPr/>
        </p:nvSpPr>
        <p:spPr>
          <a:xfrm>
            <a:off x="10496646" y="5053146"/>
            <a:ext cx="133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Par défaut</a:t>
            </a:r>
            <a:endParaRPr lang="fr-FR" sz="14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2C56C5-9FC2-4192-83E1-121467ABCAA5}"/>
              </a:ext>
            </a:extLst>
          </p:cNvPr>
          <p:cNvSpPr/>
          <p:nvPr/>
        </p:nvSpPr>
        <p:spPr>
          <a:xfrm>
            <a:off x="0" y="1835597"/>
            <a:ext cx="5092117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88AD6CA-1AA0-4D36-9BA0-716D33DEFF2B}"/>
              </a:ext>
            </a:extLst>
          </p:cNvPr>
          <p:cNvSpPr txBox="1"/>
          <p:nvPr/>
        </p:nvSpPr>
        <p:spPr>
          <a:xfrm>
            <a:off x="18014" y="1871670"/>
            <a:ext cx="500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F66185-D8D4-41AB-A1B4-173C5E142426}"/>
              </a:ext>
            </a:extLst>
          </p:cNvPr>
          <p:cNvSpPr/>
          <p:nvPr/>
        </p:nvSpPr>
        <p:spPr>
          <a:xfrm>
            <a:off x="10498839" y="2337162"/>
            <a:ext cx="1290302" cy="27044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D68C2BE-E53F-4B60-9D89-45112C40C3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0" t="28024" r="10037" b="5858"/>
          <a:stretch/>
        </p:blipFill>
        <p:spPr>
          <a:xfrm>
            <a:off x="10565455" y="2379228"/>
            <a:ext cx="1169856" cy="261240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0CDD1A4-CA21-45AE-86DF-57EE5C94C4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8" t="29515" r="9677" b="4759"/>
          <a:stretch/>
        </p:blipFill>
        <p:spPr>
          <a:xfrm>
            <a:off x="8846385" y="2368179"/>
            <a:ext cx="1268462" cy="26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87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Voyons plus en détails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520213-EB11-42BF-A745-655EA0127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46" y="2437322"/>
            <a:ext cx="1983357" cy="1983357"/>
          </a:xfrm>
          <a:prstGeom prst="rect">
            <a:avLst/>
          </a:prstGeom>
        </p:spPr>
      </p:pic>
      <p:sp>
        <p:nvSpPr>
          <p:cNvPr id="317" name="Google Shape;1044;p27">
            <a:extLst>
              <a:ext uri="{FF2B5EF4-FFF2-40B4-BE49-F238E27FC236}">
                <a16:creationId xmlns:a16="http://schemas.microsoft.com/office/drawing/2014/main" id="{BD3E0A56-B04A-4D95-AC52-8019757EF817}"/>
              </a:ext>
            </a:extLst>
          </p:cNvPr>
          <p:cNvSpPr/>
          <p:nvPr/>
        </p:nvSpPr>
        <p:spPr>
          <a:xfrm>
            <a:off x="2318408" y="4497531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1036;p27">
            <a:extLst>
              <a:ext uri="{FF2B5EF4-FFF2-40B4-BE49-F238E27FC236}">
                <a16:creationId xmlns:a16="http://schemas.microsoft.com/office/drawing/2014/main" id="{CAF215E0-CD61-41C9-8D79-3E18D0CFA233}"/>
              </a:ext>
            </a:extLst>
          </p:cNvPr>
          <p:cNvSpPr/>
          <p:nvPr/>
        </p:nvSpPr>
        <p:spPr>
          <a:xfrm>
            <a:off x="2318408" y="3729506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1028;p27">
            <a:extLst>
              <a:ext uri="{FF2B5EF4-FFF2-40B4-BE49-F238E27FC236}">
                <a16:creationId xmlns:a16="http://schemas.microsoft.com/office/drawing/2014/main" id="{66DD6188-5EFC-4060-B56B-C5F1CB53ED0D}"/>
              </a:ext>
            </a:extLst>
          </p:cNvPr>
          <p:cNvSpPr/>
          <p:nvPr/>
        </p:nvSpPr>
        <p:spPr>
          <a:xfrm>
            <a:off x="2318408" y="2961469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1020;p27">
            <a:extLst>
              <a:ext uri="{FF2B5EF4-FFF2-40B4-BE49-F238E27FC236}">
                <a16:creationId xmlns:a16="http://schemas.microsoft.com/office/drawing/2014/main" id="{90386F62-729C-48ED-B4BE-D136FA9A0414}"/>
              </a:ext>
            </a:extLst>
          </p:cNvPr>
          <p:cNvSpPr/>
          <p:nvPr/>
        </p:nvSpPr>
        <p:spPr>
          <a:xfrm>
            <a:off x="2318408" y="2193444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76;p31">
            <a:extLst>
              <a:ext uri="{FF2B5EF4-FFF2-40B4-BE49-F238E27FC236}">
                <a16:creationId xmlns:a16="http://schemas.microsoft.com/office/drawing/2014/main" id="{CFEB5C92-BE78-4FD9-82D7-FE751D057A82}"/>
              </a:ext>
            </a:extLst>
          </p:cNvPr>
          <p:cNvSpPr/>
          <p:nvPr/>
        </p:nvSpPr>
        <p:spPr>
          <a:xfrm>
            <a:off x="4719659" y="2100669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KNeighborsRegressor</a:t>
            </a:r>
            <a:r>
              <a:rPr lang="fr-FR" sz="1400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()</a:t>
            </a:r>
          </a:p>
        </p:txBody>
      </p:sp>
      <p:sp>
        <p:nvSpPr>
          <p:cNvPr id="29" name="Google Shape;1300;p31">
            <a:extLst>
              <a:ext uri="{FF2B5EF4-FFF2-40B4-BE49-F238E27FC236}">
                <a16:creationId xmlns:a16="http://schemas.microsoft.com/office/drawing/2014/main" id="{F981B152-4256-4C1A-93D5-CC9B20AC44E6}"/>
              </a:ext>
            </a:extLst>
          </p:cNvPr>
          <p:cNvSpPr/>
          <p:nvPr/>
        </p:nvSpPr>
        <p:spPr>
          <a:xfrm>
            <a:off x="4284625" y="4960119"/>
            <a:ext cx="2592000" cy="468000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rgbClr val="CC00C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GradientBoostingRegressor</a:t>
            </a:r>
            <a:r>
              <a:rPr lang="fr-FR" sz="1400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()</a:t>
            </a:r>
            <a:endParaRPr sz="1400" b="1"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50" name="Google Shape;1027;p27">
            <a:extLst>
              <a:ext uri="{FF2B5EF4-FFF2-40B4-BE49-F238E27FC236}">
                <a16:creationId xmlns:a16="http://schemas.microsoft.com/office/drawing/2014/main" id="{5AC5997D-AC70-4552-88E1-7B48DEB8002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410940" y="2334669"/>
            <a:ext cx="1308719" cy="431475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1027;p27">
            <a:extLst>
              <a:ext uri="{FF2B5EF4-FFF2-40B4-BE49-F238E27FC236}">
                <a16:creationId xmlns:a16="http://schemas.microsoft.com/office/drawing/2014/main" id="{F5D0899A-0D95-4FCF-95C3-68EF6BD309B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10940" y="4208465"/>
            <a:ext cx="873685" cy="985654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34" name="Accolade fermante 33">
            <a:extLst>
              <a:ext uri="{FF2B5EF4-FFF2-40B4-BE49-F238E27FC236}">
                <a16:creationId xmlns:a16="http://schemas.microsoft.com/office/drawing/2014/main" id="{EED6D861-A18F-4949-9CF4-C66CA100BFEF}"/>
              </a:ext>
            </a:extLst>
          </p:cNvPr>
          <p:cNvSpPr/>
          <p:nvPr/>
        </p:nvSpPr>
        <p:spPr>
          <a:xfrm rot="10800000">
            <a:off x="7390197" y="1892993"/>
            <a:ext cx="443493" cy="880700"/>
          </a:xfrm>
          <a:prstGeom prst="rightBrace">
            <a:avLst>
              <a:gd name="adj1" fmla="val 16938"/>
              <a:gd name="adj2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C92CF73-96C7-431E-8EEC-6A603062C50B}"/>
              </a:ext>
            </a:extLst>
          </p:cNvPr>
          <p:cNvSpPr txBox="1"/>
          <p:nvPr/>
        </p:nvSpPr>
        <p:spPr>
          <a:xfrm>
            <a:off x="7833690" y="1979400"/>
            <a:ext cx="2834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metric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euclidean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n_neighbors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15</a:t>
            </a:r>
          </a:p>
        </p:txBody>
      </p:sp>
      <p:sp>
        <p:nvSpPr>
          <p:cNvPr id="36" name="Accolade fermante 35">
            <a:extLst>
              <a:ext uri="{FF2B5EF4-FFF2-40B4-BE49-F238E27FC236}">
                <a16:creationId xmlns:a16="http://schemas.microsoft.com/office/drawing/2014/main" id="{73675275-46AA-45F6-BB98-443EF0CE171A}"/>
              </a:ext>
            </a:extLst>
          </p:cNvPr>
          <p:cNvSpPr/>
          <p:nvPr/>
        </p:nvSpPr>
        <p:spPr>
          <a:xfrm rot="10800000">
            <a:off x="6926877" y="4548263"/>
            <a:ext cx="443493" cy="1300197"/>
          </a:xfrm>
          <a:prstGeom prst="rightBrace">
            <a:avLst>
              <a:gd name="adj1" fmla="val 16938"/>
              <a:gd name="adj2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8562203-1BD9-46AA-943E-B0573FC26C02}"/>
              </a:ext>
            </a:extLst>
          </p:cNvPr>
          <p:cNvSpPr txBox="1"/>
          <p:nvPr/>
        </p:nvSpPr>
        <p:spPr>
          <a:xfrm>
            <a:off x="7311659" y="4533491"/>
            <a:ext cx="28348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learning_rate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: 0,01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max_depth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n_estimators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500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rgbClr val="000000"/>
                </a:solidFill>
                <a:latin typeface="Google Sans"/>
              </a:rPr>
              <a:t>Subsample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 : 0,5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41143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KNN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D6832BE-61EF-48D4-A2DB-D23E751367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t="5063" r="64322" b="2504"/>
          <a:stretch/>
        </p:blipFill>
        <p:spPr>
          <a:xfrm>
            <a:off x="6365484" y="2314998"/>
            <a:ext cx="4178108" cy="3634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AFAB430-22C8-45C1-B83D-36675339E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92" y="1924764"/>
            <a:ext cx="4743025" cy="3557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F839B3-3B85-481B-89A7-D6E5446F8B31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08F63F8-4B7C-43C7-BC61-F9AEBB334346}"/>
              </a:ext>
            </a:extLst>
          </p:cNvPr>
          <p:cNvSpPr txBox="1"/>
          <p:nvPr/>
        </p:nvSpPr>
        <p:spPr>
          <a:xfrm>
            <a:off x="18014" y="1282052"/>
            <a:ext cx="14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0,377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03631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KNN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5D6D6CB-FD98-4F3C-A9CD-B6DAB7342E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2" t="7133" r="9312"/>
          <a:stretch/>
        </p:blipFill>
        <p:spPr>
          <a:xfrm>
            <a:off x="8247476" y="3142014"/>
            <a:ext cx="3263319" cy="283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6D7BA82-B652-4020-AAB3-A3B76B9BF1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8" t="7133" r="36457"/>
          <a:stretch/>
        </p:blipFill>
        <p:spPr>
          <a:xfrm>
            <a:off x="4464340" y="2132079"/>
            <a:ext cx="3176632" cy="2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C8A81C1-E58F-4ACC-98B6-29C4924906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7133" r="64175"/>
          <a:stretch/>
        </p:blipFill>
        <p:spPr>
          <a:xfrm>
            <a:off x="681205" y="1446188"/>
            <a:ext cx="3176631" cy="2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236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414965C-6A2E-41BB-9E18-F0EBA465F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42" y="1705284"/>
            <a:ext cx="4815856" cy="3852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79151" cy="11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taille de bâtiment est la donnée la plus importante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types de consommation n'ajoutent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2306396" y="2253233"/>
            <a:ext cx="1082756" cy="52484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40F723-C813-4406-A873-72742A28C18D}"/>
              </a:ext>
            </a:extLst>
          </p:cNvPr>
          <p:cNvSpPr/>
          <p:nvPr/>
        </p:nvSpPr>
        <p:spPr>
          <a:xfrm>
            <a:off x="2306396" y="3110589"/>
            <a:ext cx="1082756" cy="33761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852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587AB90-2DB5-4D26-808A-F48F19D5E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18" y="1805859"/>
            <a:ext cx="5074882" cy="380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7F19D2-5CCF-4190-9E40-EA6DD9CA4D71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A3665D6-6B3C-4D4B-9E66-B8FA4F0D1CA2}"/>
              </a:ext>
            </a:extLst>
          </p:cNvPr>
          <p:cNvSpPr txBox="1"/>
          <p:nvPr/>
        </p:nvSpPr>
        <p:spPr>
          <a:xfrm>
            <a:off x="18014" y="1282052"/>
            <a:ext cx="14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0,317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D2EF82-B4E4-4EB5-B0C4-8848C840BA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5283" r="64083" b="3692"/>
          <a:stretch/>
        </p:blipFill>
        <p:spPr>
          <a:xfrm>
            <a:off x="6465574" y="2418103"/>
            <a:ext cx="4347835" cy="3784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445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47B75FE-D85B-40F5-A439-A562CB6D0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6858" r="64518" b="3142"/>
          <a:stretch/>
        </p:blipFill>
        <p:spPr>
          <a:xfrm>
            <a:off x="561266" y="1327816"/>
            <a:ext cx="3126298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7CDE2B-FBCC-400A-B643-CBE38605C4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2" t="6858" r="37006" b="3142"/>
          <a:stretch/>
        </p:blipFill>
        <p:spPr>
          <a:xfrm>
            <a:off x="4174209" y="2322960"/>
            <a:ext cx="3126297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D38DD7-436C-4882-9003-B2978D6918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3" t="6858" r="8280" b="3142"/>
          <a:stretch/>
        </p:blipFill>
        <p:spPr>
          <a:xfrm>
            <a:off x="8017792" y="3290528"/>
            <a:ext cx="335000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016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CBCD395-A3AE-49A0-92C3-F6B570DF1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34" y="1730450"/>
            <a:ext cx="5003348" cy="40026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BC54A1-B23A-42C1-B58B-FDAD7B01C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33" y="1730450"/>
            <a:ext cx="4985334" cy="398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79151" cy="11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taille de bâtiment est la donnée la plus importante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plupart des nouvelles variables n’ajoutent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927844" y="2247241"/>
            <a:ext cx="1082756" cy="126728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7E343-5E13-4A20-A1AB-DB9803E6C12E}"/>
              </a:ext>
            </a:extLst>
          </p:cNvPr>
          <p:cNvSpPr/>
          <p:nvPr/>
        </p:nvSpPr>
        <p:spPr>
          <a:xfrm>
            <a:off x="1927844" y="4451039"/>
            <a:ext cx="1687812" cy="633641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4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fournisseur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</a:t>
            </a:r>
            <a:r>
              <a:rPr lang="fr-FR" sz="2000" b="1" u="none" strike="noStrike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actionable</a:t>
            </a:r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3">
            <a:extLst>
              <a:ext uri="{FF2B5EF4-FFF2-40B4-BE49-F238E27FC236}">
                <a16:creationId xmlns:a16="http://schemas.microsoft.com/office/drawing/2014/main" id="{F342B0D3-D68B-48DC-A7A8-85E3D61CCD7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64992E4-81DD-4E06-8FBA-D5F25A785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4" y="2550665"/>
            <a:ext cx="8021865" cy="3208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755AC1-1899-4F28-83CD-B4BAD05AB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est encore le meilleur résultat après optimisation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87398E-5D5D-463D-A67E-752AAB809CBB}"/>
              </a:ext>
            </a:extLst>
          </p:cNvPr>
          <p:cNvSpPr/>
          <p:nvPr/>
        </p:nvSpPr>
        <p:spPr>
          <a:xfrm>
            <a:off x="6585358" y="2958301"/>
            <a:ext cx="1038453" cy="2670390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C55BD-FCF9-4426-8FB0-F95EF995261E}"/>
              </a:ext>
            </a:extLst>
          </p:cNvPr>
          <p:cNvSpPr/>
          <p:nvPr/>
        </p:nvSpPr>
        <p:spPr>
          <a:xfrm>
            <a:off x="8804000" y="2449999"/>
            <a:ext cx="1160063" cy="270449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DFE341-05EE-47DE-80DF-BD1885509074}"/>
              </a:ext>
            </a:extLst>
          </p:cNvPr>
          <p:cNvCxnSpPr>
            <a:cxnSpLocks/>
          </p:cNvCxnSpPr>
          <p:nvPr/>
        </p:nvCxnSpPr>
        <p:spPr>
          <a:xfrm flipH="1">
            <a:off x="7643937" y="5120389"/>
            <a:ext cx="1160063" cy="508302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9126BBA-E8DC-471F-B953-F45F80CD631B}"/>
              </a:ext>
            </a:extLst>
          </p:cNvPr>
          <p:cNvCxnSpPr>
            <a:cxnSpLocks/>
          </p:cNvCxnSpPr>
          <p:nvPr/>
        </p:nvCxnSpPr>
        <p:spPr>
          <a:xfrm flipH="1">
            <a:off x="7623811" y="2449999"/>
            <a:ext cx="1189516" cy="508302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6AD8D1-DEC8-4D62-95F4-F56E8A23070A}"/>
              </a:ext>
            </a:extLst>
          </p:cNvPr>
          <p:cNvSpPr/>
          <p:nvPr/>
        </p:nvSpPr>
        <p:spPr>
          <a:xfrm>
            <a:off x="0" y="1793698"/>
            <a:ext cx="4685263" cy="422228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D354083-7752-4A25-A7DB-202DD630C347}"/>
              </a:ext>
            </a:extLst>
          </p:cNvPr>
          <p:cNvSpPr txBox="1"/>
          <p:nvPr/>
        </p:nvSpPr>
        <p:spPr>
          <a:xfrm>
            <a:off x="18015" y="1816204"/>
            <a:ext cx="4520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GridSearchCV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+ Validation croisée avec K-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Fold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7C962EC-7DB0-46AA-9BD9-A0E4ABDF24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7" t="13277" r="9760" b="4563"/>
          <a:stretch/>
        </p:blipFill>
        <p:spPr>
          <a:xfrm>
            <a:off x="8876791" y="2484102"/>
            <a:ext cx="1007729" cy="2636287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B1F8895-49E6-4F03-AFCB-AF4C0A827ACC}"/>
              </a:ext>
            </a:extLst>
          </p:cNvPr>
          <p:cNvSpPr txBox="1"/>
          <p:nvPr/>
        </p:nvSpPr>
        <p:spPr>
          <a:xfrm>
            <a:off x="10496646" y="5053146"/>
            <a:ext cx="133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Par défaut</a:t>
            </a:r>
            <a:endParaRPr lang="fr-FR" sz="14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CF571-FE14-4245-B3C6-91C3AF634327}"/>
              </a:ext>
            </a:extLst>
          </p:cNvPr>
          <p:cNvSpPr/>
          <p:nvPr/>
        </p:nvSpPr>
        <p:spPr>
          <a:xfrm>
            <a:off x="10498839" y="2337162"/>
            <a:ext cx="1290302" cy="27044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862984A-1D7B-4B0C-A896-3054460720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0" t="28024" r="10037" b="5858"/>
          <a:stretch/>
        </p:blipFill>
        <p:spPr>
          <a:xfrm>
            <a:off x="10565455" y="2379228"/>
            <a:ext cx="1169856" cy="26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15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final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21EAA713-77E0-4B87-B8DF-B8E29FFA973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91577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0DDD3F-6CB6-4EB3-BBCB-8A8E6ACA4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40" y="1870478"/>
            <a:ext cx="4315169" cy="323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3F70C7-A81B-46D4-84C8-07450E7EA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5911" r="64323" b="2967"/>
          <a:stretch/>
        </p:blipFill>
        <p:spPr>
          <a:xfrm>
            <a:off x="6618588" y="2477237"/>
            <a:ext cx="4014772" cy="3479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89981A-33D4-491D-9019-53920B090879}"/>
              </a:ext>
            </a:extLst>
          </p:cNvPr>
          <p:cNvSpPr/>
          <p:nvPr/>
        </p:nvSpPr>
        <p:spPr>
          <a:xfrm>
            <a:off x="0" y="5749534"/>
            <a:ext cx="5546221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A3066B-5FF5-434E-AC98-A6421C4D5607}"/>
              </a:ext>
            </a:extLst>
          </p:cNvPr>
          <p:cNvSpPr txBox="1"/>
          <p:nvPr/>
        </p:nvSpPr>
        <p:spPr>
          <a:xfrm>
            <a:off x="18014" y="5772040"/>
            <a:ext cx="534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est un peu plus élevé par rapport à l’énergie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CADC54-A9E9-4287-8E8F-233C6450D223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C872D88-D19D-4064-8F26-1176CDB8E355}"/>
              </a:ext>
            </a:extLst>
          </p:cNvPr>
          <p:cNvSpPr txBox="1"/>
          <p:nvPr/>
        </p:nvSpPr>
        <p:spPr>
          <a:xfrm>
            <a:off x="18014" y="1282052"/>
            <a:ext cx="1458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0,23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51597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3C955D-2A24-48CC-B82A-DAD70DF151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t="7313" r="64122" b="4369"/>
          <a:stretch/>
        </p:blipFill>
        <p:spPr>
          <a:xfrm>
            <a:off x="561266" y="1497205"/>
            <a:ext cx="3237713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55A9DFB-B089-4F72-A82B-D7156C54BF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2" t="7313" r="37100" b="4369"/>
          <a:stretch/>
        </p:blipFill>
        <p:spPr>
          <a:xfrm>
            <a:off x="4368300" y="2384687"/>
            <a:ext cx="3139155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204A4F-54E2-48F8-B413-DE653A927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9" t="7313" r="8857" b="4369"/>
          <a:stretch/>
        </p:blipFill>
        <p:spPr>
          <a:xfrm>
            <a:off x="8076776" y="3429000"/>
            <a:ext cx="3291020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D882F5-C544-433D-82E2-6C025BF8D39F}"/>
              </a:ext>
            </a:extLst>
          </p:cNvPr>
          <p:cNvSpPr/>
          <p:nvPr/>
        </p:nvSpPr>
        <p:spPr>
          <a:xfrm>
            <a:off x="0" y="5682744"/>
            <a:ext cx="5546221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2D99F1-A025-4420-8C42-A11836817F0D}"/>
              </a:ext>
            </a:extLst>
          </p:cNvPr>
          <p:cNvSpPr txBox="1"/>
          <p:nvPr/>
        </p:nvSpPr>
        <p:spPr>
          <a:xfrm>
            <a:off x="18014" y="5705250"/>
            <a:ext cx="534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est un peu meilleur que celui de l’énergie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99119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B8ECC42-B845-46DB-9F06-DBD3AE69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07" y="1207653"/>
            <a:ext cx="5531667" cy="4442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plupart des nouvelles variables n’ajoutent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592284" y="1675887"/>
            <a:ext cx="1218028" cy="152596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7E343-5E13-4A20-A1AB-DB9803E6C12E}"/>
              </a:ext>
            </a:extLst>
          </p:cNvPr>
          <p:cNvSpPr/>
          <p:nvPr/>
        </p:nvSpPr>
        <p:spPr>
          <a:xfrm>
            <a:off x="1592283" y="4267026"/>
            <a:ext cx="1822035" cy="351697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CBC51C-A3C0-4F22-9F20-0699E39D249F}"/>
              </a:ext>
            </a:extLst>
          </p:cNvPr>
          <p:cNvSpPr/>
          <p:nvPr/>
        </p:nvSpPr>
        <p:spPr>
          <a:xfrm>
            <a:off x="1592283" y="4979468"/>
            <a:ext cx="5276108" cy="351697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691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Baseline -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dummyRegressor</a:t>
            </a:r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()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032567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avec les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baselines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28D9C-864C-4D67-9D3A-B9CD0AEE6A89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21A2AC-4021-475B-982A-C9059EF0F67B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obtenu par le Gradient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Boosting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est meilleur que celui des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baselines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88A6561-5619-4DE0-BB54-17C87318C598}"/>
              </a:ext>
            </a:extLst>
          </p:cNvPr>
          <p:cNvGrpSpPr/>
          <p:nvPr/>
        </p:nvGrpSpPr>
        <p:grpSpPr>
          <a:xfrm>
            <a:off x="2201204" y="1036923"/>
            <a:ext cx="7041771" cy="4145157"/>
            <a:chOff x="2201204" y="1036923"/>
            <a:chExt cx="7041771" cy="414515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2E0CA62-75B2-4531-AB4F-973CF4F1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1204" y="1036923"/>
              <a:ext cx="7041771" cy="41451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3414DEDB-8EB4-4536-A256-D10C0F0BA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9" t="6763" r="8603" b="5916"/>
            <a:stretch/>
          </p:blipFill>
          <p:spPr>
            <a:xfrm>
              <a:off x="2201204" y="1036924"/>
              <a:ext cx="5937629" cy="4145156"/>
            </a:xfrm>
            <a:prstGeom prst="rect">
              <a:avLst/>
            </a:prstGeom>
          </p:spPr>
        </p:pic>
      </p:grpSp>
      <p:cxnSp>
        <p:nvCxnSpPr>
          <p:cNvPr id="23" name="Google Shape;1027;p27">
            <a:extLst>
              <a:ext uri="{FF2B5EF4-FFF2-40B4-BE49-F238E27FC236}">
                <a16:creationId xmlns:a16="http://schemas.microsoft.com/office/drawing/2014/main" id="{FBAD2249-D810-457A-8ECD-7E768EB523E4}"/>
              </a:ext>
            </a:extLst>
          </p:cNvPr>
          <p:cNvCxnSpPr>
            <a:cxnSpLocks/>
            <a:stCxn id="21" idx="1"/>
            <a:endCxn id="22" idx="2"/>
          </p:cNvCxnSpPr>
          <p:nvPr/>
        </p:nvCxnSpPr>
        <p:spPr>
          <a:xfrm flipH="1" flipV="1">
            <a:off x="3286640" y="5092117"/>
            <a:ext cx="4238111" cy="652166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5941D2-06D8-4C6A-BE84-15F78D991626}"/>
              </a:ext>
            </a:extLst>
          </p:cNvPr>
          <p:cNvSpPr/>
          <p:nvPr/>
        </p:nvSpPr>
        <p:spPr>
          <a:xfrm>
            <a:off x="2605287" y="3171825"/>
            <a:ext cx="1362706" cy="1920292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6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Autres prédictions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744423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1B0D9E6-C0A0-47F3-A6DB-51ABABE17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57123"/>
            <a:ext cx="8233474" cy="329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- l’énergie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9" y="5676196"/>
            <a:ext cx="56471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419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originales ont obtenu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1724026"/>
            <a:ext cx="2056928" cy="2657044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AC56BF5D-ABB9-45FB-BC6B-D1EE710DF891}"/>
              </a:ext>
            </a:extLst>
          </p:cNvPr>
          <p:cNvSpPr/>
          <p:nvPr/>
        </p:nvSpPr>
        <p:spPr>
          <a:xfrm rot="10800000">
            <a:off x="8954673" y="2371139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Google Shape;1027;p27">
            <a:extLst>
              <a:ext uri="{FF2B5EF4-FFF2-40B4-BE49-F238E27FC236}">
                <a16:creationId xmlns:a16="http://schemas.microsoft.com/office/drawing/2014/main" id="{47A9DE20-F47A-41A2-8CCD-A42A392FFC1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739877" y="3050894"/>
            <a:ext cx="214796" cy="165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79B4D08-C167-4366-B375-FF24257DE0AA}"/>
              </a:ext>
            </a:extLst>
          </p:cNvPr>
          <p:cNvSpPr txBox="1"/>
          <p:nvPr/>
        </p:nvSpPr>
        <p:spPr>
          <a:xfrm>
            <a:off x="9250875" y="2494693"/>
            <a:ext cx="26779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1857375"/>
            <a:ext cx="2056928" cy="2569123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822211" y="4426498"/>
            <a:ext cx="190755" cy="1249698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3708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FD39787-7766-4464-A68C-D8EE49CA1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61832"/>
            <a:ext cx="8233474" cy="329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- CO2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9" y="5676196"/>
            <a:ext cx="5429045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335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originales ont obtenu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1781175"/>
            <a:ext cx="2056928" cy="2599894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1476462"/>
            <a:ext cx="2056928" cy="2950037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713154" y="4426499"/>
            <a:ext cx="299812" cy="1249697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51DD03CB-2537-4928-9A8E-7ED060568A73}"/>
              </a:ext>
            </a:extLst>
          </p:cNvPr>
          <p:cNvSpPr/>
          <p:nvPr/>
        </p:nvSpPr>
        <p:spPr>
          <a:xfrm rot="10800000">
            <a:off x="8964198" y="2643292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Google Shape;1027;p27">
            <a:extLst>
              <a:ext uri="{FF2B5EF4-FFF2-40B4-BE49-F238E27FC236}">
                <a16:creationId xmlns:a16="http://schemas.microsoft.com/office/drawing/2014/main" id="{EDE979A8-3F50-42EC-9927-3DF315847314}"/>
              </a:ext>
            </a:extLst>
          </p:cNvPr>
          <p:cNvCxnSpPr>
            <a:cxnSpLocks/>
          </p:cNvCxnSpPr>
          <p:nvPr/>
        </p:nvCxnSpPr>
        <p:spPr>
          <a:xfrm>
            <a:off x="8739877" y="3323049"/>
            <a:ext cx="286677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F696E28-5487-4028-8367-2703569B7FF8}"/>
              </a:ext>
            </a:extLst>
          </p:cNvPr>
          <p:cNvSpPr txBox="1"/>
          <p:nvPr/>
        </p:nvSpPr>
        <p:spPr>
          <a:xfrm>
            <a:off x="9250875" y="2738271"/>
            <a:ext cx="26779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61696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4B039-0643-4936-B671-26529984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1EF3A-BED4-4165-9D6C-112A8943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747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L'importance d'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EnergyStarScore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509447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A8418C-649D-4671-B1B5-9E3F2BA3B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00" y="2181071"/>
            <a:ext cx="6427053" cy="3749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 meilleurs résultats avec Energy Star Score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3229762" y="2465892"/>
            <a:ext cx="5083728" cy="3398013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51DD03CB-2537-4928-9A8E-7ED060568A73}"/>
              </a:ext>
            </a:extLst>
          </p:cNvPr>
          <p:cNvSpPr/>
          <p:nvPr/>
        </p:nvSpPr>
        <p:spPr>
          <a:xfrm rot="10800000">
            <a:off x="9213322" y="3374440"/>
            <a:ext cx="443493" cy="1846655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Google Shape;1027;p27">
            <a:extLst>
              <a:ext uri="{FF2B5EF4-FFF2-40B4-BE49-F238E27FC236}">
                <a16:creationId xmlns:a16="http://schemas.microsoft.com/office/drawing/2014/main" id="{EDE979A8-3F50-42EC-9927-3DF31584731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313490" y="4297767"/>
            <a:ext cx="899832" cy="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F696E28-5487-4028-8367-2703569B7FF8}"/>
              </a:ext>
            </a:extLst>
          </p:cNvPr>
          <p:cNvSpPr txBox="1"/>
          <p:nvPr/>
        </p:nvSpPr>
        <p:spPr>
          <a:xfrm>
            <a:off x="9514049" y="3374441"/>
            <a:ext cx="267795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br>
              <a:rPr lang="fr-FR" sz="1400" dirty="0">
                <a:solidFill>
                  <a:srgbClr val="000000"/>
                </a:solidFill>
                <a:latin typeface="Google Sans"/>
              </a:rPr>
            </a:b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agrégées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b="1" u="none" strike="noStrike" dirty="0">
                <a:solidFill>
                  <a:srgbClr val="00B050"/>
                </a:solidFill>
                <a:effectLst/>
                <a:latin typeface="Google Sans"/>
              </a:rPr>
              <a:t>Energy Star Score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3CC419-7ED2-4ED2-8F13-C3610C07BB39}"/>
              </a:ext>
            </a:extLst>
          </p:cNvPr>
          <p:cNvSpPr/>
          <p:nvPr/>
        </p:nvSpPr>
        <p:spPr>
          <a:xfrm>
            <a:off x="-1" y="1252842"/>
            <a:ext cx="8011391" cy="6282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E4A3215-CAFA-4E14-AC32-1DBE16FF260E}"/>
              </a:ext>
            </a:extLst>
          </p:cNvPr>
          <p:cNvSpPr txBox="1"/>
          <p:nvPr/>
        </p:nvSpPr>
        <p:spPr>
          <a:xfrm>
            <a:off x="0" y="1281786"/>
            <a:ext cx="78347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10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3,52 % de valeurs manquantes. </a:t>
            </a:r>
          </a:p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Après avoir fait la réduction selon </a:t>
            </a:r>
            <a:r>
              <a:rPr lang="fr-FR" sz="1600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EnergyStarScore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NaN, la taille du </a:t>
            </a:r>
            <a:r>
              <a:rPr lang="fr-FR" sz="1600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dataset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est de 0,29% </a:t>
            </a:r>
            <a:endParaRPr lang="fr-FR" sz="1600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21292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 meilleurs résultats avec Energy Star Score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8" y="5676196"/>
            <a:ext cx="4879072" cy="464545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4832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Il faut considérer l'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énergieStarScore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dès le début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CD63D4-24FD-48B6-AA1E-30D6E173D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6" y="1416983"/>
            <a:ext cx="4879072" cy="3903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B03CF8-4BE2-4BFE-8AEA-EC6C341AF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6983"/>
            <a:ext cx="4787318" cy="3829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875EA-6B16-4498-98F4-46870BC86B0A}"/>
              </a:ext>
            </a:extLst>
          </p:cNvPr>
          <p:cNvSpPr/>
          <p:nvPr/>
        </p:nvSpPr>
        <p:spPr>
          <a:xfrm>
            <a:off x="1031846" y="3749879"/>
            <a:ext cx="1736520" cy="411059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4B9D12-5FEB-465F-8FD0-3B5065E20204}"/>
              </a:ext>
            </a:extLst>
          </p:cNvPr>
          <p:cNvSpPr/>
          <p:nvPr/>
        </p:nvSpPr>
        <p:spPr>
          <a:xfrm>
            <a:off x="6251197" y="3260867"/>
            <a:ext cx="1693177" cy="411059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338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ED444C71-E46D-44D9-A44C-A00844439A2F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478658"/>
            <a:ext cx="102034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prendre en compte des variables déclaratives numérique en relation avec la taille de bâtiments.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PropertyGFABuilding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(s),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LargestPropertyUseTypeGFA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SecondLargestPropertyUseTypeGFA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etc.</a:t>
            </a:r>
            <a:endParaRPr lang="fr-FR" sz="14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Google San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Les courbes d’apprentissage montrent qu’il est nécessaire d’avoir plus de données pour obtenir de meilleurs résultats sur les modèles.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La taille de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datasets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sans variables cibles est de 1614 x 11</a:t>
            </a:r>
            <a:endParaRPr lang="fr-FR" sz="20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786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4135914"/>
            <a:ext cx="10743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nécessaire de bien connaître le comportement de chaque modèle et ses paramètres pour en tirer le meilleur parti.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135914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990216"/>
            <a:ext cx="10743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Sur la base du meilleur résultat obtenu par Gradient </a:t>
            </a:r>
            <a:r>
              <a:rPr lang="fr-FR" sz="2000" dirty="0" err="1">
                <a:latin typeface="Google Sans"/>
              </a:rPr>
              <a:t>Boosting</a:t>
            </a:r>
            <a:r>
              <a:rPr lang="fr-FR" sz="2000" dirty="0">
                <a:latin typeface="Google Sans"/>
              </a:rPr>
              <a:t>, il faut prendre en compte le </a:t>
            </a:r>
            <a:r>
              <a:rPr lang="fr-FR" sz="2000" dirty="0" err="1">
                <a:latin typeface="Google Sans"/>
              </a:rPr>
              <a:t>XGBoost</a:t>
            </a:r>
            <a:r>
              <a:rPr lang="fr-FR" sz="2000" dirty="0">
                <a:latin typeface="Google Sans"/>
              </a:rPr>
              <a:t> pour faire la prédiction.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990216"/>
            <a:ext cx="457727" cy="427272"/>
          </a:xfrm>
          <a:prstGeom prst="rect">
            <a:avLst/>
          </a:prstGeom>
        </p:spPr>
      </p:pic>
      <p:sp>
        <p:nvSpPr>
          <p:cNvPr id="22" name="TextBox 3">
            <a:extLst>
              <a:ext uri="{FF2B5EF4-FFF2-40B4-BE49-F238E27FC236}">
                <a16:creationId xmlns:a16="http://schemas.microsoft.com/office/drawing/2014/main" id="{2CE28751-E9A6-416A-97CD-5F27DC390646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59D764-0A56-4863-B2CC-5954B09710CB}"/>
              </a:ext>
            </a:extLst>
          </p:cNvPr>
          <p:cNvSpPr txBox="1"/>
          <p:nvPr/>
        </p:nvSpPr>
        <p:spPr>
          <a:xfrm>
            <a:off x="828946" y="3405925"/>
            <a:ext cx="10743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recommandé de considérer </a:t>
            </a:r>
            <a:r>
              <a:rPr lang="fr-FR" sz="2000" dirty="0" err="1">
                <a:latin typeface="Google Sans"/>
              </a:rPr>
              <a:t>EnergySTARScore</a:t>
            </a:r>
            <a:r>
              <a:rPr lang="fr-FR" sz="2000" dirty="0">
                <a:latin typeface="Google Sans"/>
              </a:rPr>
              <a:t> dès le début.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44DA846-4852-4498-9490-38E5F97B77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6" y="3405925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523B975D-1A42-46D2-A986-E758F08E51C0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54A00AA-CF7B-43BF-9A74-00FFAB8AB15F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146849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brutes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AFE08C-F4E0-4B53-82F0-C632D586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233967"/>
            <a:ext cx="2941729" cy="11177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3FE864-6EFF-4D52-B466-AD1643453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16" y="2461569"/>
            <a:ext cx="6859367" cy="9129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2172B9F-BD57-4EEA-8792-A1D8EA819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17" y="3484408"/>
            <a:ext cx="5629706" cy="14254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F5159AF-AEA0-49E2-A4AE-C1F2178DC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16" y="5019754"/>
            <a:ext cx="3675467" cy="112094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C179360-17C0-4F5C-AA52-90305CD1B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EE30F9A-8D10-4A46-9BCF-7F79919528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4769" y="5426462"/>
            <a:ext cx="504825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11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ED8EB-D1CB-477B-9FF6-9AF88C39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7E744-A3E0-4587-99CF-A0B2F7B4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22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FF6FC-D78F-46DC-813E-F4532011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58AC8-CAA8-4751-99D1-92B03C0F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35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BA519-F300-48F3-8645-C22E347F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BC871B-DF23-4554-8465-801C5CBA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7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60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19096</TotalTime>
  <Words>2487</Words>
  <Application>Microsoft Office PowerPoint</Application>
  <PresentationFormat>Grand écran</PresentationFormat>
  <Paragraphs>498</Paragraphs>
  <Slides>58</Slides>
  <Notes>43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Google Sans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512</cp:revision>
  <cp:lastPrinted>2021-09-06T10:04:02Z</cp:lastPrinted>
  <dcterms:created xsi:type="dcterms:W3CDTF">2019-08-03T17:49:11Z</dcterms:created>
  <dcterms:modified xsi:type="dcterms:W3CDTF">2021-09-13T06:09:04Z</dcterms:modified>
</cp:coreProperties>
</file>